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notesMasterIdLst>
    <p:notesMasterId r:id="rId25"/>
  </p:notesMasterIdLst>
  <p:sldIdLst>
    <p:sldId id="256" r:id="rId2"/>
    <p:sldId id="257" r:id="rId3"/>
    <p:sldId id="268" r:id="rId4"/>
    <p:sldId id="269" r:id="rId5"/>
    <p:sldId id="267" r:id="rId6"/>
    <p:sldId id="266" r:id="rId7"/>
    <p:sldId id="279" r:id="rId8"/>
    <p:sldId id="270" r:id="rId9"/>
    <p:sldId id="261" r:id="rId10"/>
    <p:sldId id="271" r:id="rId11"/>
    <p:sldId id="264" r:id="rId12"/>
    <p:sldId id="272" r:id="rId13"/>
    <p:sldId id="274" r:id="rId14"/>
    <p:sldId id="276" r:id="rId15"/>
    <p:sldId id="277" r:id="rId16"/>
    <p:sldId id="258" r:id="rId17"/>
    <p:sldId id="259" r:id="rId18"/>
    <p:sldId id="260" r:id="rId19"/>
    <p:sldId id="262" r:id="rId20"/>
    <p:sldId id="263" r:id="rId21"/>
    <p:sldId id="275" r:id="rId22"/>
    <p:sldId id="273" r:id="rId23"/>
    <p:sldId id="278" r:id="rId2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33C495-51F0-4728-82A3-FFE789B9B8CD}" v="5" dt="2025-02-06T08:56:43.8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94679"/>
  </p:normalViewPr>
  <p:slideViewPr>
    <p:cSldViewPr snapToGrid="0">
      <p:cViewPr varScale="1">
        <p:scale>
          <a:sx n="88" d="100"/>
          <a:sy n="88" d="100"/>
        </p:scale>
        <p:origin x="97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dpl amy" userId="f7763090617c0e45" providerId="LiveId" clId="{7433C495-51F0-4728-82A3-FFE789B9B8CD}"/>
    <pc:docChg chg="modSld">
      <pc:chgData name="radpl amy" userId="f7763090617c0e45" providerId="LiveId" clId="{7433C495-51F0-4728-82A3-FFE789B9B8CD}" dt="2025-02-06T08:56:43.847" v="53"/>
      <pc:docMkLst>
        <pc:docMk/>
      </pc:docMkLst>
      <pc:sldChg chg="modSp mod">
        <pc:chgData name="radpl amy" userId="f7763090617c0e45" providerId="LiveId" clId="{7433C495-51F0-4728-82A3-FFE789B9B8CD}" dt="2025-02-06T08:56:43.847" v="53"/>
        <pc:sldMkLst>
          <pc:docMk/>
          <pc:sldMk cId="2652416140" sldId="256"/>
        </pc:sldMkLst>
        <pc:spChg chg="mod">
          <ac:chgData name="radpl amy" userId="f7763090617c0e45" providerId="LiveId" clId="{7433C495-51F0-4728-82A3-FFE789B9B8CD}" dt="2025-02-06T08:56:29.659" v="21" actId="1076"/>
          <ac:spMkLst>
            <pc:docMk/>
            <pc:sldMk cId="2652416140" sldId="256"/>
            <ac:spMk id="3" creationId="{56EDC521-9FF1-E3FC-517B-3AC1A02CABE0}"/>
          </ac:spMkLst>
        </pc:spChg>
        <pc:spChg chg="mod">
          <ac:chgData name="radpl amy" userId="f7763090617c0e45" providerId="LiveId" clId="{7433C495-51F0-4728-82A3-FFE789B9B8CD}" dt="2025-02-06T08:56:43.847" v="53"/>
          <ac:spMkLst>
            <pc:docMk/>
            <pc:sldMk cId="2652416140" sldId="256"/>
            <ac:spMk id="7" creationId="{EBFFB2E0-1249-B7C3-9643-DAC1BC67BB5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6649B0-AC84-47AF-B3F9-A3DD4256E716}" type="datetimeFigureOut">
              <a:rPr kumimoji="1" lang="ja-JP" altLang="en-US" smtClean="0"/>
              <a:t>2025/2/19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2FF5D6-7E53-498D-9AF4-38748D8A261C}" type="slidenum">
              <a:rPr kumimoji="1" lang="ja-JP" altLang="en-US" smtClean="0"/>
              <a:t>‹#›</a:t>
            </a:fld>
            <a:endParaRPr kumimoji="1" lang="ja-JP" altLang="en-US"/>
          </a:p>
        </p:txBody>
      </p:sp>
    </p:spTree>
    <p:extLst>
      <p:ext uri="{BB962C8B-B14F-4D97-AF65-F5344CB8AC3E}">
        <p14:creationId xmlns:p14="http://schemas.microsoft.com/office/powerpoint/2010/main" val="32685395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284A420-F50C-4C2C-B88E-E6F4EF504B6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893A6D2E-5228-4998-9E24-EFCCA024675E}"/>
              </a:ext>
            </a:extLst>
          </p:cNvPr>
          <p:cNvSpPr/>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9D878C-9930-44AF-AE18-FCA0DAE10D39}"/>
              </a:ext>
            </a:extLst>
          </p:cNvPr>
          <p:cNvSpPr>
            <a:spLocks noGrp="1"/>
          </p:cNvSpPr>
          <p:nvPr>
            <p:ph type="ctrTitle"/>
          </p:nvPr>
        </p:nvSpPr>
        <p:spPr>
          <a:xfrm>
            <a:off x="761802" y="852055"/>
            <a:ext cx="10380572" cy="2581463"/>
          </a:xfrm>
        </p:spPr>
        <p:txBody>
          <a:bodyPr anchor="b"/>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82D608-1F8D-47BB-B595-43B7BEACA90A}"/>
              </a:ext>
            </a:extLst>
          </p:cNvPr>
          <p:cNvSpPr>
            <a:spLocks noGrp="1"/>
          </p:cNvSpPr>
          <p:nvPr>
            <p:ph type="subTitle" idx="1"/>
          </p:nvPr>
        </p:nvSpPr>
        <p:spPr>
          <a:xfrm>
            <a:off x="761802" y="3754582"/>
            <a:ext cx="10380572" cy="224443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2D3C1DA-DAC9-422B-9450-54A7E03B3DE0}"/>
              </a:ext>
            </a:extLst>
          </p:cNvPr>
          <p:cNvSpPr>
            <a:spLocks noGrp="1"/>
          </p:cNvSpPr>
          <p:nvPr>
            <p:ph type="dt" sz="half" idx="10"/>
          </p:nvPr>
        </p:nvSpPr>
        <p:spPr/>
        <p:txBody>
          <a:bodyPr/>
          <a:lstStyle/>
          <a:p>
            <a:fld id="{668DD1A5-EE3D-44A8-B972-B10F5A70BB8D}" type="datetime1">
              <a:rPr lang="en-US" altLang="ja-JP" smtClean="0"/>
              <a:t>2/19/25</a:t>
            </a:fld>
            <a:endParaRPr lang="en-US" dirty="0"/>
          </a:p>
        </p:txBody>
      </p:sp>
      <p:sp>
        <p:nvSpPr>
          <p:cNvPr id="5" name="Footer Placeholder 4">
            <a:extLst>
              <a:ext uri="{FF2B5EF4-FFF2-40B4-BE49-F238E27FC236}">
                <a16:creationId xmlns:a16="http://schemas.microsoft.com/office/drawing/2014/main" id="{6739A2B9-3E23-4C08-A5CE-698861210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2E61E-26F7-4369-8F2F-6D3CDF644D94}"/>
              </a:ext>
            </a:extLst>
          </p:cNvPr>
          <p:cNvSpPr>
            <a:spLocks noGrp="1"/>
          </p:cNvSpPr>
          <p:nvPr>
            <p:ph type="sldNum" sz="quarter" idx="12"/>
          </p:nvPr>
        </p:nvSpPr>
        <p:spPr/>
        <p:txBody>
          <a:bodyPr/>
          <a:lstStyle/>
          <a:p>
            <a:fld id="{B4A918BC-4D43-4B42-B3C0-E7EBE25E6AF0}" type="slidenum">
              <a:rPr lang="en-US" smtClean="0"/>
              <a:t>‹#›</a:t>
            </a:fld>
            <a:endParaRPr lang="en-US" dirty="0"/>
          </a:p>
        </p:txBody>
      </p:sp>
      <p:cxnSp>
        <p:nvCxnSpPr>
          <p:cNvPr id="23" name="Straight Connector 22">
            <a:extLst>
              <a:ext uri="{FF2B5EF4-FFF2-40B4-BE49-F238E27FC236}">
                <a16:creationId xmlns:a16="http://schemas.microsoft.com/office/drawing/2014/main" id="{3ADB48DB-8E25-4F2F-8C02-5B793937255F}"/>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2BA7E3-7313-49C8-A245-A85BDEB13EB3}"/>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317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62CCA-8D32-44C3-809A-54D0245B8ABF}"/>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689041-349C-49F8-B155-6F5862873736}"/>
              </a:ext>
            </a:extLst>
          </p:cNvPr>
          <p:cNvSpPr>
            <a:spLocks noGrp="1"/>
          </p:cNvSpPr>
          <p:nvPr>
            <p:ph idx="1"/>
          </p:nvPr>
        </p:nvSpPr>
        <p:spPr>
          <a:xfrm>
            <a:off x="761799" y="2750126"/>
            <a:ext cx="10381205" cy="32617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5E088-72B1-425B-B53B-81B134826169}"/>
              </a:ext>
            </a:extLst>
          </p:cNvPr>
          <p:cNvSpPr>
            <a:spLocks noGrp="1"/>
          </p:cNvSpPr>
          <p:nvPr>
            <p:ph type="dt" sz="half" idx="10"/>
          </p:nvPr>
        </p:nvSpPr>
        <p:spPr/>
        <p:txBody>
          <a:bodyPr/>
          <a:lstStyle/>
          <a:p>
            <a:fld id="{A5097052-CF90-4C67-85AE-3FA6BB085131}" type="datetime1">
              <a:rPr lang="en-US" altLang="ja-JP" smtClean="0"/>
              <a:t>2/19/25</a:t>
            </a:fld>
            <a:endParaRPr lang="en-US"/>
          </a:p>
        </p:txBody>
      </p:sp>
      <p:sp>
        <p:nvSpPr>
          <p:cNvPr id="5" name="Footer Placeholder 4">
            <a:extLst>
              <a:ext uri="{FF2B5EF4-FFF2-40B4-BE49-F238E27FC236}">
                <a16:creationId xmlns:a16="http://schemas.microsoft.com/office/drawing/2014/main" id="{89180451-8BF9-48B2-8E6A-9E15C83357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8196E-3A76-4417-BFD8-4400D16E07EA}"/>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6885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FB183B-99B9-4420-AB2D-070568510522}"/>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76DF62B9-1876-4EEB-929D-B46F98265E34}"/>
              </a:ext>
            </a:extLst>
          </p:cNvPr>
          <p:cNvSpPr/>
          <p:nvPr/>
        </p:nvSpPr>
        <p:spPr>
          <a:xfrm>
            <a:off x="0" y="-2"/>
            <a:ext cx="12192000" cy="3862064"/>
          </a:xfrm>
          <a:prstGeom prst="rect">
            <a:avLst/>
          </a:prstGeom>
          <a:ln>
            <a:noFill/>
          </a:ln>
          <a:effectLst>
            <a:outerShdw blurRad="203200" dist="127000" dir="5460000" sx="96000" sy="96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B5F0E4DD-839A-4BD2-B5FA-FF319E87D037}"/>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692C2FB-E558-4132-AAF5-EFCED0144BA2}"/>
              </a:ext>
            </a:extLst>
          </p:cNvPr>
          <p:cNvSpPr>
            <a:spLocks noGrp="1"/>
          </p:cNvSpPr>
          <p:nvPr>
            <p:ph type="title"/>
          </p:nvPr>
        </p:nvSpPr>
        <p:spPr>
          <a:xfrm>
            <a:off x="761801" y="852056"/>
            <a:ext cx="10380572" cy="257694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AA20424-DA4E-467F-AC0A-D44192A54F64}"/>
              </a:ext>
            </a:extLst>
          </p:cNvPr>
          <p:cNvSpPr>
            <a:spLocks noGrp="1"/>
          </p:cNvSpPr>
          <p:nvPr>
            <p:ph type="body" idx="1"/>
          </p:nvPr>
        </p:nvSpPr>
        <p:spPr>
          <a:xfrm>
            <a:off x="761797" y="4202832"/>
            <a:ext cx="10395116" cy="178926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B39F9C-ADA9-4225-9D74-193A8894ED7A}"/>
              </a:ext>
            </a:extLst>
          </p:cNvPr>
          <p:cNvSpPr>
            <a:spLocks noGrp="1"/>
          </p:cNvSpPr>
          <p:nvPr>
            <p:ph type="dt" sz="half" idx="10"/>
          </p:nvPr>
        </p:nvSpPr>
        <p:spPr>
          <a:xfrm>
            <a:off x="332481" y="6236208"/>
            <a:ext cx="3037459" cy="365125"/>
          </a:xfrm>
        </p:spPr>
        <p:txBody>
          <a:bodyPr/>
          <a:lstStyle/>
          <a:p>
            <a:fld id="{76880510-68EA-4D60-8A8E-1C613BD48459}" type="datetime1">
              <a:rPr lang="en-US" altLang="ja-JP" smtClean="0"/>
              <a:t>2/19/25</a:t>
            </a:fld>
            <a:endParaRPr lang="en-US" dirty="0"/>
          </a:p>
        </p:txBody>
      </p:sp>
      <p:sp>
        <p:nvSpPr>
          <p:cNvPr id="5" name="Footer Placeholder 4">
            <a:extLst>
              <a:ext uri="{FF2B5EF4-FFF2-40B4-BE49-F238E27FC236}">
                <a16:creationId xmlns:a16="http://schemas.microsoft.com/office/drawing/2014/main" id="{84057DEC-B96B-4D69-8B62-5156FDA6D9BB}"/>
              </a:ext>
            </a:extLst>
          </p:cNvPr>
          <p:cNvSpPr>
            <a:spLocks noGrp="1"/>
          </p:cNvSpPr>
          <p:nvPr>
            <p:ph type="ftr" sz="quarter" idx="11"/>
          </p:nvPr>
        </p:nvSpPr>
        <p:spPr>
          <a:xfrm>
            <a:off x="332481" y="237744"/>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A0BF4AC1-9934-43DC-B9AC-322612A74656}"/>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cxnSp>
        <p:nvCxnSpPr>
          <p:cNvPr id="11" name="Straight Connector 10">
            <a:extLst>
              <a:ext uri="{FF2B5EF4-FFF2-40B4-BE49-F238E27FC236}">
                <a16:creationId xmlns:a16="http://schemas.microsoft.com/office/drawing/2014/main" id="{4CBDA60A-39CD-41D4-8AE5-0FB7FD78559C}"/>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3462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AF84-4A19-4D9A-9B82-46BCBED4F7BD}"/>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5A373DD-26AC-4E69-A17C-538D9C7C6854}"/>
              </a:ext>
            </a:extLst>
          </p:cNvPr>
          <p:cNvSpPr>
            <a:spLocks noGrp="1"/>
          </p:cNvSpPr>
          <p:nvPr>
            <p:ph sz="half" idx="1"/>
          </p:nvPr>
        </p:nvSpPr>
        <p:spPr>
          <a:xfrm>
            <a:off x="761800"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AD30C23-A75F-45DF-BCCF-760C533AC7FA}"/>
              </a:ext>
            </a:extLst>
          </p:cNvPr>
          <p:cNvSpPr>
            <a:spLocks noGrp="1"/>
          </p:cNvSpPr>
          <p:nvPr>
            <p:ph sz="half" idx="2"/>
          </p:nvPr>
        </p:nvSpPr>
        <p:spPr>
          <a:xfrm>
            <a:off x="6097092"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82C3974-73EC-4F1B-9E92-0E279ABEE5CD}"/>
              </a:ext>
            </a:extLst>
          </p:cNvPr>
          <p:cNvSpPr>
            <a:spLocks noGrp="1"/>
          </p:cNvSpPr>
          <p:nvPr>
            <p:ph type="dt" sz="half" idx="10"/>
          </p:nvPr>
        </p:nvSpPr>
        <p:spPr>
          <a:xfrm>
            <a:off x="332481" y="6236208"/>
            <a:ext cx="3037459" cy="365125"/>
          </a:xfrm>
        </p:spPr>
        <p:txBody>
          <a:bodyPr/>
          <a:lstStyle/>
          <a:p>
            <a:fld id="{7C4BD3ED-B294-49FF-BCB2-72BD9266D998}" type="datetime1">
              <a:rPr lang="en-US" altLang="ja-JP" smtClean="0"/>
              <a:t>2/19/25</a:t>
            </a:fld>
            <a:endParaRPr lang="en-US" dirty="0"/>
          </a:p>
        </p:txBody>
      </p:sp>
      <p:sp>
        <p:nvSpPr>
          <p:cNvPr id="6" name="Footer Placeholder 5">
            <a:extLst>
              <a:ext uri="{FF2B5EF4-FFF2-40B4-BE49-F238E27FC236}">
                <a16:creationId xmlns:a16="http://schemas.microsoft.com/office/drawing/2014/main" id="{CC70B3F2-3F28-42A3-9701-A6F01F1B185A}"/>
              </a:ext>
            </a:extLst>
          </p:cNvPr>
          <p:cNvSpPr>
            <a:spLocks noGrp="1"/>
          </p:cNvSpPr>
          <p:nvPr>
            <p:ph type="ftr" sz="quarter" idx="11"/>
          </p:nvPr>
        </p:nvSpPr>
        <p:spPr>
          <a:xfrm>
            <a:off x="332481" y="237744"/>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E5E7A2FC-50E7-4972-9F28-E3AC4EF93D44}"/>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8175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65F85-77E6-4F6D-9FFA-5D76201B13E5}"/>
              </a:ext>
            </a:extLst>
          </p:cNvPr>
          <p:cNvSpPr>
            <a:spLocks noGrp="1"/>
          </p:cNvSpPr>
          <p:nvPr>
            <p:ph type="title"/>
          </p:nvPr>
        </p:nvSpPr>
        <p:spPr>
          <a:xfrm>
            <a:off x="761802" y="872836"/>
            <a:ext cx="10380572" cy="1427019"/>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C6C0DAE-58D1-45D9-9FC4-B0864E332C08}"/>
              </a:ext>
            </a:extLst>
          </p:cNvPr>
          <p:cNvSpPr>
            <a:spLocks noGrp="1"/>
          </p:cNvSpPr>
          <p:nvPr>
            <p:ph type="body" idx="1"/>
          </p:nvPr>
        </p:nvSpPr>
        <p:spPr>
          <a:xfrm>
            <a:off x="761801" y="2713326"/>
            <a:ext cx="5023424"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1E63D7-9812-4EA1-A0A2-14D974311FAD}"/>
              </a:ext>
            </a:extLst>
          </p:cNvPr>
          <p:cNvSpPr>
            <a:spLocks noGrp="1"/>
          </p:cNvSpPr>
          <p:nvPr>
            <p:ph sz="half" idx="2"/>
          </p:nvPr>
        </p:nvSpPr>
        <p:spPr>
          <a:xfrm>
            <a:off x="761801" y="3706091"/>
            <a:ext cx="5023424"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4C5055B-04A0-47D3-90ED-135025F857F9}"/>
              </a:ext>
            </a:extLst>
          </p:cNvPr>
          <p:cNvSpPr>
            <a:spLocks noGrp="1"/>
          </p:cNvSpPr>
          <p:nvPr>
            <p:ph type="body" sz="quarter" idx="3"/>
          </p:nvPr>
        </p:nvSpPr>
        <p:spPr>
          <a:xfrm>
            <a:off x="6094211" y="2713326"/>
            <a:ext cx="5048163"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936E6E-8F64-49E6-B57C-86CF92D1689E}"/>
              </a:ext>
            </a:extLst>
          </p:cNvPr>
          <p:cNvSpPr>
            <a:spLocks noGrp="1"/>
          </p:cNvSpPr>
          <p:nvPr>
            <p:ph sz="quarter" idx="4"/>
          </p:nvPr>
        </p:nvSpPr>
        <p:spPr>
          <a:xfrm>
            <a:off x="6094211" y="3706091"/>
            <a:ext cx="5048163"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FFBEAD-2827-40DA-8338-2D691325F1B3}"/>
              </a:ext>
            </a:extLst>
          </p:cNvPr>
          <p:cNvSpPr>
            <a:spLocks noGrp="1"/>
          </p:cNvSpPr>
          <p:nvPr>
            <p:ph type="dt" sz="half" idx="10"/>
          </p:nvPr>
        </p:nvSpPr>
        <p:spPr>
          <a:xfrm>
            <a:off x="332481" y="6236208"/>
            <a:ext cx="3037459" cy="365125"/>
          </a:xfrm>
        </p:spPr>
        <p:txBody>
          <a:bodyPr/>
          <a:lstStyle/>
          <a:p>
            <a:fld id="{407820CD-9C23-42C6-9451-68C31CF18C16}" type="datetime1">
              <a:rPr lang="en-US" altLang="ja-JP" smtClean="0"/>
              <a:t>2/19/25</a:t>
            </a:fld>
            <a:endParaRPr lang="en-US" dirty="0"/>
          </a:p>
        </p:txBody>
      </p:sp>
      <p:sp>
        <p:nvSpPr>
          <p:cNvPr id="8" name="Footer Placeholder 7">
            <a:extLst>
              <a:ext uri="{FF2B5EF4-FFF2-40B4-BE49-F238E27FC236}">
                <a16:creationId xmlns:a16="http://schemas.microsoft.com/office/drawing/2014/main" id="{DF34B88D-9C6E-4A88-985C-3ED5057A1F65}"/>
              </a:ext>
            </a:extLst>
          </p:cNvPr>
          <p:cNvSpPr>
            <a:spLocks noGrp="1"/>
          </p:cNvSpPr>
          <p:nvPr>
            <p:ph type="ftr" sz="quarter" idx="11"/>
          </p:nvPr>
        </p:nvSpPr>
        <p:spPr>
          <a:xfrm>
            <a:off x="332481" y="237744"/>
            <a:ext cx="4114800" cy="365125"/>
          </a:xfrm>
        </p:spPr>
        <p:txBody>
          <a:bodyPr/>
          <a:lstStyle/>
          <a:p>
            <a:endParaRPr lang="en-US" dirty="0"/>
          </a:p>
        </p:txBody>
      </p:sp>
      <p:sp>
        <p:nvSpPr>
          <p:cNvPr id="9" name="Slide Number Placeholder 8">
            <a:extLst>
              <a:ext uri="{FF2B5EF4-FFF2-40B4-BE49-F238E27FC236}">
                <a16:creationId xmlns:a16="http://schemas.microsoft.com/office/drawing/2014/main" id="{880B6A32-2D15-425F-B6A9-146AFB5C1ACB}"/>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943521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1B7C-9BD5-4CF8-BAEB-A6CB78DA2F89}"/>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D85F1D3-3353-4FC6-8854-51B0BFFD6D5A}"/>
              </a:ext>
            </a:extLst>
          </p:cNvPr>
          <p:cNvSpPr>
            <a:spLocks noGrp="1"/>
          </p:cNvSpPr>
          <p:nvPr>
            <p:ph type="dt" sz="half" idx="10"/>
          </p:nvPr>
        </p:nvSpPr>
        <p:spPr/>
        <p:txBody>
          <a:bodyPr/>
          <a:lstStyle/>
          <a:p>
            <a:fld id="{BCF25FA9-E57B-4ED0-8147-26223E0ECC2A}" type="datetime1">
              <a:rPr lang="en-US" altLang="ja-JP" smtClean="0"/>
              <a:t>2/19/25</a:t>
            </a:fld>
            <a:endParaRPr lang="en-US"/>
          </a:p>
        </p:txBody>
      </p:sp>
      <p:sp>
        <p:nvSpPr>
          <p:cNvPr id="4" name="Footer Placeholder 3">
            <a:extLst>
              <a:ext uri="{FF2B5EF4-FFF2-40B4-BE49-F238E27FC236}">
                <a16:creationId xmlns:a16="http://schemas.microsoft.com/office/drawing/2014/main" id="{F7226CE6-6BEB-46DB-BD4B-9B8AE89A1A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81BCCC-8B3F-40B3-91D5-52E53B2AAE11}"/>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740025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C0FBB6-4CCA-4358-9DD5-CDF2173E63C8}"/>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8902559A-671A-4FDE-82C3-1CF8CFCF18EC}"/>
              </a:ext>
            </a:extLst>
          </p:cNvPr>
          <p:cNvSpPr>
            <a:spLocks noGrp="1"/>
          </p:cNvSpPr>
          <p:nvPr>
            <p:ph type="dt" sz="half" idx="10"/>
          </p:nvPr>
        </p:nvSpPr>
        <p:spPr/>
        <p:txBody>
          <a:bodyPr/>
          <a:lstStyle/>
          <a:p>
            <a:fld id="{A917AF30-0C21-4729-A543-A26B08074E22}" type="datetime1">
              <a:rPr lang="en-US" altLang="ja-JP" smtClean="0"/>
              <a:t>2/19/25</a:t>
            </a:fld>
            <a:endParaRPr lang="en-US"/>
          </a:p>
        </p:txBody>
      </p:sp>
      <p:sp>
        <p:nvSpPr>
          <p:cNvPr id="3" name="Footer Placeholder 2">
            <a:extLst>
              <a:ext uri="{FF2B5EF4-FFF2-40B4-BE49-F238E27FC236}">
                <a16:creationId xmlns:a16="http://schemas.microsoft.com/office/drawing/2014/main" id="{78A14275-250D-437E-BAF1-5BB3CDE64AC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FD93BDE-2A52-4AA7-B222-0F25570EBF77}"/>
              </a:ext>
            </a:extLst>
          </p:cNvPr>
          <p:cNvSpPr>
            <a:spLocks noGrp="1"/>
          </p:cNvSpPr>
          <p:nvPr>
            <p:ph type="sldNum" sz="quarter" idx="12"/>
          </p:nvPr>
        </p:nvSpPr>
        <p:spPr/>
        <p:txBody>
          <a:bodyPr/>
          <a:lstStyle/>
          <a:p>
            <a:fld id="{B4A918BC-4D43-4B42-B3C0-E7EBE25E6AF0}" type="slidenum">
              <a:rPr lang="en-US" smtClean="0"/>
              <a:t>‹#›</a:t>
            </a:fld>
            <a:endParaRPr lang="en-US"/>
          </a:p>
        </p:txBody>
      </p:sp>
      <p:cxnSp>
        <p:nvCxnSpPr>
          <p:cNvPr id="5" name="Straight Connector 4">
            <a:extLst>
              <a:ext uri="{FF2B5EF4-FFF2-40B4-BE49-F238E27FC236}">
                <a16:creationId xmlns:a16="http://schemas.microsoft.com/office/drawing/2014/main" id="{9E6B771E-DDF7-430C-9462-BA1D3742C84E}"/>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538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F9A0B00-F6ED-4C3A-97DC-C2AF9D62EE8B}"/>
              </a:ext>
            </a:extLst>
          </p:cNvPr>
          <p:cNvSpPr/>
          <p:nvPr/>
        </p:nvSpPr>
        <p:spPr>
          <a:xfrm>
            <a:off x="79067" y="0"/>
            <a:ext cx="4998624" cy="6858000"/>
          </a:xfrm>
          <a:prstGeom prst="rect">
            <a:avLst/>
          </a:prstGeom>
          <a:ln>
            <a:noFill/>
          </a:ln>
          <a:effectLst>
            <a:outerShdw blurRad="228600" dist="1143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3" name="Rectangle 122">
            <a:extLst>
              <a:ext uri="{FF2B5EF4-FFF2-40B4-BE49-F238E27FC236}">
                <a16:creationId xmlns:a16="http://schemas.microsoft.com/office/drawing/2014/main" id="{3B025FD9-B9EF-4F5C-B67D-3485253B7A6A}"/>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id="{47F545CD-A200-4C66-BF9A-9B839D0CE648}"/>
              </a:ext>
            </a:extLst>
          </p:cNvPr>
          <p:cNvSpPr/>
          <p:nvPr/>
        </p:nvSpPr>
        <p:spPr>
          <a:xfrm>
            <a:off x="0" y="0"/>
            <a:ext cx="6096000" cy="6858000"/>
          </a:xfrm>
          <a:prstGeom prst="rect">
            <a:avLst/>
          </a:prstGeom>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110916-EEE9-418C-B24A-EC09A6D22859}"/>
              </a:ext>
            </a:extLst>
          </p:cNvPr>
          <p:cNvSpPr>
            <a:spLocks noGrp="1"/>
          </p:cNvSpPr>
          <p:nvPr>
            <p:ph type="title"/>
          </p:nvPr>
        </p:nvSpPr>
        <p:spPr>
          <a:xfrm>
            <a:off x="770537" y="872836"/>
            <a:ext cx="4560525" cy="2281050"/>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9C3A0F4-FD98-409E-B41A-5F4352C6A8E5}"/>
              </a:ext>
            </a:extLst>
          </p:cNvPr>
          <p:cNvSpPr>
            <a:spLocks noGrp="1"/>
          </p:cNvSpPr>
          <p:nvPr>
            <p:ph idx="1"/>
          </p:nvPr>
        </p:nvSpPr>
        <p:spPr>
          <a:xfrm>
            <a:off x="6621781" y="872837"/>
            <a:ext cx="4520593" cy="5140036"/>
          </a:xfrm>
        </p:spPr>
        <p:txBody>
          <a:bodyPr>
            <a:normAutofit/>
          </a:bodyPr>
          <a:lstStyle>
            <a:lvl1pPr algn="l">
              <a:defRPr sz="2800"/>
            </a:lvl1pPr>
            <a:lvl2pPr algn="l">
              <a:defRPr sz="2400"/>
            </a:lvl2pPr>
            <a:lvl3pPr algn="l">
              <a:defRPr sz="2000"/>
            </a:lvl3pPr>
            <a:lvl4pPr algn="l">
              <a:defRPr sz="1800"/>
            </a:lvl4pPr>
            <a:lvl5pPr algn="l">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EFABF6F-6E7C-4B3F-B205-09361DA5898B}"/>
              </a:ext>
            </a:extLst>
          </p:cNvPr>
          <p:cNvSpPr>
            <a:spLocks noGrp="1"/>
          </p:cNvSpPr>
          <p:nvPr>
            <p:ph type="body" sz="half" idx="2"/>
          </p:nvPr>
        </p:nvSpPr>
        <p:spPr>
          <a:xfrm>
            <a:off x="770537" y="3442854"/>
            <a:ext cx="4560525" cy="257694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25198D-8500-4277-AA5D-3C3D8FDDCF4B}"/>
              </a:ext>
            </a:extLst>
          </p:cNvPr>
          <p:cNvSpPr>
            <a:spLocks noGrp="1"/>
          </p:cNvSpPr>
          <p:nvPr>
            <p:ph type="dt" sz="half" idx="10"/>
          </p:nvPr>
        </p:nvSpPr>
        <p:spPr>
          <a:xfrm>
            <a:off x="329184" y="6236208"/>
            <a:ext cx="3037459" cy="365125"/>
          </a:xfrm>
        </p:spPr>
        <p:txBody>
          <a:bodyPr/>
          <a:lstStyle/>
          <a:p>
            <a:fld id="{4E51C0BF-BB57-47E3-9FA4-EB2F86318182}" type="datetime1">
              <a:rPr lang="en-US" altLang="ja-JP" smtClean="0"/>
              <a:t>2/19/25</a:t>
            </a:fld>
            <a:endParaRPr lang="en-US" dirty="0"/>
          </a:p>
        </p:txBody>
      </p:sp>
      <p:sp>
        <p:nvSpPr>
          <p:cNvPr id="6" name="Footer Placeholder 5">
            <a:extLst>
              <a:ext uri="{FF2B5EF4-FFF2-40B4-BE49-F238E27FC236}">
                <a16:creationId xmlns:a16="http://schemas.microsoft.com/office/drawing/2014/main" id="{F98D219F-027A-4632-9FB0-BD098D5693DB}"/>
              </a:ext>
            </a:extLst>
          </p:cNvPr>
          <p:cNvSpPr>
            <a:spLocks noGrp="1"/>
          </p:cNvSpPr>
          <p:nvPr>
            <p:ph type="ftr" sz="quarter" idx="11"/>
          </p:nvPr>
        </p:nvSpPr>
        <p:spPr>
          <a:xfrm>
            <a:off x="329184" y="237744"/>
            <a:ext cx="3792532"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id="{CA30C82B-C7DC-434D-8768-DE9D1176715B}"/>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129" name="Straight Connector 128">
            <a:extLst>
              <a:ext uri="{FF2B5EF4-FFF2-40B4-BE49-F238E27FC236}">
                <a16:creationId xmlns:a16="http://schemas.microsoft.com/office/drawing/2014/main" id="{A8CCC603-9605-46C8-9034-8DAE6AC40DD9}"/>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CBBF1D9-8F8F-45A3-BDB4-952D0FB20A4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0506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BEB8797-B080-41A6-B14E-8DC7F0F27E4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C6C7272-A552-46B3-992F-F5ADD5AA2443}"/>
              </a:ext>
            </a:extLst>
          </p:cNvPr>
          <p:cNvSpPr/>
          <p:nvPr/>
        </p:nvSpPr>
        <p:spPr>
          <a:xfrm>
            <a:off x="-1" y="0"/>
            <a:ext cx="6087677" cy="6858000"/>
          </a:xfrm>
          <a:prstGeom prst="rect">
            <a:avLst/>
          </a:prstGeom>
          <a:solidFill>
            <a:schemeClr val="bg1"/>
          </a:solidFill>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C25F6AD1-1E6C-46AF-8431-6627180FFD2E}"/>
              </a:ext>
            </a:extLst>
          </p:cNvPr>
          <p:cNvSpPr>
            <a:spLocks noGrp="1"/>
          </p:cNvSpPr>
          <p:nvPr>
            <p:ph type="title"/>
          </p:nvPr>
        </p:nvSpPr>
        <p:spPr>
          <a:xfrm>
            <a:off x="768733" y="858981"/>
            <a:ext cx="4556749" cy="2281052"/>
          </a:xfrm>
        </p:spPr>
        <p:txBody>
          <a:bodyPr anchor="b"/>
          <a:lstStyle>
            <a:lvl1pPr>
              <a:defRPr lang="en-US" sz="36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88A91F9-760E-4CF4-8A03-FA1482C35EB7}"/>
              </a:ext>
            </a:extLst>
          </p:cNvPr>
          <p:cNvSpPr>
            <a:spLocks noGrp="1"/>
          </p:cNvSpPr>
          <p:nvPr>
            <p:ph type="pic" idx="1"/>
          </p:nvPr>
        </p:nvSpPr>
        <p:spPr>
          <a:xfrm>
            <a:off x="6559826" y="865909"/>
            <a:ext cx="4582548" cy="5126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149A9D5-BA6E-4C4A-88A0-5BB86958B8E6}"/>
              </a:ext>
            </a:extLst>
          </p:cNvPr>
          <p:cNvSpPr>
            <a:spLocks noGrp="1"/>
          </p:cNvSpPr>
          <p:nvPr>
            <p:ph type="body" sz="half" idx="2"/>
          </p:nvPr>
        </p:nvSpPr>
        <p:spPr>
          <a:xfrm>
            <a:off x="768733" y="3429000"/>
            <a:ext cx="4556749" cy="2590800"/>
          </a:xfrm>
        </p:spPr>
        <p:txBody>
          <a:bodyPr/>
          <a:lstStyle>
            <a:lvl1pPr marL="0" indent="0">
              <a:buNone/>
              <a:defRPr lang="en-US" sz="2400" kern="1200" dirty="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56899E-70A1-4EFB-87EC-6C4F3BC0360B}"/>
              </a:ext>
            </a:extLst>
          </p:cNvPr>
          <p:cNvSpPr>
            <a:spLocks noGrp="1"/>
          </p:cNvSpPr>
          <p:nvPr>
            <p:ph type="dt" sz="half" idx="10"/>
          </p:nvPr>
        </p:nvSpPr>
        <p:spPr>
          <a:xfrm>
            <a:off x="329184" y="6236208"/>
            <a:ext cx="3037459" cy="365125"/>
          </a:xfrm>
        </p:spPr>
        <p:txBody>
          <a:bodyPr/>
          <a:lstStyle/>
          <a:p>
            <a:fld id="{C905D61E-6E7A-4CBB-8EAD-6AA131A1E379}" type="datetime1">
              <a:rPr lang="en-US" altLang="ja-JP" smtClean="0"/>
              <a:t>2/19/25</a:t>
            </a:fld>
            <a:endParaRPr lang="en-US" dirty="0"/>
          </a:p>
        </p:txBody>
      </p:sp>
      <p:sp>
        <p:nvSpPr>
          <p:cNvPr id="6" name="Footer Placeholder 5">
            <a:extLst>
              <a:ext uri="{FF2B5EF4-FFF2-40B4-BE49-F238E27FC236}">
                <a16:creationId xmlns:a16="http://schemas.microsoft.com/office/drawing/2014/main" id="{5FC34B05-4931-4BC8-BD43-9E6B944B3069}"/>
              </a:ext>
            </a:extLst>
          </p:cNvPr>
          <p:cNvSpPr>
            <a:spLocks noGrp="1"/>
          </p:cNvSpPr>
          <p:nvPr>
            <p:ph type="ftr" sz="quarter" idx="11"/>
          </p:nvPr>
        </p:nvSpPr>
        <p:spPr>
          <a:xfrm>
            <a:off x="329184" y="237744"/>
            <a:ext cx="4114800"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id="{AD4ABE5D-7EA4-4D33-B23E-52E640CBF21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74" name="Straight Connector 73">
            <a:extLst>
              <a:ext uri="{FF2B5EF4-FFF2-40B4-BE49-F238E27FC236}">
                <a16:creationId xmlns:a16="http://schemas.microsoft.com/office/drawing/2014/main" id="{DF0DB5EA-94EC-4DB5-B8E5-B454005C1552}"/>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699FF82-B951-46E6-AEA7-0993C867FB6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7154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F69F7-12D5-40F0-88F0-33D60AEB021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65BB511-E79D-41D8-AF91-14A5C803FC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05DFA-4DAF-4B30-8032-503081AEA4BF}"/>
              </a:ext>
            </a:extLst>
          </p:cNvPr>
          <p:cNvSpPr>
            <a:spLocks noGrp="1"/>
          </p:cNvSpPr>
          <p:nvPr>
            <p:ph type="dt" sz="half" idx="10"/>
          </p:nvPr>
        </p:nvSpPr>
        <p:spPr/>
        <p:txBody>
          <a:bodyPr/>
          <a:lstStyle/>
          <a:p>
            <a:fld id="{8C72E59E-00A8-4068-B87D-52C11A76792B}" type="datetime1">
              <a:rPr lang="en-US" altLang="ja-JP" smtClean="0"/>
              <a:t>2/19/25</a:t>
            </a:fld>
            <a:endParaRPr lang="en-US"/>
          </a:p>
        </p:txBody>
      </p:sp>
      <p:sp>
        <p:nvSpPr>
          <p:cNvPr id="5" name="Footer Placeholder 4">
            <a:extLst>
              <a:ext uri="{FF2B5EF4-FFF2-40B4-BE49-F238E27FC236}">
                <a16:creationId xmlns:a16="http://schemas.microsoft.com/office/drawing/2014/main" id="{E034FBF5-16C0-46A0-916A-4910C1B61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26EA6-7E48-454C-887A-0EF3356F91D5}"/>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3749140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312BAB-A07B-4FEA-8EB5-A7BD8B24C6DA}"/>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id="{F245A432-7E52-48B5-A8BB-13EED592E35A}"/>
              </a:ext>
            </a:extLst>
          </p:cNvPr>
          <p:cNvSpPr/>
          <p:nvPr/>
        </p:nvSpPr>
        <p:spPr>
          <a:xfrm>
            <a:off x="7813964" y="0"/>
            <a:ext cx="4378036" cy="6858000"/>
          </a:xfrm>
          <a:prstGeom prst="rect">
            <a:avLst/>
          </a:prstGeom>
          <a:ln>
            <a:noFill/>
          </a:ln>
          <a:effectLst>
            <a:outerShdw blurRad="254000" dist="152400" dir="1068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56288B6-16BD-4DEE-9187-C78963ED1D8A}"/>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Vertical Title 1">
            <a:extLst>
              <a:ext uri="{FF2B5EF4-FFF2-40B4-BE49-F238E27FC236}">
                <a16:creationId xmlns:a16="http://schemas.microsoft.com/office/drawing/2014/main" id="{F9259F7B-ED77-4251-A424-93712C6F57A0}"/>
              </a:ext>
            </a:extLst>
          </p:cNvPr>
          <p:cNvSpPr>
            <a:spLocks noGrp="1"/>
          </p:cNvSpPr>
          <p:nvPr>
            <p:ph type="title" orient="vert"/>
          </p:nvPr>
        </p:nvSpPr>
        <p:spPr>
          <a:xfrm>
            <a:off x="8139544" y="872836"/>
            <a:ext cx="2521527" cy="5119256"/>
          </a:xfrm>
        </p:spPr>
        <p:txBody>
          <a:bodyPr vert="eaVert"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0295692-9BD0-4EB9-B344-9A6945DB0B81}"/>
              </a:ext>
            </a:extLst>
          </p:cNvPr>
          <p:cNvSpPr>
            <a:spLocks noGrp="1"/>
          </p:cNvSpPr>
          <p:nvPr>
            <p:ph type="body" orient="vert" idx="1"/>
          </p:nvPr>
        </p:nvSpPr>
        <p:spPr>
          <a:xfrm>
            <a:off x="756746" y="872836"/>
            <a:ext cx="6634169" cy="51192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128527-7CED-4CF3-A260-649685D2E6D3}"/>
              </a:ext>
            </a:extLst>
          </p:cNvPr>
          <p:cNvSpPr>
            <a:spLocks noGrp="1"/>
          </p:cNvSpPr>
          <p:nvPr>
            <p:ph type="dt" sz="half" idx="10"/>
          </p:nvPr>
        </p:nvSpPr>
        <p:spPr>
          <a:xfrm>
            <a:off x="329184" y="6236208"/>
            <a:ext cx="3037459" cy="365125"/>
          </a:xfrm>
        </p:spPr>
        <p:txBody>
          <a:bodyPr/>
          <a:lstStyle/>
          <a:p>
            <a:fld id="{52766C08-47DD-4757-A204-69482374296E}" type="datetime1">
              <a:rPr lang="en-US" altLang="ja-JP" smtClean="0"/>
              <a:t>2/19/25</a:t>
            </a:fld>
            <a:endParaRPr lang="en-US" dirty="0"/>
          </a:p>
        </p:txBody>
      </p:sp>
      <p:sp>
        <p:nvSpPr>
          <p:cNvPr id="5" name="Footer Placeholder 4">
            <a:extLst>
              <a:ext uri="{FF2B5EF4-FFF2-40B4-BE49-F238E27FC236}">
                <a16:creationId xmlns:a16="http://schemas.microsoft.com/office/drawing/2014/main" id="{20517F65-E517-4B50-B559-FD7D59F3E8B5}"/>
              </a:ext>
            </a:extLst>
          </p:cNvPr>
          <p:cNvSpPr>
            <a:spLocks noGrp="1"/>
          </p:cNvSpPr>
          <p:nvPr>
            <p:ph type="ftr" sz="quarter" idx="11"/>
          </p:nvPr>
        </p:nvSpPr>
        <p:spPr>
          <a:xfrm>
            <a:off x="329184" y="237744"/>
            <a:ext cx="3581400" cy="365125"/>
          </a:xfrm>
        </p:spPr>
        <p:txBody>
          <a:bodyPr/>
          <a:lstStyle/>
          <a:p>
            <a:endParaRPr lang="en-US" dirty="0"/>
          </a:p>
        </p:txBody>
      </p:sp>
      <p:sp>
        <p:nvSpPr>
          <p:cNvPr id="6" name="Slide Number Placeholder 5">
            <a:extLst>
              <a:ext uri="{FF2B5EF4-FFF2-40B4-BE49-F238E27FC236}">
                <a16:creationId xmlns:a16="http://schemas.microsoft.com/office/drawing/2014/main" id="{CAED40B7-46EE-49D9-BE89-7E101F80A49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16" name="Straight Connector 15">
            <a:extLst>
              <a:ext uri="{FF2B5EF4-FFF2-40B4-BE49-F238E27FC236}">
                <a16:creationId xmlns:a16="http://schemas.microsoft.com/office/drawing/2014/main" id="{E05031BF-2EA5-4128-B6AF-2D0F5A101095}"/>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596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38E7D36-B1C9-463C-983F-AEA5810A60D0}"/>
              </a:ext>
            </a:extLst>
          </p:cNvPr>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7B9A221-B33F-47C2-85FF-2C8F363D797B}"/>
              </a:ext>
            </a:extLst>
          </p:cNvPr>
          <p:cNvSpPr/>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ectangle 7">
            <a:extLst>
              <a:ext uri="{FF2B5EF4-FFF2-40B4-BE49-F238E27FC236}">
                <a16:creationId xmlns:a16="http://schemas.microsoft.com/office/drawing/2014/main" id="{CD0E0EF1-7626-4514-9337-271DD661B1EB}"/>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5" name="Rectangle 64">
            <a:extLst>
              <a:ext uri="{FF2B5EF4-FFF2-40B4-BE49-F238E27FC236}">
                <a16:creationId xmlns:a16="http://schemas.microsoft.com/office/drawing/2014/main" id="{5F0B1492-9A00-4F80-8771-0BB2C2C4353C}"/>
              </a:ext>
            </a:extLst>
          </p:cNvPr>
          <p:cNvSpPr/>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0F462805-4F8E-44FE-905C-2C3F1A2B3D44}"/>
              </a:ext>
            </a:extLst>
          </p:cNvPr>
          <p:cNvSpPr>
            <a:spLocks noGrp="1"/>
          </p:cNvSpPr>
          <p:nvPr>
            <p:ph type="title"/>
          </p:nvPr>
        </p:nvSpPr>
        <p:spPr>
          <a:xfrm>
            <a:off x="761801" y="858982"/>
            <a:ext cx="10380573" cy="1432273"/>
          </a:xfrm>
          <a:prstGeom prst="rect">
            <a:avLst/>
          </a:prstGeom>
        </p:spPr>
        <p:txBody>
          <a:bodyPr lIns="109728" tIns="109728" rIns="109728" bIns="91440"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345021C-0380-49AA-ADA1-A8B473FBF572}"/>
              </a:ext>
            </a:extLst>
          </p:cNvPr>
          <p:cNvSpPr>
            <a:spLocks noGrp="1"/>
          </p:cNvSpPr>
          <p:nvPr>
            <p:ph type="body" idx="1"/>
          </p:nvPr>
        </p:nvSpPr>
        <p:spPr>
          <a:xfrm>
            <a:off x="761799" y="2750126"/>
            <a:ext cx="10381205" cy="3261789"/>
          </a:xfrm>
          <a:prstGeom prst="rect">
            <a:avLst/>
          </a:prstGeom>
        </p:spPr>
        <p:txBody>
          <a:bodyPr lIns="109728" tIns="109728" rIns="109728"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B7A2409-F298-40BF-BFAC-65A3E71D29E8}"/>
              </a:ext>
            </a:extLst>
          </p:cNvPr>
          <p:cNvSpPr>
            <a:spLocks noGrp="1"/>
          </p:cNvSpPr>
          <p:nvPr>
            <p:ph type="dt" sz="half" idx="2"/>
          </p:nvPr>
        </p:nvSpPr>
        <p:spPr>
          <a:xfrm>
            <a:off x="332481" y="6240079"/>
            <a:ext cx="4114800" cy="365125"/>
          </a:xfrm>
          <a:prstGeom prst="rect">
            <a:avLst/>
          </a:prstGeom>
        </p:spPr>
        <p:txBody>
          <a:bodyPr lIns="109728" tIns="109728" rIns="109728" bIns="91440" anchor="ctr"/>
          <a:lstStyle>
            <a:lvl1pPr algn="l">
              <a:defRPr sz="900">
                <a:solidFill>
                  <a:schemeClr val="tx1"/>
                </a:solidFill>
              </a:defRPr>
            </a:lvl1pPr>
          </a:lstStyle>
          <a:p>
            <a:fld id="{79B07F34-4702-46F3-B1BC-C4AC4FA35B1E}" type="datetime1">
              <a:rPr lang="en-US" altLang="ja-JP" smtClean="0"/>
              <a:t>2/19/25</a:t>
            </a:fld>
            <a:endParaRPr lang="en-US" dirty="0"/>
          </a:p>
        </p:txBody>
      </p:sp>
      <p:sp>
        <p:nvSpPr>
          <p:cNvPr id="5" name="Footer Placeholder 4">
            <a:extLst>
              <a:ext uri="{FF2B5EF4-FFF2-40B4-BE49-F238E27FC236}">
                <a16:creationId xmlns:a16="http://schemas.microsoft.com/office/drawing/2014/main" id="{CB4799D8-4DBF-4BB2-8D2B-65592ADC9004}"/>
              </a:ext>
            </a:extLst>
          </p:cNvPr>
          <p:cNvSpPr>
            <a:spLocks noGrp="1"/>
          </p:cNvSpPr>
          <p:nvPr>
            <p:ph type="ftr" sz="quarter" idx="3"/>
          </p:nvPr>
        </p:nvSpPr>
        <p:spPr>
          <a:xfrm>
            <a:off x="332481" y="236199"/>
            <a:ext cx="4114800" cy="365125"/>
          </a:xfrm>
          <a:prstGeom prst="rect">
            <a:avLst/>
          </a:prstGeom>
        </p:spPr>
        <p:txBody>
          <a:bodyPr lIns="109728" tIns="109728" rIns="109728" bIns="9144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F9F99666-11C3-48A1-966C-439EBF9D9A01}"/>
              </a:ext>
            </a:extLst>
          </p:cNvPr>
          <p:cNvSpPr>
            <a:spLocks noGrp="1"/>
          </p:cNvSpPr>
          <p:nvPr>
            <p:ph type="sldNum" sz="quarter" idx="4"/>
          </p:nvPr>
        </p:nvSpPr>
        <p:spPr>
          <a:xfrm>
            <a:off x="11289782" y="235881"/>
            <a:ext cx="756746" cy="365760"/>
          </a:xfrm>
          <a:prstGeom prst="rect">
            <a:avLst/>
          </a:prstGeom>
        </p:spPr>
        <p:txBody>
          <a:bodyPr lIns="109728" tIns="109728" rIns="109728" bIns="91440" anchor="ctr"/>
          <a:lstStyle>
            <a:lvl1pPr algn="ctr">
              <a:defRPr lang="en-US" sz="1400" b="1" kern="1200" smtClean="0">
                <a:solidFill>
                  <a:schemeClr val="tx1"/>
                </a:solidFill>
                <a:latin typeface="Bierstadt" panose="020B0504020202020204" pitchFamily="34" charset="0"/>
                <a:ea typeface="+mn-ea"/>
                <a:cs typeface="+mn-cs"/>
              </a:defRPr>
            </a:lvl1pPr>
          </a:lstStyle>
          <a:p>
            <a:fld id="{B4A918BC-4D43-4B42-B3C0-E7EBE25E6AF0}" type="slidenum">
              <a:rPr lang="en-US" smtClean="0"/>
              <a:pPr/>
              <a:t>‹#›</a:t>
            </a:fld>
            <a:endParaRPr lang="en-US" dirty="0"/>
          </a:p>
        </p:txBody>
      </p:sp>
      <p:cxnSp>
        <p:nvCxnSpPr>
          <p:cNvPr id="119" name="Straight Connector 118">
            <a:extLst>
              <a:ext uri="{FF2B5EF4-FFF2-40B4-BE49-F238E27FC236}">
                <a16:creationId xmlns:a16="http://schemas.microsoft.com/office/drawing/2014/main" id="{7FAC7B62-8ACC-41ED-80AB-8D1CDF38B9E4}"/>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45FF525-9A83-4625-99D9-B267BDE077E7}"/>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46844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17" r:id="rId6"/>
    <p:sldLayoutId id="2147483713" r:id="rId7"/>
    <p:sldLayoutId id="2147483714" r:id="rId8"/>
    <p:sldLayoutId id="2147483715" r:id="rId9"/>
    <p:sldLayoutId id="2147483716" r:id="rId10"/>
    <p:sldLayoutId id="2147483718" r:id="rId11"/>
  </p:sldLayoutIdLst>
  <p:hf hdr="0" ftr="0" dt="0"/>
  <p:txStyles>
    <p:titleStyle>
      <a:lvl1pPr algn="l" defTabSz="914400" rtl="0" eaLnBrk="1" latinLnBrk="0" hangingPunct="1">
        <a:lnSpc>
          <a:spcPct val="113000"/>
        </a:lnSpc>
        <a:spcBef>
          <a:spcPct val="0"/>
        </a:spcBef>
        <a:buNone/>
        <a:defRPr sz="4400" b="1" kern="1200" spc="190">
          <a:solidFill>
            <a:schemeClr val="tx1"/>
          </a:solidFill>
          <a:latin typeface="+mj-lt"/>
          <a:ea typeface="+mj-ea"/>
          <a:cs typeface="+mj-cs"/>
        </a:defRPr>
      </a:lvl1pPr>
    </p:titleStyle>
    <p:bodyStyle>
      <a:lvl1pPr marL="0" indent="0" algn="l" defTabSz="914400" rtl="0" eaLnBrk="1" latinLnBrk="0" hangingPunct="1">
        <a:lnSpc>
          <a:spcPct val="113000"/>
        </a:lnSpc>
        <a:spcBef>
          <a:spcPts val="1000"/>
        </a:spcBef>
        <a:buFont typeface="Arial" panose="020B0604020202020204" pitchFamily="34" charset="0"/>
        <a:buNone/>
        <a:defRPr sz="2200" kern="1200" spc="80">
          <a:solidFill>
            <a:schemeClr val="tx1"/>
          </a:solidFill>
          <a:latin typeface="+mn-lt"/>
          <a:ea typeface="+mn-ea"/>
          <a:cs typeface="+mn-cs"/>
        </a:defRPr>
      </a:lvl1pPr>
      <a:lvl2pPr marL="228600" indent="0" algn="l" defTabSz="914400" rtl="0" eaLnBrk="1" latinLnBrk="0" hangingPunct="1">
        <a:lnSpc>
          <a:spcPct val="113000"/>
        </a:lnSpc>
        <a:spcBef>
          <a:spcPts val="500"/>
        </a:spcBef>
        <a:buFont typeface="Arial" panose="020B0604020202020204" pitchFamily="34" charset="0"/>
        <a:buNone/>
        <a:defRPr sz="2000" kern="1200" spc="80">
          <a:solidFill>
            <a:schemeClr val="tx1"/>
          </a:solidFill>
          <a:latin typeface="+mn-lt"/>
          <a:ea typeface="+mn-ea"/>
          <a:cs typeface="+mn-cs"/>
        </a:defRPr>
      </a:lvl2pPr>
      <a:lvl3pPr marL="457200" indent="0" algn="l" defTabSz="914400" rtl="0" eaLnBrk="1" latinLnBrk="0" hangingPunct="1">
        <a:lnSpc>
          <a:spcPct val="113000"/>
        </a:lnSpc>
        <a:spcBef>
          <a:spcPts val="500"/>
        </a:spcBef>
        <a:buFont typeface="Arial" panose="020B0604020202020204" pitchFamily="34" charset="0"/>
        <a:buNone/>
        <a:defRPr sz="1800" kern="1200" spc="80">
          <a:solidFill>
            <a:schemeClr val="tx1"/>
          </a:solidFill>
          <a:latin typeface="+mn-lt"/>
          <a:ea typeface="+mn-ea"/>
          <a:cs typeface="+mn-cs"/>
        </a:defRPr>
      </a:lvl3pPr>
      <a:lvl4pPr marL="685800" indent="0" algn="l" defTabSz="914400" rtl="0" eaLnBrk="1" latinLnBrk="0" hangingPunct="1">
        <a:lnSpc>
          <a:spcPct val="113000"/>
        </a:lnSpc>
        <a:spcBef>
          <a:spcPts val="500"/>
        </a:spcBef>
        <a:buFont typeface="Arial" panose="020B0604020202020204" pitchFamily="34" charset="0"/>
        <a:buNone/>
        <a:defRPr sz="1600" kern="1200" spc="80">
          <a:solidFill>
            <a:schemeClr val="tx1"/>
          </a:solidFill>
          <a:latin typeface="+mn-lt"/>
          <a:ea typeface="+mn-ea"/>
          <a:cs typeface="+mn-cs"/>
        </a:defRPr>
      </a:lvl4pPr>
      <a:lvl5pPr marL="914400" indent="0" algn="l" defTabSz="914400" rtl="0" eaLnBrk="1" latinLnBrk="0" hangingPunct="1">
        <a:lnSpc>
          <a:spcPct val="113000"/>
        </a:lnSpc>
        <a:spcBef>
          <a:spcPts val="500"/>
        </a:spcBef>
        <a:buFont typeface="Arial" panose="020B0604020202020204" pitchFamily="34" charset="0"/>
        <a:buNone/>
        <a:defRPr sz="1600" kern="1200" spc="8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GdP7pfbpFQo?t=584"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ritannica.com/dictionary"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youtu.be/GdP7pfbpFQo?t=584"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hyperlink" Target="https://youtu.be/GdP7pfbpFQo?t=55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youtu.be/GdP7pfbpFQo?t=467"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hyperlink" Target="https://youtu.be/GdP7pfbpFQo?t=129" TargetMode="External"/><Relationship Id="rId2" Type="http://schemas.openxmlformats.org/officeDocument/2006/relationships/hyperlink" Target="https://youtu.be/GdP7pfbpFQo?t=48"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GdP7pfbpFQo?t=543" TargetMode="External"/><Relationship Id="rId2" Type="http://schemas.openxmlformats.org/officeDocument/2006/relationships/hyperlink" Target="https://youtu.be/GdP7pfbpFQo?t=495"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GdP7pfbpFQo" TargetMode="External"/><Relationship Id="rId2" Type="http://schemas.openxmlformats.org/officeDocument/2006/relationships/hyperlink" Target="https://youtu.be/GdP7pfbpFQo?t=5"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youtu.be/GdP7pfbpFQo?t=66"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youtu.be/GdP7pfbpFQo?t=128"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youtu.be/GdP7pfbpFQo?t=449"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youtu.be/GdP7pfbpFQo?t=530"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518BCE60-EB58-4019-B93A-1094BA89F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409AFED2-97CD-CBF1-86D7-458330398D2E}"/>
              </a:ext>
            </a:extLst>
          </p:cNvPr>
          <p:cNvSpPr>
            <a:spLocks noGrp="1"/>
          </p:cNvSpPr>
          <p:nvPr>
            <p:ph type="ctrTitle"/>
          </p:nvPr>
        </p:nvSpPr>
        <p:spPr>
          <a:xfrm>
            <a:off x="752770" y="-447623"/>
            <a:ext cx="4582492" cy="3226011"/>
          </a:xfrm>
        </p:spPr>
        <p:txBody>
          <a:bodyPr>
            <a:normAutofit/>
          </a:bodyPr>
          <a:lstStyle/>
          <a:p>
            <a:r>
              <a:rPr kumimoji="1" lang="en-US" altLang="ja-JP" b="0" dirty="0"/>
              <a:t>Scene from</a:t>
            </a:r>
            <a:br>
              <a:rPr kumimoji="1" lang="en-US" altLang="ja-JP" dirty="0"/>
            </a:br>
            <a:r>
              <a:rPr kumimoji="1" lang="en-US" altLang="ja-JP" dirty="0"/>
              <a:t>A Man Called Otto</a:t>
            </a:r>
            <a:endParaRPr kumimoji="1" lang="ja-JP" altLang="en-US" dirty="0"/>
          </a:p>
        </p:txBody>
      </p:sp>
      <p:sp>
        <p:nvSpPr>
          <p:cNvPr id="3" name="字幕 2">
            <a:extLst>
              <a:ext uri="{FF2B5EF4-FFF2-40B4-BE49-F238E27FC236}">
                <a16:creationId xmlns:a16="http://schemas.microsoft.com/office/drawing/2014/main" id="{56EDC521-9FF1-E3FC-517B-3AC1A02CABE0}"/>
              </a:ext>
            </a:extLst>
          </p:cNvPr>
          <p:cNvSpPr>
            <a:spLocks noGrp="1"/>
          </p:cNvSpPr>
          <p:nvPr>
            <p:ph type="subTitle" idx="1"/>
          </p:nvPr>
        </p:nvSpPr>
        <p:spPr>
          <a:xfrm flipH="1">
            <a:off x="5250104" y="7692570"/>
            <a:ext cx="642161" cy="244222"/>
          </a:xfrm>
        </p:spPr>
        <p:txBody>
          <a:bodyPr>
            <a:normAutofit fontScale="25000" lnSpcReduction="20000"/>
          </a:bodyPr>
          <a:lstStyle/>
          <a:p>
            <a:endParaRPr kumimoji="1" lang="ja-JP" altLang="en-US" dirty="0"/>
          </a:p>
        </p:txBody>
      </p:sp>
      <p:sp useBgFill="1">
        <p:nvSpPr>
          <p:cNvPr id="20" name="Rectangle 19">
            <a:extLst>
              <a:ext uri="{FF2B5EF4-FFF2-40B4-BE49-F238E27FC236}">
                <a16:creationId xmlns:a16="http://schemas.microsoft.com/office/drawing/2014/main" id="{5239C5D7-3A83-4B28-BA16-9364DA5F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5046374" cy="6858000"/>
          </a:xfrm>
          <a:prstGeom prst="rect">
            <a:avLst/>
          </a:prstGeom>
          <a:ln>
            <a:noFill/>
          </a:ln>
          <a:effectLst>
            <a:outerShdw blurRad="635000" dist="254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図 5" descr="屋外, 人, 男, 草 が含まれている画像&#10;&#10;自動的に生成された説明">
            <a:extLst>
              <a:ext uri="{FF2B5EF4-FFF2-40B4-BE49-F238E27FC236}">
                <a16:creationId xmlns:a16="http://schemas.microsoft.com/office/drawing/2014/main" id="{7BB4D9A7-069D-36D6-8752-8733C9CD0B32}"/>
              </a:ext>
            </a:extLst>
          </p:cNvPr>
          <p:cNvPicPr>
            <a:picLocks noChangeAspect="1"/>
          </p:cNvPicPr>
          <p:nvPr/>
        </p:nvPicPr>
        <p:blipFill>
          <a:blip r:embed="rId2">
            <a:extLst>
              <a:ext uri="{28A0092B-C50C-407E-A947-70E740481C1C}">
                <a14:useLocalDpi xmlns:a14="http://schemas.microsoft.com/office/drawing/2010/main" val="0"/>
              </a:ext>
            </a:extLst>
          </a:blip>
          <a:srcRect b="8042"/>
          <a:stretch/>
        </p:blipFill>
        <p:spPr>
          <a:xfrm>
            <a:off x="6299733" y="278080"/>
            <a:ext cx="4638908" cy="6301838"/>
          </a:xfrm>
          <a:prstGeom prst="rect">
            <a:avLst/>
          </a:prstGeom>
        </p:spPr>
      </p:pic>
      <p:cxnSp>
        <p:nvCxnSpPr>
          <p:cNvPr id="22" name="Straight Connector 21">
            <a:extLst>
              <a:ext uri="{FF2B5EF4-FFF2-40B4-BE49-F238E27FC236}">
                <a16:creationId xmlns:a16="http://schemas.microsoft.com/office/drawing/2014/main" id="{48A448B8-5E47-4A21-B872-FCB55ADBF2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AA38304F-B8FB-979D-B2B7-476F1D38773B}"/>
              </a:ext>
            </a:extLst>
          </p:cNvPr>
          <p:cNvSpPr txBox="1"/>
          <p:nvPr/>
        </p:nvSpPr>
        <p:spPr>
          <a:xfrm>
            <a:off x="6299733" y="5949735"/>
            <a:ext cx="4638908" cy="630183"/>
          </a:xfrm>
          <a:prstGeom prst="rect">
            <a:avLst/>
          </a:prstGeom>
          <a:solidFill>
            <a:srgbClr val="000000">
              <a:alpha val="50000"/>
            </a:srgbClr>
          </a:solidFill>
          <a:ln>
            <a:noFill/>
          </a:ln>
        </p:spPr>
        <p:txBody>
          <a:bodyPr wrap="square" rtlCol="0">
            <a:noAutofit/>
          </a:bodyPr>
          <a:lstStyle/>
          <a:p>
            <a:pPr algn="ctr">
              <a:spcAft>
                <a:spcPts val="600"/>
              </a:spcAft>
            </a:pPr>
            <a:r>
              <a:rPr kumimoji="1" lang="en-US" altLang="ja-JP" sz="1300">
                <a:solidFill>
                  <a:srgbClr val="FFFFFF"/>
                </a:solidFill>
              </a:rPr>
              <a:t>By Unknown - IMP Awards, Fair use, https://en.wikipedia.org/w/index.php?curid=72062744</a:t>
            </a:r>
            <a:endParaRPr kumimoji="1" lang="ja-JP" altLang="en-US" sz="1300">
              <a:solidFill>
                <a:srgbClr val="FFFFFF"/>
              </a:solidFill>
            </a:endParaRPr>
          </a:p>
        </p:txBody>
      </p:sp>
      <p:sp>
        <p:nvSpPr>
          <p:cNvPr id="7" name="テキスト ボックス 6">
            <a:extLst>
              <a:ext uri="{FF2B5EF4-FFF2-40B4-BE49-F238E27FC236}">
                <a16:creationId xmlns:a16="http://schemas.microsoft.com/office/drawing/2014/main" id="{EBFFB2E0-1249-B7C3-9643-DAC1BC67BB5E}"/>
              </a:ext>
            </a:extLst>
          </p:cNvPr>
          <p:cNvSpPr txBox="1"/>
          <p:nvPr/>
        </p:nvSpPr>
        <p:spPr>
          <a:xfrm>
            <a:off x="665224" y="5684249"/>
            <a:ext cx="5110665" cy="1477328"/>
          </a:xfrm>
          <a:prstGeom prst="rect">
            <a:avLst/>
          </a:prstGeom>
          <a:noFill/>
        </p:spPr>
        <p:txBody>
          <a:bodyPr wrap="square" rtlCol="0">
            <a:spAutoFit/>
          </a:bodyPr>
          <a:lstStyle/>
          <a:p>
            <a:r>
              <a:rPr kumimoji="1" lang="en-US" altLang="ja-JP" i="1" dirty="0"/>
              <a:t>A</a:t>
            </a:r>
            <a:r>
              <a:rPr kumimoji="1" lang="en-US" altLang="ja-JP" dirty="0"/>
              <a:t> </a:t>
            </a:r>
            <a:r>
              <a:rPr kumimoji="1" lang="en-US" altLang="ja-JP" i="1" dirty="0"/>
              <a:t>MAN CALLED OTTO Clip - "Need Help? Ask A Beaver" 	(2023) Tom Hanks </a:t>
            </a:r>
            <a:r>
              <a:rPr kumimoji="1" lang="en-US" altLang="ja-JP" dirty="0">
                <a:hlinkClick r:id="rId3"/>
              </a:rPr>
              <a:t>https://youtu.be/GdP7pfbpFQo?t=584</a:t>
            </a:r>
            <a:r>
              <a:rPr kumimoji="1" lang="en-US" altLang="ja-JP" dirty="0"/>
              <a:t> </a:t>
            </a:r>
          </a:p>
          <a:p>
            <a:endParaRPr kumimoji="1" lang="en-US" altLang="ja-JP" dirty="0"/>
          </a:p>
          <a:p>
            <a:endParaRPr kumimoji="1" lang="ja-JP" altLang="en-US" dirty="0"/>
          </a:p>
        </p:txBody>
      </p:sp>
      <p:sp>
        <p:nvSpPr>
          <p:cNvPr id="8" name="スライド番号プレースホルダー 7">
            <a:extLst>
              <a:ext uri="{FF2B5EF4-FFF2-40B4-BE49-F238E27FC236}">
                <a16:creationId xmlns:a16="http://schemas.microsoft.com/office/drawing/2014/main" id="{07DA41A9-30CD-9778-D994-12F7B1A53DE9}"/>
              </a:ext>
            </a:extLst>
          </p:cNvPr>
          <p:cNvSpPr>
            <a:spLocks noGrp="1"/>
          </p:cNvSpPr>
          <p:nvPr>
            <p:ph type="sldNum" sz="quarter" idx="12"/>
          </p:nvPr>
        </p:nvSpPr>
        <p:spPr/>
        <p:txBody>
          <a:bodyPr/>
          <a:lstStyle/>
          <a:p>
            <a:fld id="{B4A918BC-4D43-4B42-B3C0-E7EBE25E6AF0}" type="slidenum">
              <a:rPr lang="en-US" smtClean="0"/>
              <a:t>1</a:t>
            </a:fld>
            <a:endParaRPr lang="en-US" dirty="0"/>
          </a:p>
        </p:txBody>
      </p:sp>
      <p:pic>
        <p:nvPicPr>
          <p:cNvPr id="9" name="Picture 8" descr="A qr code on a white background&#10;&#10;AI-generated content may be incorrect.">
            <a:extLst>
              <a:ext uri="{FF2B5EF4-FFF2-40B4-BE49-F238E27FC236}">
                <a16:creationId xmlns:a16="http://schemas.microsoft.com/office/drawing/2014/main" id="{9817679E-CA2B-0DCB-111D-9DD206C1E8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602" y="2806396"/>
            <a:ext cx="2679700" cy="2679700"/>
          </a:xfrm>
          <a:prstGeom prst="rect">
            <a:avLst/>
          </a:prstGeom>
        </p:spPr>
      </p:pic>
    </p:spTree>
    <p:extLst>
      <p:ext uri="{BB962C8B-B14F-4D97-AF65-F5344CB8AC3E}">
        <p14:creationId xmlns:p14="http://schemas.microsoft.com/office/powerpoint/2010/main" val="2652416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B1D72A-69C1-FC0E-FCFF-F572CC15A565}"/>
              </a:ext>
            </a:extLst>
          </p:cNvPr>
          <p:cNvSpPr>
            <a:spLocks noGrp="1"/>
          </p:cNvSpPr>
          <p:nvPr>
            <p:ph type="title"/>
          </p:nvPr>
        </p:nvSpPr>
        <p:spPr/>
        <p:txBody>
          <a:bodyPr/>
          <a:lstStyle/>
          <a:p>
            <a:r>
              <a:rPr kumimoji="1" lang="en-US" altLang="ja-JP" dirty="0"/>
              <a:t>Why I chose the movie and the scene?</a:t>
            </a:r>
            <a:endParaRPr kumimoji="1" lang="ja-JP" altLang="en-US" dirty="0"/>
          </a:p>
        </p:txBody>
      </p:sp>
      <p:sp>
        <p:nvSpPr>
          <p:cNvPr id="3" name="コンテンツ プレースホルダー 2">
            <a:extLst>
              <a:ext uri="{FF2B5EF4-FFF2-40B4-BE49-F238E27FC236}">
                <a16:creationId xmlns:a16="http://schemas.microsoft.com/office/drawing/2014/main" id="{19218802-9A84-63F6-AA8A-212B797B32A2}"/>
              </a:ext>
            </a:extLst>
          </p:cNvPr>
          <p:cNvSpPr>
            <a:spLocks noGrp="1"/>
          </p:cNvSpPr>
          <p:nvPr>
            <p:ph idx="1"/>
          </p:nvPr>
        </p:nvSpPr>
        <p:spPr>
          <a:xfrm>
            <a:off x="761169" y="2523984"/>
            <a:ext cx="10457437" cy="4211113"/>
          </a:xfrm>
        </p:spPr>
        <p:txBody>
          <a:bodyPr/>
          <a:lstStyle/>
          <a:p>
            <a:r>
              <a:rPr kumimoji="1" lang="en-US" altLang="ja-JP" dirty="0"/>
              <a:t>I saw it before, and I thought it was interesting. Main theme of the movie is the solitude and recovery through relationships with others. It taught me the importance of relationships with people.</a:t>
            </a:r>
          </a:p>
          <a:p>
            <a:r>
              <a:rPr kumimoji="1" lang="en-US" altLang="ja-JP" dirty="0"/>
              <a:t>I like the main character Otto a lot. You may not like him at first just from watching this scene, but I urge you to watch the whole film. He is stubborn, but he is a very human character who complains but can still do things for others!</a:t>
            </a:r>
          </a:p>
          <a:p>
            <a:r>
              <a:rPr kumimoji="1" lang="en-US" altLang="ja-JP" dirty="0"/>
              <a:t>The scene delicately illustrates the suffering caused by his loneliness and stubbornness. The dis-communication between him and those around him is painful and hard to watch.</a:t>
            </a:r>
          </a:p>
          <a:p>
            <a:endParaRPr kumimoji="1" lang="en-US" altLang="ja-JP" dirty="0"/>
          </a:p>
        </p:txBody>
      </p:sp>
      <p:sp>
        <p:nvSpPr>
          <p:cNvPr id="4" name="スライド番号プレースホルダー 3">
            <a:extLst>
              <a:ext uri="{FF2B5EF4-FFF2-40B4-BE49-F238E27FC236}">
                <a16:creationId xmlns:a16="http://schemas.microsoft.com/office/drawing/2014/main" id="{49E80EBA-B540-896B-7BED-9BA4C8872F34}"/>
              </a:ext>
            </a:extLst>
          </p:cNvPr>
          <p:cNvSpPr>
            <a:spLocks noGrp="1"/>
          </p:cNvSpPr>
          <p:nvPr>
            <p:ph type="sldNum" sz="quarter" idx="12"/>
          </p:nvPr>
        </p:nvSpPr>
        <p:spPr/>
        <p:txBody>
          <a:bodyPr/>
          <a:lstStyle/>
          <a:p>
            <a:fld id="{B4A918BC-4D43-4B42-B3C0-E7EBE25E6AF0}" type="slidenum">
              <a:rPr lang="en-US" smtClean="0"/>
              <a:t>2</a:t>
            </a:fld>
            <a:endParaRPr lang="en-US"/>
          </a:p>
        </p:txBody>
      </p:sp>
    </p:spTree>
    <p:extLst>
      <p:ext uri="{BB962C8B-B14F-4D97-AF65-F5344CB8AC3E}">
        <p14:creationId xmlns:p14="http://schemas.microsoft.com/office/powerpoint/2010/main" val="1202180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8130D4-1BDF-F755-3BF8-5F48C6258FA2}"/>
              </a:ext>
            </a:extLst>
          </p:cNvPr>
          <p:cNvSpPr>
            <a:spLocks noGrp="1"/>
          </p:cNvSpPr>
          <p:nvPr>
            <p:ph type="title"/>
          </p:nvPr>
        </p:nvSpPr>
        <p:spPr/>
        <p:txBody>
          <a:bodyPr/>
          <a:lstStyle/>
          <a:p>
            <a:r>
              <a:rPr kumimoji="1" lang="en-US" altLang="ja-JP" dirty="0"/>
              <a:t>Background of the scene</a:t>
            </a:r>
            <a:endParaRPr kumimoji="1" lang="ja-JP" altLang="en-US" dirty="0"/>
          </a:p>
        </p:txBody>
      </p:sp>
      <p:sp>
        <p:nvSpPr>
          <p:cNvPr id="3" name="コンテンツ プレースホルダー 2">
            <a:extLst>
              <a:ext uri="{FF2B5EF4-FFF2-40B4-BE49-F238E27FC236}">
                <a16:creationId xmlns:a16="http://schemas.microsoft.com/office/drawing/2014/main" id="{560FB68C-63CB-5503-302B-042826A82CFD}"/>
              </a:ext>
            </a:extLst>
          </p:cNvPr>
          <p:cNvSpPr>
            <a:spLocks noGrp="1"/>
          </p:cNvSpPr>
          <p:nvPr>
            <p:ph idx="1"/>
          </p:nvPr>
        </p:nvSpPr>
        <p:spPr/>
        <p:txBody>
          <a:bodyPr/>
          <a:lstStyle/>
          <a:p>
            <a:r>
              <a:rPr kumimoji="1" lang="en-US" altLang="ja-JP" dirty="0"/>
              <a:t>First, </a:t>
            </a:r>
            <a:r>
              <a:rPr kumimoji="1" lang="en-US" altLang="ja-JP" u="sng" dirty="0"/>
              <a:t>he has lost his wife</a:t>
            </a:r>
            <a:r>
              <a:rPr kumimoji="1" lang="en-US" altLang="ja-JP" dirty="0"/>
              <a:t> and now lives alone . Everything has gone wrong since he lost his wife and he is </a:t>
            </a:r>
            <a:r>
              <a:rPr kumimoji="1" lang="en-US" altLang="ja-JP" u="sng" dirty="0"/>
              <a:t>not well thought of by people </a:t>
            </a:r>
            <a:r>
              <a:rPr kumimoji="1" lang="en-US" altLang="ja-JP" dirty="0"/>
              <a:t>around him because he is stubborn and a poor communicator.</a:t>
            </a:r>
          </a:p>
          <a:p>
            <a:r>
              <a:rPr kumimoji="1" lang="en-US" altLang="ja-JP" dirty="0"/>
              <a:t>The first scene is in a hardware store, where he tries to buy a rope to do something. He is not happy with the way the store has decided to pay for it, which annoys the shopkeeper.</a:t>
            </a:r>
          </a:p>
        </p:txBody>
      </p:sp>
      <p:sp>
        <p:nvSpPr>
          <p:cNvPr id="8" name="スライド番号プレースホルダー 7">
            <a:extLst>
              <a:ext uri="{FF2B5EF4-FFF2-40B4-BE49-F238E27FC236}">
                <a16:creationId xmlns:a16="http://schemas.microsoft.com/office/drawing/2014/main" id="{9CD8E06E-564E-2BEF-28EB-C13068C48E3F}"/>
              </a:ext>
            </a:extLst>
          </p:cNvPr>
          <p:cNvSpPr>
            <a:spLocks noGrp="1"/>
          </p:cNvSpPr>
          <p:nvPr>
            <p:ph type="sldNum" sz="quarter" idx="12"/>
          </p:nvPr>
        </p:nvSpPr>
        <p:spPr/>
        <p:txBody>
          <a:bodyPr/>
          <a:lstStyle/>
          <a:p>
            <a:fld id="{B4A918BC-4D43-4B42-B3C0-E7EBE25E6AF0}" type="slidenum">
              <a:rPr lang="en-US" smtClean="0"/>
              <a:t>3</a:t>
            </a:fld>
            <a:endParaRPr lang="en-US"/>
          </a:p>
        </p:txBody>
      </p:sp>
    </p:spTree>
    <p:extLst>
      <p:ext uri="{BB962C8B-B14F-4D97-AF65-F5344CB8AC3E}">
        <p14:creationId xmlns:p14="http://schemas.microsoft.com/office/powerpoint/2010/main" val="605388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オフィスで誕生日ケーキを持つ人々">
            <a:extLst>
              <a:ext uri="{FF2B5EF4-FFF2-40B4-BE49-F238E27FC236}">
                <a16:creationId xmlns:a16="http://schemas.microsoft.com/office/drawing/2014/main" id="{CD3383D2-7D44-9E16-88CF-5D158969657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7812458" y="108039"/>
            <a:ext cx="3617741" cy="2412652"/>
          </a:xfrm>
          <a:prstGeom prst="rect">
            <a:avLst/>
          </a:prstGeom>
          <a:ln>
            <a:noFill/>
          </a:ln>
          <a:effectLst>
            <a:softEdge rad="112500"/>
          </a:effectLst>
        </p:spPr>
      </p:pic>
      <p:sp>
        <p:nvSpPr>
          <p:cNvPr id="2" name="タイトル 1">
            <a:extLst>
              <a:ext uri="{FF2B5EF4-FFF2-40B4-BE49-F238E27FC236}">
                <a16:creationId xmlns:a16="http://schemas.microsoft.com/office/drawing/2014/main" id="{B3AD3094-62BB-0E5C-6710-A33B84626B9D}"/>
              </a:ext>
            </a:extLst>
          </p:cNvPr>
          <p:cNvSpPr>
            <a:spLocks noGrp="1"/>
          </p:cNvSpPr>
          <p:nvPr>
            <p:ph type="title"/>
          </p:nvPr>
        </p:nvSpPr>
        <p:spPr/>
        <p:txBody>
          <a:bodyPr/>
          <a:lstStyle/>
          <a:p>
            <a:r>
              <a:rPr kumimoji="1" lang="en-US" altLang="ja-JP" dirty="0"/>
              <a:t>Background of the scene 2</a:t>
            </a:r>
            <a:endParaRPr kumimoji="1" lang="ja-JP" altLang="en-US" dirty="0"/>
          </a:p>
        </p:txBody>
      </p:sp>
      <p:sp>
        <p:nvSpPr>
          <p:cNvPr id="3" name="コンテンツ プレースホルダー 2">
            <a:extLst>
              <a:ext uri="{FF2B5EF4-FFF2-40B4-BE49-F238E27FC236}">
                <a16:creationId xmlns:a16="http://schemas.microsoft.com/office/drawing/2014/main" id="{15DECB9E-134A-2825-3208-EA37D24CA75B}"/>
              </a:ext>
            </a:extLst>
          </p:cNvPr>
          <p:cNvSpPr>
            <a:spLocks noGrp="1"/>
          </p:cNvSpPr>
          <p:nvPr>
            <p:ph idx="1"/>
          </p:nvPr>
        </p:nvSpPr>
        <p:spPr/>
        <p:txBody>
          <a:bodyPr/>
          <a:lstStyle/>
          <a:p>
            <a:r>
              <a:rPr kumimoji="1" lang="en-US" altLang="ja-JP" dirty="0"/>
              <a:t>The second scene is in his work office, where his colleagues are preparing and waiting for his retirement party. However, he does not like this. He has resigned for a certain reason, but there seems to have been a discrepancy in perception with his boss.</a:t>
            </a:r>
            <a:endParaRPr kumimoji="1" lang="ja-JP" altLang="en-US" dirty="0"/>
          </a:p>
          <a:p>
            <a:r>
              <a:rPr kumimoji="1" lang="en-US" altLang="ja-JP" dirty="0"/>
              <a:t>The third scene is when he is going home and he blames the driver of the car parked on the street, but he is taken aback and not taken seriously. In fact, he hates bad things.</a:t>
            </a:r>
            <a:endParaRPr kumimoji="1" lang="ja-JP" altLang="en-US" dirty="0"/>
          </a:p>
        </p:txBody>
      </p:sp>
      <p:sp>
        <p:nvSpPr>
          <p:cNvPr id="4" name="スライド番号プレースホルダー 3">
            <a:extLst>
              <a:ext uri="{FF2B5EF4-FFF2-40B4-BE49-F238E27FC236}">
                <a16:creationId xmlns:a16="http://schemas.microsoft.com/office/drawing/2014/main" id="{C8CD7158-077A-9C7B-39D5-258A9361A702}"/>
              </a:ext>
            </a:extLst>
          </p:cNvPr>
          <p:cNvSpPr>
            <a:spLocks noGrp="1"/>
          </p:cNvSpPr>
          <p:nvPr>
            <p:ph type="sldNum" sz="quarter" idx="12"/>
          </p:nvPr>
        </p:nvSpPr>
        <p:spPr/>
        <p:txBody>
          <a:bodyPr/>
          <a:lstStyle/>
          <a:p>
            <a:fld id="{B4A918BC-4D43-4B42-B3C0-E7EBE25E6AF0}" type="slidenum">
              <a:rPr lang="en-US" smtClean="0"/>
              <a:t>4</a:t>
            </a:fld>
            <a:endParaRPr lang="en-US"/>
          </a:p>
        </p:txBody>
      </p:sp>
    </p:spTree>
    <p:extLst>
      <p:ext uri="{BB962C8B-B14F-4D97-AF65-F5344CB8AC3E}">
        <p14:creationId xmlns:p14="http://schemas.microsoft.com/office/powerpoint/2010/main" val="3725398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38E7D36-B1C9-463C-983F-AEA5810A6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7B9A221-B33F-47C2-85FF-2C8F363D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CD0E0EF1-7626-4514-9337-271DD661B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5F0B1492-9A00-4F80-8771-0BB2C2C43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7FAC7B62-8ACC-41ED-80AB-8D1CDF38B9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5FF525-9A83-4625-99D9-B267BDE077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 name="Slide Background">
            <a:extLst>
              <a:ext uri="{FF2B5EF4-FFF2-40B4-BE49-F238E27FC236}">
                <a16:creationId xmlns:a16="http://schemas.microsoft.com/office/drawing/2014/main" id="{B65C0385-5E30-4D2E-AF9F-4639659D3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1FB66B5-0DCE-404D-B0A0-E1E48E7BBF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278235"/>
            <a:ext cx="5346796" cy="4579763"/>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手を握りしめる人">
            <a:extLst>
              <a:ext uri="{FF2B5EF4-FFF2-40B4-BE49-F238E27FC236}">
                <a16:creationId xmlns:a16="http://schemas.microsoft.com/office/drawing/2014/main" id="{BE0C986C-0612-1467-D44E-75EA9EDE917D}"/>
              </a:ext>
            </a:extLst>
          </p:cNvPr>
          <p:cNvPicPr>
            <a:picLocks noChangeAspect="1"/>
          </p:cNvPicPr>
          <p:nvPr/>
        </p:nvPicPr>
        <p:blipFill>
          <a:blip r:embed="rId2"/>
          <a:srcRect l="13352" r="8897" b="-3"/>
          <a:stretch/>
        </p:blipFill>
        <p:spPr>
          <a:xfrm>
            <a:off x="414762" y="2638498"/>
            <a:ext cx="4517274" cy="3863703"/>
          </a:xfrm>
          <a:prstGeom prst="rect">
            <a:avLst/>
          </a:prstGeom>
        </p:spPr>
      </p:pic>
      <p:sp useBgFill="1">
        <p:nvSpPr>
          <p:cNvPr id="24" name="Rectangle 23">
            <a:extLst>
              <a:ext uri="{FF2B5EF4-FFF2-40B4-BE49-F238E27FC236}">
                <a16:creationId xmlns:a16="http://schemas.microsoft.com/office/drawing/2014/main" id="{E335820B-3A29-42C5-AA8D-10ECA43CD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284809"/>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テキスト ボックス 1">
            <a:extLst>
              <a:ext uri="{FF2B5EF4-FFF2-40B4-BE49-F238E27FC236}">
                <a16:creationId xmlns:a16="http://schemas.microsoft.com/office/drawing/2014/main" id="{9C180FC0-3F1E-9F56-1E61-17585BC6C063}"/>
              </a:ext>
            </a:extLst>
          </p:cNvPr>
          <p:cNvSpPr txBox="1"/>
          <p:nvPr/>
        </p:nvSpPr>
        <p:spPr>
          <a:xfrm>
            <a:off x="5797512" y="2638499"/>
            <a:ext cx="5111222" cy="1675090"/>
          </a:xfrm>
          <a:prstGeom prst="rect">
            <a:avLst/>
          </a:prstGeom>
        </p:spPr>
        <p:txBody>
          <a:bodyPr vert="horz" lIns="91440" tIns="45720" rIns="91440" bIns="45720" rtlCol="0" anchor="ctr">
            <a:normAutofit fontScale="85000" lnSpcReduction="20000"/>
          </a:bodyPr>
          <a:lstStyle/>
          <a:p>
            <a:pPr>
              <a:lnSpc>
                <a:spcPct val="110000"/>
              </a:lnSpc>
              <a:spcAft>
                <a:spcPts val="600"/>
              </a:spcAft>
            </a:pPr>
            <a:r>
              <a:rPr kumimoji="1" lang="ja-JP" altLang="en-US" sz="2400" b="1" dirty="0"/>
              <a:t>・</a:t>
            </a:r>
            <a:r>
              <a:rPr kumimoji="1" lang="en-US" altLang="ja-JP" sz="2400" b="1" dirty="0"/>
              <a:t>Severance</a:t>
            </a:r>
          </a:p>
          <a:p>
            <a:pPr>
              <a:lnSpc>
                <a:spcPct val="110000"/>
              </a:lnSpc>
              <a:spcAft>
                <a:spcPts val="600"/>
              </a:spcAft>
            </a:pPr>
            <a:r>
              <a:rPr kumimoji="1" lang="en-US" altLang="ja-JP" sz="2400" dirty="0"/>
              <a:t>the act of ending someone's employment, or relationship</a:t>
            </a:r>
          </a:p>
          <a:p>
            <a:pPr>
              <a:lnSpc>
                <a:spcPct val="110000"/>
              </a:lnSpc>
              <a:spcAft>
                <a:spcPts val="600"/>
              </a:spcAft>
            </a:pPr>
            <a:r>
              <a:rPr kumimoji="1" lang="en-US" altLang="ja-JP" sz="2400" dirty="0"/>
              <a:t>severance package: money and other benefits given when employment is ended</a:t>
            </a:r>
          </a:p>
        </p:txBody>
      </p:sp>
      <p:cxnSp>
        <p:nvCxnSpPr>
          <p:cNvPr id="26" name="Straight Connector 25">
            <a:extLst>
              <a:ext uri="{FF2B5EF4-FFF2-40B4-BE49-F238E27FC236}">
                <a16:creationId xmlns:a16="http://schemas.microsoft.com/office/drawing/2014/main" id="{E58B1629-F209-47B0-BA59-6BD937DBB0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D3CC2306-E7F2-274A-6E7E-392EDF26E2C2}"/>
              </a:ext>
            </a:extLst>
          </p:cNvPr>
          <p:cNvSpPr txBox="1"/>
          <p:nvPr/>
        </p:nvSpPr>
        <p:spPr>
          <a:xfrm>
            <a:off x="544358" y="548873"/>
            <a:ext cx="9356725" cy="1231106"/>
          </a:xfrm>
          <a:prstGeom prst="rect">
            <a:avLst/>
          </a:prstGeom>
          <a:noFill/>
        </p:spPr>
        <p:txBody>
          <a:bodyPr wrap="square" rtlCol="0">
            <a:spAutoFit/>
          </a:bodyPr>
          <a:lstStyle/>
          <a:p>
            <a:r>
              <a:rPr kumimoji="1" lang="en-US" altLang="ja-JP" sz="2800" b="1" dirty="0"/>
              <a:t>Some words and phrases you should know</a:t>
            </a:r>
            <a:endParaRPr lang="en-US" altLang="ja-JP" sz="2000" b="1" dirty="0">
              <a:solidFill>
                <a:srgbClr val="3E8FF1"/>
              </a:solidFill>
            </a:endParaRPr>
          </a:p>
          <a:p>
            <a:r>
              <a:rPr kumimoji="1" lang="en-US" altLang="ja-JP" dirty="0"/>
              <a:t>Referenced: The Britannica Dictionary </a:t>
            </a:r>
            <a:r>
              <a:rPr lang="en-US" altLang="ja-JP" dirty="0">
                <a:solidFill>
                  <a:srgbClr val="3E8FF1"/>
                </a:solidFill>
                <a:hlinkClick r:id="rId3">
                  <a:extLst>
                    <a:ext uri="{A12FA001-AC4F-418D-AE19-62706E023703}">
                      <ahyp:hlinkClr xmlns:ahyp="http://schemas.microsoft.com/office/drawing/2018/hyperlinkcolor" val="tx"/>
                    </a:ext>
                  </a:extLst>
                </a:hlinkClick>
              </a:rPr>
              <a:t>https://www.britannica.com/dictionary</a:t>
            </a:r>
            <a:endParaRPr lang="en-US" altLang="ja-JP" dirty="0"/>
          </a:p>
          <a:p>
            <a:endParaRPr kumimoji="1" lang="en-US" altLang="ja-JP" sz="2800" b="1" dirty="0"/>
          </a:p>
        </p:txBody>
      </p:sp>
      <p:sp>
        <p:nvSpPr>
          <p:cNvPr id="5" name="テキスト ボックス 4">
            <a:extLst>
              <a:ext uri="{FF2B5EF4-FFF2-40B4-BE49-F238E27FC236}">
                <a16:creationId xmlns:a16="http://schemas.microsoft.com/office/drawing/2014/main" id="{918CFD5C-3708-A45A-86E3-3144E6B9E048}"/>
              </a:ext>
            </a:extLst>
          </p:cNvPr>
          <p:cNvSpPr txBox="1"/>
          <p:nvPr/>
        </p:nvSpPr>
        <p:spPr>
          <a:xfrm>
            <a:off x="5797512" y="4600176"/>
            <a:ext cx="4218039" cy="2308324"/>
          </a:xfrm>
          <a:prstGeom prst="rect">
            <a:avLst/>
          </a:prstGeom>
          <a:noFill/>
        </p:spPr>
        <p:txBody>
          <a:bodyPr wrap="square" rtlCol="0">
            <a:spAutoFit/>
          </a:bodyPr>
          <a:lstStyle/>
          <a:p>
            <a:r>
              <a:rPr kumimoji="1" lang="ja-JP" altLang="en-US" sz="2400" b="1" dirty="0"/>
              <a:t>・</a:t>
            </a:r>
            <a:r>
              <a:rPr kumimoji="1" lang="en-US" altLang="ja-JP" sz="2000" b="1" dirty="0"/>
              <a:t>Asset</a:t>
            </a:r>
          </a:p>
          <a:p>
            <a:r>
              <a:rPr lang="en-US" altLang="ja-JP" sz="2400" dirty="0"/>
              <a:t>1. </a:t>
            </a:r>
            <a:r>
              <a:rPr kumimoji="1" lang="en-US" altLang="ja-JP" sz="2400" dirty="0"/>
              <a:t>a valuable person or thing</a:t>
            </a:r>
          </a:p>
          <a:p>
            <a:r>
              <a:rPr lang="en-US" altLang="ja-JP" sz="2400" b="0" i="0" dirty="0">
                <a:solidFill>
                  <a:srgbClr val="000000"/>
                </a:solidFill>
                <a:effectLst/>
              </a:rPr>
              <a:t>2. something that is owned by a person, company, etc. — usually plural</a:t>
            </a:r>
            <a:br>
              <a:rPr lang="en-US" altLang="ja-JP" sz="2400" b="0" i="0" dirty="0">
                <a:solidFill>
                  <a:srgbClr val="5FB68C"/>
                </a:solidFill>
                <a:effectLst/>
              </a:rPr>
            </a:br>
            <a:endParaRPr kumimoji="1" lang="ja-JP" altLang="en-US" sz="2400" dirty="0"/>
          </a:p>
        </p:txBody>
      </p:sp>
      <p:sp>
        <p:nvSpPr>
          <p:cNvPr id="6" name="スライド番号プレースホルダー 5">
            <a:extLst>
              <a:ext uri="{FF2B5EF4-FFF2-40B4-BE49-F238E27FC236}">
                <a16:creationId xmlns:a16="http://schemas.microsoft.com/office/drawing/2014/main" id="{2CE4608F-24FD-0274-F53D-25CEEB7F3910}"/>
              </a:ext>
            </a:extLst>
          </p:cNvPr>
          <p:cNvSpPr>
            <a:spLocks noGrp="1"/>
          </p:cNvSpPr>
          <p:nvPr>
            <p:ph type="sldNum" sz="quarter" idx="12"/>
          </p:nvPr>
        </p:nvSpPr>
        <p:spPr/>
        <p:txBody>
          <a:bodyPr/>
          <a:lstStyle/>
          <a:p>
            <a:fld id="{B4A918BC-4D43-4B42-B3C0-E7EBE25E6AF0}" type="slidenum">
              <a:rPr lang="en-US" smtClean="0"/>
              <a:t>5</a:t>
            </a:fld>
            <a:endParaRPr lang="en-US"/>
          </a:p>
        </p:txBody>
      </p:sp>
    </p:spTree>
    <p:extLst>
      <p:ext uri="{BB962C8B-B14F-4D97-AF65-F5344CB8AC3E}">
        <p14:creationId xmlns:p14="http://schemas.microsoft.com/office/powerpoint/2010/main" val="87560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38E7D36-B1C9-463C-983F-AEA5810A6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37B9A221-B33F-47C2-85FF-2C8F363D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3" name="Rectangle 32">
            <a:extLst>
              <a:ext uri="{FF2B5EF4-FFF2-40B4-BE49-F238E27FC236}">
                <a16:creationId xmlns:a16="http://schemas.microsoft.com/office/drawing/2014/main" id="{CD0E0EF1-7626-4514-9337-271DD661B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5F0B1492-9A00-4F80-8771-0BB2C2C43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7" name="Straight Connector 36">
            <a:extLst>
              <a:ext uri="{FF2B5EF4-FFF2-40B4-BE49-F238E27FC236}">
                <a16:creationId xmlns:a16="http://schemas.microsoft.com/office/drawing/2014/main" id="{7FAC7B62-8ACC-41ED-80AB-8D1CDF38B9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5FF525-9A83-4625-99D9-B267BDE077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1" name="Slide Background">
            <a:extLst>
              <a:ext uri="{FF2B5EF4-FFF2-40B4-BE49-F238E27FC236}">
                <a16:creationId xmlns:a16="http://schemas.microsoft.com/office/drawing/2014/main" id="{0EE3437F-F2CE-4810-A229-E10FF18D4F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湖を泳ぐ棒をくわえたイヌ">
            <a:extLst>
              <a:ext uri="{FF2B5EF4-FFF2-40B4-BE49-F238E27FC236}">
                <a16:creationId xmlns:a16="http://schemas.microsoft.com/office/drawing/2014/main" id="{A6C18BF6-8FA4-D2D9-1FB6-577C5BE22B2A}"/>
              </a:ext>
            </a:extLst>
          </p:cNvPr>
          <p:cNvPicPr>
            <a:picLocks noChangeAspect="1"/>
          </p:cNvPicPr>
          <p:nvPr/>
        </p:nvPicPr>
        <p:blipFill>
          <a:blip r:embed="rId2"/>
          <a:srcRect t="11798" b="11798"/>
          <a:stretch/>
        </p:blipFill>
        <p:spPr>
          <a:xfrm>
            <a:off x="-8195" y="-2"/>
            <a:ext cx="6095979" cy="3108949"/>
          </a:xfrm>
          <a:prstGeom prst="rect">
            <a:avLst/>
          </a:prstGeom>
        </p:spPr>
      </p:pic>
      <p:sp useBgFill="1">
        <p:nvSpPr>
          <p:cNvPr id="43" name="Rectangle 42">
            <a:extLst>
              <a:ext uri="{FF2B5EF4-FFF2-40B4-BE49-F238E27FC236}">
                <a16:creationId xmlns:a16="http://schemas.microsoft.com/office/drawing/2014/main" id="{A031F918-6C2A-4C3F-8785-651FF613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a:noFill/>
          </a:ln>
          <a:effectLst>
            <a:outerShdw blurRad="635000" dist="254000" dir="72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テキスト ボックス 1">
            <a:extLst>
              <a:ext uri="{FF2B5EF4-FFF2-40B4-BE49-F238E27FC236}">
                <a16:creationId xmlns:a16="http://schemas.microsoft.com/office/drawing/2014/main" id="{34A6E9D0-8A5F-3EFB-E432-26C718CAC388}"/>
              </a:ext>
            </a:extLst>
          </p:cNvPr>
          <p:cNvSpPr txBox="1"/>
          <p:nvPr/>
        </p:nvSpPr>
        <p:spPr>
          <a:xfrm>
            <a:off x="6484292" y="424987"/>
            <a:ext cx="4480293" cy="2561717"/>
          </a:xfrm>
          <a:prstGeom prst="rect">
            <a:avLst/>
          </a:prstGeom>
        </p:spPr>
        <p:txBody>
          <a:bodyPr vert="horz" lIns="91440" tIns="45720" rIns="91440" bIns="45720" rtlCol="0" anchor="ctr">
            <a:normAutofit/>
          </a:bodyPr>
          <a:lstStyle/>
          <a:p>
            <a:pPr>
              <a:lnSpc>
                <a:spcPct val="110000"/>
              </a:lnSpc>
              <a:spcAft>
                <a:spcPts val="600"/>
              </a:spcAft>
            </a:pPr>
            <a:r>
              <a:rPr kumimoji="1" lang="ja-JP" altLang="en-US" sz="2000" b="1" dirty="0"/>
              <a:t>・</a:t>
            </a:r>
            <a:r>
              <a:rPr kumimoji="1" lang="en-US" altLang="ja-JP" sz="2000" b="1" dirty="0"/>
              <a:t>Busy beaver</a:t>
            </a:r>
          </a:p>
          <a:p>
            <a:pPr>
              <a:lnSpc>
                <a:spcPct val="110000"/>
              </a:lnSpc>
              <a:spcAft>
                <a:spcPts val="600"/>
              </a:spcAft>
            </a:pPr>
            <a:r>
              <a:rPr kumimoji="1" lang="en-US" altLang="ja-JP" sz="2000" dirty="0"/>
              <a:t>It means that the person is hardworking and very industrious. It is</a:t>
            </a:r>
            <a:r>
              <a:rPr lang="en-US" altLang="ja-JP" sz="2000" dirty="0"/>
              <a:t> often said</a:t>
            </a:r>
            <a:r>
              <a:rPr kumimoji="1" lang="en-US" altLang="ja-JP" sz="2000" dirty="0"/>
              <a:t> “busy as a beaver”.</a:t>
            </a:r>
          </a:p>
          <a:p>
            <a:pPr>
              <a:lnSpc>
                <a:spcPct val="110000"/>
              </a:lnSpc>
              <a:spcAft>
                <a:spcPts val="600"/>
              </a:spcAft>
            </a:pPr>
            <a:r>
              <a:rPr lang="en-US" altLang="ja-JP" sz="2000" dirty="0"/>
              <a:t>There is a similar word: busy as a bee.</a:t>
            </a:r>
          </a:p>
          <a:p>
            <a:pPr>
              <a:lnSpc>
                <a:spcPct val="110000"/>
              </a:lnSpc>
              <a:spcAft>
                <a:spcPts val="600"/>
              </a:spcAft>
            </a:pPr>
            <a:endParaRPr kumimoji="1" lang="en-US" altLang="ja-JP" sz="2000" dirty="0"/>
          </a:p>
        </p:txBody>
      </p:sp>
      <p:cxnSp>
        <p:nvCxnSpPr>
          <p:cNvPr id="45" name="Straight Connector 44">
            <a:extLst>
              <a:ext uri="{FF2B5EF4-FFF2-40B4-BE49-F238E27FC236}">
                <a16:creationId xmlns:a16="http://schemas.microsoft.com/office/drawing/2014/main" id="{E58B1629-F209-47B0-BA59-6BD937DBB0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3" descr="石の柱">
            <a:extLst>
              <a:ext uri="{FF2B5EF4-FFF2-40B4-BE49-F238E27FC236}">
                <a16:creationId xmlns:a16="http://schemas.microsoft.com/office/drawing/2014/main" id="{FF587852-ECE5-92F7-3728-AAE2D5D159FE}"/>
              </a:ext>
            </a:extLst>
          </p:cNvPr>
          <p:cNvPicPr>
            <a:picLocks noChangeAspect="1"/>
          </p:cNvPicPr>
          <p:nvPr/>
        </p:nvPicPr>
        <p:blipFill>
          <a:blip r:embed="rId3"/>
          <a:srcRect t="1764" b="12030"/>
          <a:stretch/>
        </p:blipFill>
        <p:spPr>
          <a:xfrm>
            <a:off x="6096000" y="3428995"/>
            <a:ext cx="6096000" cy="3429005"/>
          </a:xfrm>
          <a:prstGeom prst="rect">
            <a:avLst/>
          </a:prstGeom>
          <a:effectLst>
            <a:outerShdw blurRad="596900" dist="330200" dir="8820000" sx="87000" sy="87000" algn="ctr" rotWithShape="0">
              <a:srgbClr val="000000">
                <a:alpha val="29000"/>
              </a:srgbClr>
            </a:outerShdw>
          </a:effectLst>
        </p:spPr>
      </p:pic>
      <p:sp>
        <p:nvSpPr>
          <p:cNvPr id="6" name="テキスト ボックス 5">
            <a:extLst>
              <a:ext uri="{FF2B5EF4-FFF2-40B4-BE49-F238E27FC236}">
                <a16:creationId xmlns:a16="http://schemas.microsoft.com/office/drawing/2014/main" id="{30FADD4D-184B-0DBE-B8FB-2032EC8CE0D2}"/>
              </a:ext>
            </a:extLst>
          </p:cNvPr>
          <p:cNvSpPr txBox="1"/>
          <p:nvPr/>
        </p:nvSpPr>
        <p:spPr>
          <a:xfrm>
            <a:off x="736937" y="3749054"/>
            <a:ext cx="4962555" cy="3416320"/>
          </a:xfrm>
          <a:prstGeom prst="rect">
            <a:avLst/>
          </a:prstGeom>
          <a:noFill/>
        </p:spPr>
        <p:txBody>
          <a:bodyPr wrap="square" rtlCol="0">
            <a:spAutoFit/>
          </a:bodyPr>
          <a:lstStyle/>
          <a:p>
            <a:r>
              <a:rPr kumimoji="1" lang="ja-JP" altLang="en-US" b="1" dirty="0"/>
              <a:t>・</a:t>
            </a:r>
            <a:r>
              <a:rPr kumimoji="1" lang="en-US" altLang="ja-JP" b="1" dirty="0"/>
              <a:t>Sue, Accuse, Prosecute</a:t>
            </a:r>
          </a:p>
          <a:p>
            <a:r>
              <a:rPr lang="ja-JP" altLang="en-US" dirty="0"/>
              <a:t>・</a:t>
            </a:r>
            <a:r>
              <a:rPr lang="en-US" altLang="ja-JP" dirty="0"/>
              <a:t>Sue: to initiate a civil legal action against someone in court</a:t>
            </a:r>
          </a:p>
          <a:p>
            <a:endParaRPr lang="en-US" altLang="ja-JP" dirty="0"/>
          </a:p>
          <a:p>
            <a:r>
              <a:rPr lang="ja-JP" altLang="en-US" dirty="0"/>
              <a:t>・</a:t>
            </a:r>
            <a:r>
              <a:rPr lang="en-US" altLang="ja-JP" dirty="0"/>
              <a:t>Accuse: to claim that someone has done something wrong or illegal, which can be done by anyone, not just legal authorities</a:t>
            </a:r>
          </a:p>
          <a:p>
            <a:endParaRPr lang="en-US" altLang="ja-JP" dirty="0"/>
          </a:p>
          <a:p>
            <a:r>
              <a:rPr lang="ja-JP" altLang="en-US" dirty="0"/>
              <a:t>・</a:t>
            </a:r>
            <a:r>
              <a:rPr lang="en-US" altLang="ja-JP" dirty="0" err="1"/>
              <a:t>Prossecute</a:t>
            </a:r>
            <a:r>
              <a:rPr lang="en-US" altLang="ja-JP" dirty="0"/>
              <a:t>: initiating and pursuing criminal charges against someone</a:t>
            </a:r>
          </a:p>
          <a:p>
            <a:endParaRPr lang="en-US" altLang="ja-JP" dirty="0"/>
          </a:p>
          <a:p>
            <a:endParaRPr lang="en-US" altLang="ja-JP" dirty="0"/>
          </a:p>
        </p:txBody>
      </p:sp>
      <p:sp>
        <p:nvSpPr>
          <p:cNvPr id="9" name="スライド番号プレースホルダー 8">
            <a:extLst>
              <a:ext uri="{FF2B5EF4-FFF2-40B4-BE49-F238E27FC236}">
                <a16:creationId xmlns:a16="http://schemas.microsoft.com/office/drawing/2014/main" id="{318409BF-26D7-5D77-B555-53813F0504C7}"/>
              </a:ext>
            </a:extLst>
          </p:cNvPr>
          <p:cNvSpPr>
            <a:spLocks noGrp="1"/>
          </p:cNvSpPr>
          <p:nvPr>
            <p:ph type="sldNum" sz="quarter" idx="12"/>
          </p:nvPr>
        </p:nvSpPr>
        <p:spPr/>
        <p:txBody>
          <a:bodyPr/>
          <a:lstStyle/>
          <a:p>
            <a:fld id="{B4A918BC-4D43-4B42-B3C0-E7EBE25E6AF0}" type="slidenum">
              <a:rPr lang="en-US" smtClean="0"/>
              <a:t>6</a:t>
            </a:fld>
            <a:endParaRPr lang="en-US"/>
          </a:p>
        </p:txBody>
      </p:sp>
    </p:spTree>
    <p:extLst>
      <p:ext uri="{BB962C8B-B14F-4D97-AF65-F5344CB8AC3E}">
        <p14:creationId xmlns:p14="http://schemas.microsoft.com/office/powerpoint/2010/main" val="1093290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84A420-F50C-4C2C-B88E-E6F4EF504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93A6D2E-5228-4998-9E24-EFCCA0246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3ADB48DB-8E25-4F2F-8C02-5B79393725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32BA7E3-7313-49C8-A245-A85BDEB13E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6" name="Slide Background">
            <a:extLst>
              <a:ext uri="{FF2B5EF4-FFF2-40B4-BE49-F238E27FC236}">
                <a16:creationId xmlns:a16="http://schemas.microsoft.com/office/drawing/2014/main" id="{39DEF503-AFED-40B5-99E5-87975B0D7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nt">
            <a:extLst>
              <a:ext uri="{FF2B5EF4-FFF2-40B4-BE49-F238E27FC236}">
                <a16:creationId xmlns:a16="http://schemas.microsoft.com/office/drawing/2014/main" id="{B38BFBE2-9AD8-4542-8FAC-02614711B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0" name="Rectangle 19">
            <a:extLst>
              <a:ext uri="{FF2B5EF4-FFF2-40B4-BE49-F238E27FC236}">
                <a16:creationId xmlns:a16="http://schemas.microsoft.com/office/drawing/2014/main" id="{8A8629BE-0179-4699-B176-6397C00434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12191993" cy="3657602"/>
          </a:xfrm>
          <a:prstGeom prst="rect">
            <a:avLst/>
          </a:prstGeom>
          <a:ln>
            <a:noFill/>
          </a:ln>
          <a:effectLst>
            <a:outerShdw blurRad="228600" dist="1524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テキスト ボックス 2">
            <a:extLst>
              <a:ext uri="{FF2B5EF4-FFF2-40B4-BE49-F238E27FC236}">
                <a16:creationId xmlns:a16="http://schemas.microsoft.com/office/drawing/2014/main" id="{0C9ACA33-839E-9BB6-3DAE-CD7509E02923}"/>
              </a:ext>
            </a:extLst>
          </p:cNvPr>
          <p:cNvSpPr txBox="1"/>
          <p:nvPr/>
        </p:nvSpPr>
        <p:spPr>
          <a:xfrm>
            <a:off x="761802" y="738334"/>
            <a:ext cx="9296597" cy="2561984"/>
          </a:xfrm>
          <a:prstGeom prst="rect">
            <a:avLst/>
          </a:prstGeom>
        </p:spPr>
        <p:txBody>
          <a:bodyPr vert="horz" lIns="91440" tIns="45720" rIns="91440" bIns="45720" rtlCol="0" anchor="b">
            <a:normAutofit/>
          </a:bodyPr>
          <a:lstStyle/>
          <a:p>
            <a:pPr>
              <a:spcBef>
                <a:spcPct val="0"/>
              </a:spcBef>
              <a:spcAft>
                <a:spcPts val="600"/>
              </a:spcAft>
            </a:pPr>
            <a:r>
              <a:rPr kumimoji="1" lang="en-US" altLang="ja-JP" sz="4800" dirty="0">
                <a:latin typeface="+mj-lt"/>
                <a:ea typeface="+mj-ea"/>
                <a:cs typeface="+mj-cs"/>
              </a:rPr>
              <a:t>Now let’s watch the scene from “A Man Called Otto”</a:t>
            </a:r>
            <a:endParaRPr lang="en-US" altLang="ja-JP" sz="4800" dirty="0">
              <a:latin typeface="+mj-lt"/>
              <a:ea typeface="+mj-ea"/>
              <a:cs typeface="+mj-cs"/>
            </a:endParaRPr>
          </a:p>
        </p:txBody>
      </p:sp>
      <p:sp>
        <p:nvSpPr>
          <p:cNvPr id="2" name="スライド番号プレースホルダー 1">
            <a:extLst>
              <a:ext uri="{FF2B5EF4-FFF2-40B4-BE49-F238E27FC236}">
                <a16:creationId xmlns:a16="http://schemas.microsoft.com/office/drawing/2014/main" id="{828751C3-1090-C0E4-DD55-84395A88C654}"/>
              </a:ext>
            </a:extLst>
          </p:cNvPr>
          <p:cNvSpPr>
            <a:spLocks noGrp="1"/>
          </p:cNvSpPr>
          <p:nvPr>
            <p:ph type="sldNum" sz="quarter" idx="12"/>
          </p:nvPr>
        </p:nvSpPr>
        <p:spPr>
          <a:xfrm>
            <a:off x="11289782" y="235881"/>
            <a:ext cx="756746" cy="365760"/>
          </a:xfrm>
        </p:spPr>
        <p:txBody>
          <a:bodyPr vert="horz" lIns="91440" tIns="45720" rIns="91440" bIns="45720" rtlCol="0" anchor="ctr">
            <a:normAutofit/>
          </a:bodyPr>
          <a:lstStyle/>
          <a:p>
            <a:pPr>
              <a:spcAft>
                <a:spcPts val="600"/>
              </a:spcAft>
            </a:pPr>
            <a:fld id="{B4A918BC-4D43-4B42-B3C0-E7EBE25E6AF0}" type="slidenum">
              <a:rPr lang="en-US" smtClean="0"/>
              <a:pPr>
                <a:spcAft>
                  <a:spcPts val="600"/>
                </a:spcAft>
              </a:pPr>
              <a:t>7</a:t>
            </a:fld>
            <a:endParaRPr lang="en-US"/>
          </a:p>
        </p:txBody>
      </p:sp>
      <p:cxnSp>
        <p:nvCxnSpPr>
          <p:cNvPr id="22" name="Straight Connector 21">
            <a:extLst>
              <a:ext uri="{FF2B5EF4-FFF2-40B4-BE49-F238E27FC236}">
                <a16:creationId xmlns:a16="http://schemas.microsoft.com/office/drawing/2014/main" id="{2E5D4690-002A-4B9A-A715-6B47306217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CC4AE957-71C0-F880-EA7E-A5C6F5F2BA13}"/>
              </a:ext>
            </a:extLst>
          </p:cNvPr>
          <p:cNvSpPr txBox="1"/>
          <p:nvPr/>
        </p:nvSpPr>
        <p:spPr>
          <a:xfrm>
            <a:off x="835741" y="4211268"/>
            <a:ext cx="4621161" cy="369332"/>
          </a:xfrm>
          <a:prstGeom prst="rect">
            <a:avLst/>
          </a:prstGeom>
          <a:noFill/>
        </p:spPr>
        <p:txBody>
          <a:bodyPr wrap="square" rtlCol="0">
            <a:spAutoFit/>
          </a:bodyPr>
          <a:lstStyle/>
          <a:p>
            <a:r>
              <a:rPr kumimoji="1" lang="en-US" altLang="ja-JP">
                <a:hlinkClick r:id="rId2"/>
              </a:rPr>
              <a:t>https://youtu.be/GdP7pfbpFQo?t=584</a:t>
            </a:r>
            <a:endParaRPr kumimoji="1" lang="ja-JP" altLang="en-US" dirty="0"/>
          </a:p>
        </p:txBody>
      </p:sp>
    </p:spTree>
    <p:extLst>
      <p:ext uri="{BB962C8B-B14F-4D97-AF65-F5344CB8AC3E}">
        <p14:creationId xmlns:p14="http://schemas.microsoft.com/office/powerpoint/2010/main" val="1487969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38E7D36-B1C9-463C-983F-AEA5810A6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37B9A221-B33F-47C2-85FF-2C8F363D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6" name="Rectangle 35">
            <a:extLst>
              <a:ext uri="{FF2B5EF4-FFF2-40B4-BE49-F238E27FC236}">
                <a16:creationId xmlns:a16="http://schemas.microsoft.com/office/drawing/2014/main" id="{CD0E0EF1-7626-4514-9337-271DD661B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 name="Rectangle 37">
            <a:extLst>
              <a:ext uri="{FF2B5EF4-FFF2-40B4-BE49-F238E27FC236}">
                <a16:creationId xmlns:a16="http://schemas.microsoft.com/office/drawing/2014/main" id="{5F0B1492-9A00-4F80-8771-0BB2C2C43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0" name="Straight Connector 39">
            <a:extLst>
              <a:ext uri="{FF2B5EF4-FFF2-40B4-BE49-F238E27FC236}">
                <a16:creationId xmlns:a16="http://schemas.microsoft.com/office/drawing/2014/main" id="{7FAC7B62-8ACC-41ED-80AB-8D1CDF38B9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45FF525-9A83-4625-99D9-B267BDE077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4" name="Slide Background">
            <a:extLst>
              <a:ext uri="{FF2B5EF4-FFF2-40B4-BE49-F238E27FC236}">
                <a16:creationId xmlns:a16="http://schemas.microsoft.com/office/drawing/2014/main" id="{F8CBAF66-CE7A-4053-85C7-79E25B630D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6" name="tint">
            <a:extLst>
              <a:ext uri="{FF2B5EF4-FFF2-40B4-BE49-F238E27FC236}">
                <a16:creationId xmlns:a16="http://schemas.microsoft.com/office/drawing/2014/main" id="{09B2A6B6-935D-4EF8-8248-E2FE4E918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48" name="Rectangle 47">
            <a:extLst>
              <a:ext uri="{FF2B5EF4-FFF2-40B4-BE49-F238E27FC236}">
                <a16:creationId xmlns:a16="http://schemas.microsoft.com/office/drawing/2014/main" id="{4F2A6A32-9ADF-4DD4-AEA5-0D1FF0F8B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8" y="0"/>
            <a:ext cx="6096001" cy="6849700"/>
          </a:xfrm>
          <a:prstGeom prst="rect">
            <a:avLst/>
          </a:prstGeom>
          <a:ln>
            <a:noFill/>
          </a:ln>
          <a:effectLst>
            <a:outerShdw blurRad="596900" dist="317500" dir="8820000" sx="87000" sy="87000" algn="t" rotWithShape="0">
              <a:schemeClr val="tx1">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0" name="Rectangle 49">
            <a:extLst>
              <a:ext uri="{FF2B5EF4-FFF2-40B4-BE49-F238E27FC236}">
                <a16:creationId xmlns:a16="http://schemas.microsoft.com/office/drawing/2014/main" id="{E82F361B-984A-43B6-AFE8-1F1439428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99"/>
            <a:ext cx="12191999" cy="3390300"/>
          </a:xfrm>
          <a:prstGeom prst="rect">
            <a:avLst/>
          </a:prstGeom>
          <a:ln>
            <a:noFill/>
          </a:ln>
          <a:effectLst>
            <a:outerShdw blurRad="596900" dist="330200" dir="714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52" name="Rectangle 51">
            <a:extLst>
              <a:ext uri="{FF2B5EF4-FFF2-40B4-BE49-F238E27FC236}">
                <a16:creationId xmlns:a16="http://schemas.microsoft.com/office/drawing/2014/main" id="{A00D05C5-0B88-4CCD-B886-684DC5226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8" y="8296"/>
            <a:ext cx="6096001" cy="3390301"/>
          </a:xfrm>
          <a:prstGeom prst="rect">
            <a:avLst/>
          </a:prstGeom>
          <a:ln>
            <a:noFill/>
          </a:ln>
          <a:effectLst>
            <a:outerShdw blurRad="596900" dist="317500" dir="8820000" sx="87000" sy="87000" algn="t" rotWithShape="0">
              <a:schemeClr val="tx1">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歯">
            <a:extLst>
              <a:ext uri="{FF2B5EF4-FFF2-40B4-BE49-F238E27FC236}">
                <a16:creationId xmlns:a16="http://schemas.microsoft.com/office/drawing/2014/main" id="{D3057697-4FE2-9C41-3E00-63D555B3AC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15119" y="418761"/>
            <a:ext cx="2457757" cy="2457757"/>
          </a:xfrm>
          <a:prstGeom prst="rect">
            <a:avLst/>
          </a:prstGeom>
        </p:spPr>
      </p:pic>
      <p:sp>
        <p:nvSpPr>
          <p:cNvPr id="2" name="テキスト ボックス 1">
            <a:extLst>
              <a:ext uri="{FF2B5EF4-FFF2-40B4-BE49-F238E27FC236}">
                <a16:creationId xmlns:a16="http://schemas.microsoft.com/office/drawing/2014/main" id="{0552AAFD-9991-D944-7C72-E295E2CC8F98}"/>
              </a:ext>
            </a:extLst>
          </p:cNvPr>
          <p:cNvSpPr txBox="1"/>
          <p:nvPr/>
        </p:nvSpPr>
        <p:spPr>
          <a:xfrm>
            <a:off x="1051605" y="614479"/>
            <a:ext cx="4575676" cy="2034093"/>
          </a:xfrm>
          <a:prstGeom prst="rect">
            <a:avLst/>
          </a:prstGeom>
        </p:spPr>
        <p:txBody>
          <a:bodyPr vert="horz" lIns="91440" tIns="45720" rIns="91440" bIns="45720" rtlCol="0" anchor="b">
            <a:normAutofit lnSpcReduction="10000"/>
          </a:bodyPr>
          <a:lstStyle/>
          <a:p>
            <a:pPr>
              <a:lnSpc>
                <a:spcPct val="110000"/>
              </a:lnSpc>
              <a:spcAft>
                <a:spcPts val="600"/>
              </a:spcAft>
            </a:pPr>
            <a:r>
              <a:rPr lang="ja-JP" altLang="en-US" sz="2000" b="0" i="0" dirty="0">
                <a:effectLst/>
              </a:rPr>
              <a:t>・</a:t>
            </a:r>
            <a:r>
              <a:rPr lang="en-US" altLang="ja-JP" sz="2000" b="1" i="0" dirty="0">
                <a:effectLst/>
              </a:rPr>
              <a:t>Get your teeth into~</a:t>
            </a:r>
          </a:p>
          <a:p>
            <a:pPr>
              <a:lnSpc>
                <a:spcPct val="110000"/>
              </a:lnSpc>
              <a:spcAft>
                <a:spcPts val="600"/>
              </a:spcAft>
            </a:pPr>
            <a:r>
              <a:rPr lang="en-US" altLang="ja-JP" sz="2000" b="0" i="0" dirty="0">
                <a:effectLst/>
              </a:rPr>
              <a:t>to become fully involved in (something, such as a new activity) </a:t>
            </a:r>
            <a:r>
              <a:rPr lang="en-US" altLang="ja-JP" sz="2000" b="1" i="0" dirty="0">
                <a:effectLst/>
              </a:rPr>
              <a:t>:</a:t>
            </a:r>
            <a:r>
              <a:rPr lang="en-US" altLang="ja-JP" sz="2000" b="0" i="0" dirty="0">
                <a:effectLst/>
              </a:rPr>
              <a:t> to do or deal with (something) with a lot of energy, interest, etc.</a:t>
            </a:r>
            <a:endParaRPr kumimoji="1" lang="en-US" altLang="ja-JP" sz="2000" dirty="0"/>
          </a:p>
        </p:txBody>
      </p:sp>
      <p:cxnSp>
        <p:nvCxnSpPr>
          <p:cNvPr id="54" name="Straight Connector 53">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FF5B726B-07B6-D1F7-3663-9619A7F5A941}"/>
              </a:ext>
            </a:extLst>
          </p:cNvPr>
          <p:cNvSpPr txBox="1"/>
          <p:nvPr/>
        </p:nvSpPr>
        <p:spPr>
          <a:xfrm>
            <a:off x="7020232" y="4159045"/>
            <a:ext cx="3608439" cy="1631216"/>
          </a:xfrm>
          <a:prstGeom prst="rect">
            <a:avLst/>
          </a:prstGeom>
          <a:noFill/>
        </p:spPr>
        <p:txBody>
          <a:bodyPr wrap="square" rtlCol="0">
            <a:spAutoFit/>
          </a:bodyPr>
          <a:lstStyle/>
          <a:p>
            <a:r>
              <a:rPr lang="ja-JP" altLang="en-US" sz="2000" b="1" dirty="0"/>
              <a:t>・</a:t>
            </a:r>
            <a:r>
              <a:rPr kumimoji="1" lang="en-US" altLang="ja-JP" sz="2000" b="1" dirty="0"/>
              <a:t>Merger</a:t>
            </a:r>
          </a:p>
          <a:p>
            <a:r>
              <a:rPr kumimoji="1" lang="en-US" altLang="ja-JP" sz="2000" dirty="0"/>
              <a:t>the act or process of combining two or more businesses into one business</a:t>
            </a:r>
            <a:endParaRPr kumimoji="1" lang="ja-JP" altLang="en-US" sz="2000" dirty="0"/>
          </a:p>
        </p:txBody>
      </p:sp>
      <p:pic>
        <p:nvPicPr>
          <p:cNvPr id="4" name="Graphic 5" descr="結合">
            <a:extLst>
              <a:ext uri="{FF2B5EF4-FFF2-40B4-BE49-F238E27FC236}">
                <a16:creationId xmlns:a16="http://schemas.microsoft.com/office/drawing/2014/main" id="{34BDF1B1-4FFB-0D2C-00B9-9A32543B26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60241" y="3782322"/>
            <a:ext cx="2457757" cy="2457757"/>
          </a:xfrm>
          <a:prstGeom prst="rect">
            <a:avLst/>
          </a:prstGeom>
        </p:spPr>
      </p:pic>
      <p:sp>
        <p:nvSpPr>
          <p:cNvPr id="5" name="スライド番号プレースホルダー 4">
            <a:extLst>
              <a:ext uri="{FF2B5EF4-FFF2-40B4-BE49-F238E27FC236}">
                <a16:creationId xmlns:a16="http://schemas.microsoft.com/office/drawing/2014/main" id="{B2DA3FBA-5653-836A-BACE-D3A9BCFC82E2}"/>
              </a:ext>
            </a:extLst>
          </p:cNvPr>
          <p:cNvSpPr>
            <a:spLocks noGrp="1"/>
          </p:cNvSpPr>
          <p:nvPr>
            <p:ph type="sldNum" sz="quarter" idx="12"/>
          </p:nvPr>
        </p:nvSpPr>
        <p:spPr/>
        <p:txBody>
          <a:bodyPr/>
          <a:lstStyle/>
          <a:p>
            <a:fld id="{B4A918BC-4D43-4B42-B3C0-E7EBE25E6AF0}" type="slidenum">
              <a:rPr lang="en-US" smtClean="0"/>
              <a:t>8</a:t>
            </a:fld>
            <a:endParaRPr lang="en-US"/>
          </a:p>
        </p:txBody>
      </p:sp>
    </p:spTree>
    <p:extLst>
      <p:ext uri="{BB962C8B-B14F-4D97-AF65-F5344CB8AC3E}">
        <p14:creationId xmlns:p14="http://schemas.microsoft.com/office/powerpoint/2010/main" val="1548795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C95335-C5AD-888D-00FA-648814602CB0}"/>
              </a:ext>
            </a:extLst>
          </p:cNvPr>
          <p:cNvSpPr>
            <a:spLocks noGrp="1"/>
          </p:cNvSpPr>
          <p:nvPr>
            <p:ph type="title"/>
          </p:nvPr>
        </p:nvSpPr>
        <p:spPr/>
        <p:txBody>
          <a:bodyPr/>
          <a:lstStyle/>
          <a:p>
            <a:r>
              <a:rPr lang="en-US" altLang="ja-JP" dirty="0"/>
              <a:t>Some questions about the content </a:t>
            </a:r>
            <a:endParaRPr lang="ja-JP" altLang="en-US" dirty="0"/>
          </a:p>
        </p:txBody>
      </p:sp>
      <p:sp>
        <p:nvSpPr>
          <p:cNvPr id="3" name="コンテンツ プレースホルダー 2">
            <a:extLst>
              <a:ext uri="{FF2B5EF4-FFF2-40B4-BE49-F238E27FC236}">
                <a16:creationId xmlns:a16="http://schemas.microsoft.com/office/drawing/2014/main" id="{DCE56028-0DD5-64CA-DC16-FBA67B1D505C}"/>
              </a:ext>
            </a:extLst>
          </p:cNvPr>
          <p:cNvSpPr>
            <a:spLocks noGrp="1"/>
          </p:cNvSpPr>
          <p:nvPr>
            <p:ph idx="1"/>
          </p:nvPr>
        </p:nvSpPr>
        <p:spPr>
          <a:xfrm>
            <a:off x="540774" y="3164307"/>
            <a:ext cx="10601600" cy="2834712"/>
          </a:xfrm>
        </p:spPr>
        <p:txBody>
          <a:bodyPr/>
          <a:lstStyle/>
          <a:p>
            <a:pPr marL="457200" indent="-457200">
              <a:buAutoNum type="arabicPeriod"/>
            </a:pPr>
            <a:r>
              <a:rPr lang="en-US" altLang="ja-JP" sz="2000" dirty="0"/>
              <a:t>Why frustrated Otto at the hardware store?</a:t>
            </a:r>
          </a:p>
          <a:p>
            <a:pPr marL="457200" indent="-457200">
              <a:buAutoNum type="arabicPeriod"/>
            </a:pPr>
            <a:r>
              <a:rPr lang="en-US" altLang="ja-JP" sz="2000" dirty="0"/>
              <a:t>Why did Otto take the severance package? (Why did he quit his job?)</a:t>
            </a:r>
          </a:p>
          <a:p>
            <a:pPr marL="457200" indent="-457200">
              <a:buAutoNum type="arabicPeriod"/>
            </a:pPr>
            <a:r>
              <a:rPr lang="en-US" altLang="ja-JP" sz="2000" dirty="0"/>
              <a:t>What does Otto mean by “How come it’s always you brown guys? And I don’t mean that racially!”?  (09:18~ </a:t>
            </a:r>
            <a:r>
              <a:rPr lang="en-US" altLang="ja-JP" sz="2000" dirty="0">
                <a:hlinkClick r:id="rId2"/>
              </a:rPr>
              <a:t>https://youtu.be/GdP7pfbpFQo?t=558</a:t>
            </a:r>
            <a:r>
              <a:rPr lang="en-US" altLang="ja-JP" sz="2000" dirty="0"/>
              <a:t> )</a:t>
            </a:r>
          </a:p>
        </p:txBody>
      </p:sp>
      <p:sp>
        <p:nvSpPr>
          <p:cNvPr id="4" name="スライド番号プレースホルダー 3">
            <a:extLst>
              <a:ext uri="{FF2B5EF4-FFF2-40B4-BE49-F238E27FC236}">
                <a16:creationId xmlns:a16="http://schemas.microsoft.com/office/drawing/2014/main" id="{D330C748-6CBA-6FF0-9424-76010CA5E012}"/>
              </a:ext>
            </a:extLst>
          </p:cNvPr>
          <p:cNvSpPr>
            <a:spLocks noGrp="1"/>
          </p:cNvSpPr>
          <p:nvPr>
            <p:ph type="sldNum" sz="quarter" idx="12"/>
          </p:nvPr>
        </p:nvSpPr>
        <p:spPr/>
        <p:txBody>
          <a:bodyPr/>
          <a:lstStyle/>
          <a:p>
            <a:fld id="{B4A918BC-4D43-4B42-B3C0-E7EBE25E6AF0}" type="slidenum">
              <a:rPr lang="en-US" smtClean="0"/>
              <a:t>9</a:t>
            </a:fld>
            <a:endParaRPr lang="en-US"/>
          </a:p>
        </p:txBody>
      </p:sp>
    </p:spTree>
    <p:extLst>
      <p:ext uri="{BB962C8B-B14F-4D97-AF65-F5344CB8AC3E}">
        <p14:creationId xmlns:p14="http://schemas.microsoft.com/office/powerpoint/2010/main" val="2622277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7B2033-BE94-8A96-27F8-C40CDF9B0191}"/>
              </a:ext>
            </a:extLst>
          </p:cNvPr>
          <p:cNvSpPr>
            <a:spLocks noGrp="1"/>
          </p:cNvSpPr>
          <p:nvPr>
            <p:ph type="title"/>
          </p:nvPr>
        </p:nvSpPr>
        <p:spPr/>
        <p:txBody>
          <a:bodyPr/>
          <a:lstStyle/>
          <a:p>
            <a:r>
              <a:rPr kumimoji="1" lang="en-US" altLang="ja-JP" dirty="0"/>
              <a:t>Discussion Topic</a:t>
            </a:r>
            <a:br>
              <a:rPr kumimoji="1" lang="en-US" altLang="ja-JP" dirty="0"/>
            </a:br>
            <a:r>
              <a:rPr kumimoji="1" lang="en-US" altLang="ja-JP" sz="2400" b="0" dirty="0"/>
              <a:t>:</a:t>
            </a:r>
            <a:r>
              <a:rPr kumimoji="1" lang="en-US" altLang="ja-JP" sz="2000" b="0" dirty="0"/>
              <a:t>you can write down what you think.</a:t>
            </a:r>
            <a:endParaRPr kumimoji="1" lang="ja-JP" altLang="en-US" b="0" dirty="0"/>
          </a:p>
        </p:txBody>
      </p:sp>
      <p:sp>
        <p:nvSpPr>
          <p:cNvPr id="3" name="コンテンツ プレースホルダー 2">
            <a:extLst>
              <a:ext uri="{FF2B5EF4-FFF2-40B4-BE49-F238E27FC236}">
                <a16:creationId xmlns:a16="http://schemas.microsoft.com/office/drawing/2014/main" id="{BBF14B43-F5F6-A638-D43C-D324031FBD31}"/>
              </a:ext>
            </a:extLst>
          </p:cNvPr>
          <p:cNvSpPr>
            <a:spLocks noGrp="1"/>
          </p:cNvSpPr>
          <p:nvPr>
            <p:ph idx="1"/>
          </p:nvPr>
        </p:nvSpPr>
        <p:spPr/>
        <p:txBody>
          <a:bodyPr/>
          <a:lstStyle/>
          <a:p>
            <a:r>
              <a:rPr lang="ja-JP" altLang="en-US" sz="2000" b="0" i="0" dirty="0">
                <a:solidFill>
                  <a:srgbClr val="000000"/>
                </a:solidFill>
                <a:effectLst/>
                <a:cs typeface="Times New Roman" panose="02020603050405020304" pitchFamily="18" charset="0"/>
              </a:rPr>
              <a:t>・</a:t>
            </a:r>
            <a:r>
              <a:rPr lang="en-US" altLang="ja-JP" sz="2000" b="0" i="0" dirty="0">
                <a:solidFill>
                  <a:srgbClr val="000000"/>
                </a:solidFill>
                <a:effectLst/>
                <a:cs typeface="Times New Roman" panose="02020603050405020304" pitchFamily="18" charset="0"/>
              </a:rPr>
              <a:t>Why do you think the man at the office said ”Yes! </a:t>
            </a:r>
            <a:r>
              <a:rPr lang="en-US" altLang="ja-JP" sz="2000" b="0" i="0" u="sng" dirty="0">
                <a:solidFill>
                  <a:srgbClr val="000000"/>
                </a:solidFill>
                <a:effectLst/>
                <a:cs typeface="Times New Roman" panose="02020603050405020304" pitchFamily="18" charset="0"/>
              </a:rPr>
              <a:t>Well, no</a:t>
            </a:r>
            <a:r>
              <a:rPr lang="en-US" altLang="ja-JP" sz="2000" b="0" i="0" dirty="0">
                <a:solidFill>
                  <a:srgbClr val="000000"/>
                </a:solidFill>
                <a:effectLst/>
                <a:cs typeface="Times New Roman" panose="02020603050405020304" pitchFamily="18" charset="0"/>
              </a:rPr>
              <a:t>. Give you a nice sendoff”? (07:47~ </a:t>
            </a:r>
            <a:r>
              <a:rPr lang="en-US" altLang="ja-JP" sz="2000" b="0" i="0" dirty="0">
                <a:solidFill>
                  <a:srgbClr val="000000"/>
                </a:solidFill>
                <a:effectLst/>
                <a:cs typeface="Times New Roman" panose="02020603050405020304" pitchFamily="18" charset="0"/>
                <a:hlinkClick r:id="rId2"/>
              </a:rPr>
              <a:t>https://youtu.be/GdP7pfbpFQo?t=467</a:t>
            </a:r>
            <a:r>
              <a:rPr lang="en-US" altLang="ja-JP" sz="2000" dirty="0">
                <a:solidFill>
                  <a:srgbClr val="000000"/>
                </a:solidFill>
                <a:cs typeface="Times New Roman" panose="02020603050405020304" pitchFamily="18" charset="0"/>
              </a:rPr>
              <a:t>)</a:t>
            </a:r>
            <a:endParaRPr lang="en-US" altLang="ja-JP" sz="2000" dirty="0"/>
          </a:p>
          <a:p>
            <a:r>
              <a:rPr lang="ja-JP" altLang="en-US" dirty="0"/>
              <a:t>・</a:t>
            </a:r>
            <a:r>
              <a:rPr lang="en-US" altLang="ja-JP" dirty="0"/>
              <a:t>What kind of person do you think Otto? On the basis of which part did you think so? </a:t>
            </a:r>
          </a:p>
          <a:p>
            <a:r>
              <a:rPr kumimoji="1" lang="ja-JP" altLang="en-US" dirty="0"/>
              <a:t>・</a:t>
            </a:r>
            <a:r>
              <a:rPr kumimoji="1" lang="en-US" altLang="ja-JP" dirty="0"/>
              <a:t>Do you think Otto would be a good friend to you? Why or why not?</a:t>
            </a:r>
          </a:p>
        </p:txBody>
      </p:sp>
      <p:sp>
        <p:nvSpPr>
          <p:cNvPr id="4" name="スライド番号プレースホルダー 3">
            <a:extLst>
              <a:ext uri="{FF2B5EF4-FFF2-40B4-BE49-F238E27FC236}">
                <a16:creationId xmlns:a16="http://schemas.microsoft.com/office/drawing/2014/main" id="{16DEE961-1D64-F26C-B3BE-705F8BC17566}"/>
              </a:ext>
            </a:extLst>
          </p:cNvPr>
          <p:cNvSpPr>
            <a:spLocks noGrp="1"/>
          </p:cNvSpPr>
          <p:nvPr>
            <p:ph type="sldNum" sz="quarter" idx="12"/>
          </p:nvPr>
        </p:nvSpPr>
        <p:spPr/>
        <p:txBody>
          <a:bodyPr/>
          <a:lstStyle/>
          <a:p>
            <a:fld id="{B4A918BC-4D43-4B42-B3C0-E7EBE25E6AF0}" type="slidenum">
              <a:rPr lang="en-US" smtClean="0"/>
              <a:t>10</a:t>
            </a:fld>
            <a:endParaRPr lang="en-US"/>
          </a:p>
        </p:txBody>
      </p:sp>
    </p:spTree>
    <p:extLst>
      <p:ext uri="{BB962C8B-B14F-4D97-AF65-F5344CB8AC3E}">
        <p14:creationId xmlns:p14="http://schemas.microsoft.com/office/powerpoint/2010/main" val="1526771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5" name="図 24" descr="スクール バスを待っている子供">
            <a:extLst>
              <a:ext uri="{FF2B5EF4-FFF2-40B4-BE49-F238E27FC236}">
                <a16:creationId xmlns:a16="http://schemas.microsoft.com/office/drawing/2014/main" id="{A9D0CF4A-C752-8BAC-57AD-C8764C99648F}"/>
              </a:ext>
            </a:extLst>
          </p:cNvPr>
          <p:cNvPicPr>
            <a:picLocks noChangeAspect="1"/>
          </p:cNvPicPr>
          <p:nvPr/>
        </p:nvPicPr>
        <p:blipFill>
          <a:blip r:embed="rId2">
            <a:alphaModFix amt="20000"/>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val="0"/>
              </a:ext>
            </a:extLst>
          </a:blip>
          <a:stretch>
            <a:fillRect/>
          </a:stretch>
        </p:blipFill>
        <p:spPr>
          <a:xfrm>
            <a:off x="0" y="0"/>
            <a:ext cx="10289451" cy="6858000"/>
          </a:xfrm>
          <a:prstGeom prst="rect">
            <a:avLst/>
          </a:prstGeom>
          <a:blipFill dpi="0" rotWithShape="1">
            <a:blip r:embed="rId4">
              <a:alphaModFix amt="20000"/>
            </a:blip>
            <a:srcRect/>
            <a:tile tx="0" ty="0" sx="100000" sy="100000" flip="none" algn="tl"/>
          </a:blipFill>
        </p:spPr>
      </p:pic>
      <p:sp>
        <p:nvSpPr>
          <p:cNvPr id="5" name="テキスト ボックス 4">
            <a:extLst>
              <a:ext uri="{FF2B5EF4-FFF2-40B4-BE49-F238E27FC236}">
                <a16:creationId xmlns:a16="http://schemas.microsoft.com/office/drawing/2014/main" id="{FE9B9294-7FA9-EAF3-693E-AFED29BB3A59}"/>
              </a:ext>
            </a:extLst>
          </p:cNvPr>
          <p:cNvSpPr txBox="1"/>
          <p:nvPr/>
        </p:nvSpPr>
        <p:spPr>
          <a:xfrm>
            <a:off x="521107" y="1543463"/>
            <a:ext cx="5279922" cy="4955203"/>
          </a:xfrm>
          <a:prstGeom prst="rect">
            <a:avLst/>
          </a:prstGeom>
          <a:noFill/>
        </p:spPr>
        <p:txBody>
          <a:bodyPr wrap="square" rtlCol="0">
            <a:spAutoFit/>
          </a:bodyPr>
          <a:lstStyle/>
          <a:p>
            <a:r>
              <a:rPr lang="en-US" altLang="ja-JP" sz="2800" dirty="0"/>
              <a:t>1</a:t>
            </a:r>
            <a:r>
              <a:rPr kumimoji="1" lang="en-US" altLang="ja-JP" sz="2800" dirty="0"/>
              <a:t>. busy as a beaver</a:t>
            </a:r>
          </a:p>
          <a:p>
            <a:r>
              <a:rPr lang="en-US" altLang="ja-JP" sz="2800" dirty="0"/>
              <a:t>2. sue</a:t>
            </a:r>
          </a:p>
          <a:p>
            <a:r>
              <a:rPr lang="en-US" altLang="ja-JP" sz="2800" dirty="0"/>
              <a:t>3</a:t>
            </a:r>
            <a:r>
              <a:rPr kumimoji="1" lang="en-US" altLang="ja-JP" sz="2800" dirty="0"/>
              <a:t>. g</a:t>
            </a:r>
            <a:r>
              <a:rPr lang="en-US" altLang="ja-JP" sz="2800" dirty="0"/>
              <a:t>et teeth into</a:t>
            </a:r>
            <a:endParaRPr kumimoji="1" lang="en-US" altLang="ja-JP" sz="2800" dirty="0"/>
          </a:p>
          <a:p>
            <a:r>
              <a:rPr lang="en-US" altLang="ja-JP" sz="2800" dirty="0"/>
              <a:t>4. sendoff</a:t>
            </a:r>
          </a:p>
          <a:p>
            <a:r>
              <a:rPr lang="en-US" altLang="ja-JP" sz="2800" dirty="0"/>
              <a:t>5. severance</a:t>
            </a:r>
          </a:p>
          <a:p>
            <a:r>
              <a:rPr lang="en-US" altLang="ja-JP" sz="2800" dirty="0"/>
              <a:t>6. supervisor</a:t>
            </a:r>
          </a:p>
          <a:p>
            <a:r>
              <a:rPr lang="en-US" altLang="ja-JP" sz="2800" dirty="0"/>
              <a:t>7. merger</a:t>
            </a:r>
          </a:p>
          <a:p>
            <a:r>
              <a:rPr lang="en-US" altLang="ja-JP" sz="2800" dirty="0"/>
              <a:t>8. asset</a:t>
            </a:r>
          </a:p>
          <a:p>
            <a:r>
              <a:rPr lang="en-US" altLang="ja-JP" sz="2800" dirty="0"/>
              <a:t>9. as hell</a:t>
            </a:r>
          </a:p>
          <a:p>
            <a:r>
              <a:rPr lang="en-US" altLang="ja-JP" sz="2800" dirty="0"/>
              <a:t>10. through street</a:t>
            </a:r>
            <a:endParaRPr kumimoji="1" lang="en-US" altLang="ja-JP" sz="2800" dirty="0"/>
          </a:p>
          <a:p>
            <a:endParaRPr kumimoji="1" lang="en-US" altLang="ja-JP" dirty="0"/>
          </a:p>
          <a:p>
            <a:endParaRPr kumimoji="1" lang="ja-JP" altLang="en-US" dirty="0"/>
          </a:p>
        </p:txBody>
      </p:sp>
      <p:sp>
        <p:nvSpPr>
          <p:cNvPr id="12" name="テキスト ボックス 11">
            <a:extLst>
              <a:ext uri="{FF2B5EF4-FFF2-40B4-BE49-F238E27FC236}">
                <a16:creationId xmlns:a16="http://schemas.microsoft.com/office/drawing/2014/main" id="{EFCC2599-C79B-BF26-BE8D-A7196CAFC52C}"/>
              </a:ext>
            </a:extLst>
          </p:cNvPr>
          <p:cNvSpPr txBox="1"/>
          <p:nvPr/>
        </p:nvSpPr>
        <p:spPr>
          <a:xfrm>
            <a:off x="521107" y="333717"/>
            <a:ext cx="7452853" cy="954107"/>
          </a:xfrm>
          <a:prstGeom prst="rect">
            <a:avLst/>
          </a:prstGeom>
          <a:noFill/>
        </p:spPr>
        <p:txBody>
          <a:bodyPr wrap="square" rtlCol="0">
            <a:spAutoFit/>
          </a:bodyPr>
          <a:lstStyle/>
          <a:p>
            <a:r>
              <a:rPr kumimoji="1" lang="en-US" altLang="ja-JP" sz="2800" b="1" dirty="0"/>
              <a:t>Fun activity: Vocabulary Exercise</a:t>
            </a:r>
          </a:p>
          <a:p>
            <a:r>
              <a:rPr kumimoji="1" lang="en-US" altLang="ja-JP" sz="2800" dirty="0"/>
              <a:t>Choose the synonyms of the words</a:t>
            </a:r>
            <a:endParaRPr kumimoji="1" lang="ja-JP" altLang="en-US" sz="2800" dirty="0"/>
          </a:p>
        </p:txBody>
      </p:sp>
      <p:sp>
        <p:nvSpPr>
          <p:cNvPr id="16" name="テキスト ボックス 15">
            <a:extLst>
              <a:ext uri="{FF2B5EF4-FFF2-40B4-BE49-F238E27FC236}">
                <a16:creationId xmlns:a16="http://schemas.microsoft.com/office/drawing/2014/main" id="{175EF41E-F84B-8021-8DDB-72E46E9C958D}"/>
              </a:ext>
            </a:extLst>
          </p:cNvPr>
          <p:cNvSpPr txBox="1"/>
          <p:nvPr/>
        </p:nvSpPr>
        <p:spPr>
          <a:xfrm>
            <a:off x="5889519" y="1543463"/>
            <a:ext cx="4798142" cy="4678204"/>
          </a:xfrm>
          <a:prstGeom prst="rect">
            <a:avLst/>
          </a:prstGeom>
          <a:noFill/>
        </p:spPr>
        <p:txBody>
          <a:bodyPr wrap="square" rtlCol="0">
            <a:spAutoFit/>
          </a:bodyPr>
          <a:lstStyle/>
          <a:p>
            <a:pPr marL="342900" indent="-342900">
              <a:buAutoNum type="alphaUcPeriod"/>
            </a:pPr>
            <a:r>
              <a:rPr lang="en-US" altLang="ja-JP" sz="2800" dirty="0"/>
              <a:t>chief</a:t>
            </a:r>
          </a:p>
          <a:p>
            <a:pPr marL="342900" indent="-342900">
              <a:buAutoNum type="alphaUcPeriod"/>
            </a:pPr>
            <a:r>
              <a:rPr lang="en-US" altLang="ja-JP" sz="2800" dirty="0"/>
              <a:t>prosecute</a:t>
            </a:r>
          </a:p>
          <a:p>
            <a:pPr marL="342900" indent="-342900">
              <a:buAutoNum type="alphaUcPeriod"/>
            </a:pPr>
            <a:r>
              <a:rPr lang="en-US" altLang="ja-JP" sz="2800" dirty="0"/>
              <a:t>b</a:t>
            </a:r>
            <a:r>
              <a:rPr kumimoji="1" lang="en-US" altLang="ja-JP" sz="2800" dirty="0"/>
              <a:t>enefit</a:t>
            </a:r>
            <a:endParaRPr lang="en-US" altLang="ja-JP" sz="2800" dirty="0"/>
          </a:p>
          <a:p>
            <a:pPr marL="342900" indent="-342900">
              <a:buAutoNum type="alphaUcPeriod"/>
            </a:pPr>
            <a:r>
              <a:rPr kumimoji="1" lang="en-US" altLang="ja-JP" sz="2800" dirty="0"/>
              <a:t>throughfare, main street</a:t>
            </a:r>
          </a:p>
          <a:p>
            <a:pPr marL="342900" indent="-342900">
              <a:buAutoNum type="alphaUcPeriod"/>
            </a:pPr>
            <a:r>
              <a:rPr lang="en-US" altLang="ja-JP" sz="2800" dirty="0"/>
              <a:t>r</a:t>
            </a:r>
            <a:r>
              <a:rPr kumimoji="1" lang="en-US" altLang="ja-JP" sz="2800" dirty="0"/>
              <a:t>estless</a:t>
            </a:r>
          </a:p>
          <a:p>
            <a:pPr marL="342900" indent="-342900">
              <a:buAutoNum type="alphaUcPeriod"/>
            </a:pPr>
            <a:r>
              <a:rPr lang="en-US" altLang="ja-JP" sz="2800" dirty="0"/>
              <a:t>unification</a:t>
            </a:r>
          </a:p>
          <a:p>
            <a:pPr marL="342900" indent="-342900">
              <a:buAutoNum type="alphaUcPeriod"/>
            </a:pPr>
            <a:r>
              <a:rPr kumimoji="1" lang="en-US" altLang="ja-JP" sz="2800" dirty="0"/>
              <a:t>really</a:t>
            </a:r>
          </a:p>
          <a:p>
            <a:pPr marL="342900" indent="-342900">
              <a:buAutoNum type="alphaUcPeriod"/>
            </a:pPr>
            <a:r>
              <a:rPr lang="en-US" altLang="ja-JP" sz="2800" dirty="0"/>
              <a:t>deregistration</a:t>
            </a:r>
            <a:endParaRPr kumimoji="1" lang="en-US" altLang="ja-JP" sz="2800" dirty="0"/>
          </a:p>
          <a:p>
            <a:pPr marL="342900" indent="-342900">
              <a:buAutoNum type="alphaUcPeriod"/>
            </a:pPr>
            <a:r>
              <a:rPr lang="en-US" altLang="ja-JP" sz="2800" dirty="0"/>
              <a:t>be involved in</a:t>
            </a:r>
            <a:endParaRPr kumimoji="1" lang="en-US" altLang="ja-JP" sz="2800" dirty="0"/>
          </a:p>
          <a:p>
            <a:pPr marL="342900" indent="-342900">
              <a:buAutoNum type="alphaUcPeriod"/>
            </a:pPr>
            <a:r>
              <a:rPr lang="en-US" altLang="ja-JP" sz="2800" dirty="0"/>
              <a:t>valediction</a:t>
            </a:r>
            <a:endParaRPr kumimoji="1" lang="en-US" altLang="ja-JP" sz="2800" dirty="0"/>
          </a:p>
          <a:p>
            <a:pPr marL="342900" indent="-342900">
              <a:buAutoNum type="alphaUcPeriod"/>
            </a:pPr>
            <a:endParaRPr kumimoji="1" lang="ja-JP" altLang="en-US" dirty="0"/>
          </a:p>
        </p:txBody>
      </p:sp>
      <p:sp>
        <p:nvSpPr>
          <p:cNvPr id="27" name="スライド番号プレースホルダー 26">
            <a:extLst>
              <a:ext uri="{FF2B5EF4-FFF2-40B4-BE49-F238E27FC236}">
                <a16:creationId xmlns:a16="http://schemas.microsoft.com/office/drawing/2014/main" id="{BD8C1921-12FA-5087-535F-BE92DDAAAE3F}"/>
              </a:ext>
            </a:extLst>
          </p:cNvPr>
          <p:cNvSpPr>
            <a:spLocks noGrp="1"/>
          </p:cNvSpPr>
          <p:nvPr>
            <p:ph type="sldNum" sz="quarter" idx="12"/>
          </p:nvPr>
        </p:nvSpPr>
        <p:spPr/>
        <p:txBody>
          <a:bodyPr/>
          <a:lstStyle/>
          <a:p>
            <a:fld id="{B4A918BC-4D43-4B42-B3C0-E7EBE25E6AF0}" type="slidenum">
              <a:rPr lang="en-US" smtClean="0"/>
              <a:t>11</a:t>
            </a:fld>
            <a:endParaRPr lang="en-US"/>
          </a:p>
        </p:txBody>
      </p:sp>
    </p:spTree>
    <p:extLst>
      <p:ext uri="{BB962C8B-B14F-4D97-AF65-F5344CB8AC3E}">
        <p14:creationId xmlns:p14="http://schemas.microsoft.com/office/powerpoint/2010/main" val="4279105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7416396F-D804-CE2A-1B2B-04C8CDA3D007}"/>
              </a:ext>
            </a:extLst>
          </p:cNvPr>
          <p:cNvSpPr>
            <a:spLocks noGrp="1"/>
          </p:cNvSpPr>
          <p:nvPr>
            <p:ph type="title"/>
          </p:nvPr>
        </p:nvSpPr>
        <p:spPr/>
        <p:txBody>
          <a:bodyPr/>
          <a:lstStyle/>
          <a:p>
            <a:r>
              <a:rPr lang="en-US" altLang="ja-JP" dirty="0"/>
              <a:t>Fun Activity: Dictations</a:t>
            </a:r>
            <a:br>
              <a:rPr lang="en-US" altLang="ja-JP" dirty="0"/>
            </a:br>
            <a:r>
              <a:rPr lang="en-US" altLang="ja-JP" sz="2800" b="0" dirty="0"/>
              <a:t>one words should be in each blanks</a:t>
            </a:r>
            <a:endParaRPr lang="ja-JP" altLang="en-US" b="0" dirty="0"/>
          </a:p>
        </p:txBody>
      </p:sp>
      <p:sp>
        <p:nvSpPr>
          <p:cNvPr id="4" name="コンテンツ プレースホルダー 3">
            <a:extLst>
              <a:ext uri="{FF2B5EF4-FFF2-40B4-BE49-F238E27FC236}">
                <a16:creationId xmlns:a16="http://schemas.microsoft.com/office/drawing/2014/main" id="{C9455337-BCE4-B4A8-D894-80988FF05D6C}"/>
              </a:ext>
            </a:extLst>
          </p:cNvPr>
          <p:cNvSpPr>
            <a:spLocks noGrp="1"/>
          </p:cNvSpPr>
          <p:nvPr>
            <p:ph idx="1"/>
          </p:nvPr>
        </p:nvSpPr>
        <p:spPr>
          <a:xfrm>
            <a:off x="761799" y="2750126"/>
            <a:ext cx="10527983" cy="3631009"/>
          </a:xfrm>
        </p:spPr>
        <p:txBody>
          <a:bodyPr/>
          <a:lstStyle/>
          <a:p>
            <a:pPr marL="457200" indent="-457200">
              <a:buAutoNum type="arabicPeriod"/>
            </a:pPr>
            <a:r>
              <a:rPr kumimoji="1" lang="en-US" altLang="ja-JP" sz="2400" dirty="0">
                <a:latin typeface="Times New Roman" panose="02020603050405020304" pitchFamily="18" charset="0"/>
                <a:cs typeface="Times New Roman" panose="02020603050405020304" pitchFamily="18" charset="0"/>
              </a:rPr>
              <a:t>Do you think I’m going to cut myself and (</a:t>
            </a:r>
            <a:r>
              <a:rPr kumimoji="1" lang="ja-JP" altLang="en-US" sz="2400" dirty="0">
                <a:latin typeface="Times New Roman" panose="02020603050405020304" pitchFamily="18" charset="0"/>
                <a:cs typeface="Times New Roman" panose="02020603050405020304" pitchFamily="18" charset="0"/>
              </a:rPr>
              <a:t>　　</a:t>
            </a:r>
            <a:r>
              <a:rPr kumimoji="1" lang="en-US" altLang="ja-JP" sz="2400" dirty="0">
                <a:latin typeface="Times New Roman" panose="02020603050405020304" pitchFamily="18" charset="0"/>
                <a:cs typeface="Times New Roman" panose="02020603050405020304" pitchFamily="18" charset="0"/>
              </a:rPr>
              <a:t>) all over your floor and (</a:t>
            </a:r>
            <a:r>
              <a:rPr kumimoji="1" lang="ja-JP" altLang="en-US" sz="2400" dirty="0">
                <a:latin typeface="Times New Roman" panose="02020603050405020304" pitchFamily="18" charset="0"/>
                <a:cs typeface="Times New Roman" panose="02020603050405020304" pitchFamily="18" charset="0"/>
              </a:rPr>
              <a:t>　　</a:t>
            </a:r>
            <a:r>
              <a:rPr kumimoji="1" lang="en-US" altLang="ja-JP" sz="2400" dirty="0">
                <a:latin typeface="Times New Roman" panose="02020603050405020304" pitchFamily="18" charset="0"/>
                <a:cs typeface="Times New Roman" panose="02020603050405020304" pitchFamily="18" charset="0"/>
              </a:rPr>
              <a:t>) you? (00:48~ </a:t>
            </a:r>
            <a:r>
              <a:rPr kumimoji="1" lang="en-US" altLang="ja-JP" sz="2400" dirty="0">
                <a:latin typeface="Times New Roman" panose="02020603050405020304" pitchFamily="18" charset="0"/>
                <a:cs typeface="Times New Roman" panose="02020603050405020304" pitchFamily="18" charset="0"/>
                <a:hlinkClick r:id="rId2"/>
              </a:rPr>
              <a:t>https://youtu.be/GdP7pfbpFQo?t=48</a:t>
            </a:r>
            <a:r>
              <a:rPr kumimoji="1" lang="en-US" altLang="ja-JP" sz="2400" dirty="0">
                <a:latin typeface="Times New Roman" panose="02020603050405020304" pitchFamily="18" charset="0"/>
                <a:cs typeface="Times New Roman" panose="02020603050405020304" pitchFamily="18" charset="0"/>
              </a:rPr>
              <a:t>)</a:t>
            </a:r>
          </a:p>
          <a:p>
            <a:pPr marL="457200" indent="-457200">
              <a:buAutoNum type="arabicPeriod"/>
            </a:pPr>
            <a:endParaRPr kumimoji="1" lang="en-US" altLang="ja-JP" sz="24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AutoNum type="arabicPeriod"/>
            </a:pP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This is the assistant manager? How old is she? (</a:t>
            </a:r>
            <a:r>
              <a:rPr kumimoji="1" lang="ja-JP" altLang="en-US" sz="2400" dirty="0">
                <a:latin typeface="Times New Roman" panose="02020603050405020304" pitchFamily="18" charset="0"/>
                <a:ea typeface="EB Garamond" panose="00000500000000000000" pitchFamily="2" charset="0"/>
                <a:cs typeface="Times New Roman" panose="02020603050405020304" pitchFamily="18" charset="0"/>
              </a:rPr>
              <a:t>　　</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 (</a:t>
            </a:r>
            <a:r>
              <a:rPr kumimoji="1" lang="ja-JP" altLang="en-US" sz="2400" dirty="0">
                <a:latin typeface="Times New Roman" panose="02020603050405020304" pitchFamily="18" charset="0"/>
                <a:ea typeface="EB Garamond" panose="00000500000000000000" pitchFamily="2" charset="0"/>
                <a:cs typeface="Times New Roman" panose="02020603050405020304" pitchFamily="18" charset="0"/>
              </a:rPr>
              <a:t>　　</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 be in the (</a:t>
            </a:r>
            <a:r>
              <a:rPr kumimoji="1" lang="ja-JP" altLang="en-US" sz="2400" dirty="0">
                <a:latin typeface="Times New Roman" panose="02020603050405020304" pitchFamily="18" charset="0"/>
                <a:ea typeface="EB Garamond" panose="00000500000000000000" pitchFamily="2" charset="0"/>
                <a:cs typeface="Times New Roman" panose="02020603050405020304" pitchFamily="18" charset="0"/>
              </a:rPr>
              <a:t>　　</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 (</a:t>
            </a:r>
            <a:r>
              <a:rPr kumimoji="1" lang="ja-JP" altLang="en-US" sz="2400" dirty="0">
                <a:latin typeface="Times New Roman" panose="02020603050405020304" pitchFamily="18" charset="0"/>
                <a:ea typeface="EB Garamond" panose="00000500000000000000" pitchFamily="2" charset="0"/>
                <a:cs typeface="Times New Roman" panose="02020603050405020304" pitchFamily="18" charset="0"/>
              </a:rPr>
              <a:t>　　</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 (02:09~ </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hlinkClick r:id="rId3"/>
              </a:rPr>
              <a:t>https://youtu.be/GdP7pfbpFQo?t=129</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a:t>
            </a:r>
            <a:endParaRPr kumimoji="1" lang="en-US" altLang="ja-JP" sz="2400" dirty="0">
              <a:latin typeface="Times New Roman" panose="02020603050405020304" pitchFamily="18" charset="0"/>
              <a:cs typeface="Times New Roman" panose="02020603050405020304" pitchFamily="18" charset="0"/>
            </a:endParaRPr>
          </a:p>
          <a:p>
            <a:pPr marL="457200" indent="-457200">
              <a:buAutoNum type="arabicPeriod"/>
            </a:pPr>
            <a:endParaRPr kumimoji="1" lang="ja-JP" altLang="en-US" dirty="0"/>
          </a:p>
          <a:p>
            <a:endParaRPr lang="ja-JP" altLang="en-US" dirty="0"/>
          </a:p>
        </p:txBody>
      </p:sp>
      <p:sp>
        <p:nvSpPr>
          <p:cNvPr id="5" name="スライド番号プレースホルダー 4">
            <a:extLst>
              <a:ext uri="{FF2B5EF4-FFF2-40B4-BE49-F238E27FC236}">
                <a16:creationId xmlns:a16="http://schemas.microsoft.com/office/drawing/2014/main" id="{8264B46C-1292-8C05-B63A-DECE99F91FE9}"/>
              </a:ext>
            </a:extLst>
          </p:cNvPr>
          <p:cNvSpPr>
            <a:spLocks noGrp="1"/>
          </p:cNvSpPr>
          <p:nvPr>
            <p:ph type="sldNum" sz="quarter" idx="12"/>
          </p:nvPr>
        </p:nvSpPr>
        <p:spPr/>
        <p:txBody>
          <a:bodyPr/>
          <a:lstStyle/>
          <a:p>
            <a:fld id="{B4A918BC-4D43-4B42-B3C0-E7EBE25E6AF0}" type="slidenum">
              <a:rPr lang="en-US" smtClean="0"/>
              <a:t>12</a:t>
            </a:fld>
            <a:endParaRPr lang="en-US"/>
          </a:p>
        </p:txBody>
      </p:sp>
    </p:spTree>
    <p:extLst>
      <p:ext uri="{BB962C8B-B14F-4D97-AF65-F5344CB8AC3E}">
        <p14:creationId xmlns:p14="http://schemas.microsoft.com/office/powerpoint/2010/main" val="2223472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47C3F9-8DEE-FAAB-5C3F-DB6DFF0A21EE}"/>
              </a:ext>
            </a:extLst>
          </p:cNvPr>
          <p:cNvSpPr>
            <a:spLocks noGrp="1"/>
          </p:cNvSpPr>
          <p:nvPr>
            <p:ph type="title"/>
          </p:nvPr>
        </p:nvSpPr>
        <p:spPr/>
        <p:txBody>
          <a:bodyPr/>
          <a:lstStyle/>
          <a:p>
            <a:r>
              <a:rPr kumimoji="1" lang="en-US" altLang="ja-JP" dirty="0"/>
              <a:t>Fun Activity: Dictations 2</a:t>
            </a:r>
            <a:endParaRPr kumimoji="1" lang="ja-JP" altLang="en-US" dirty="0"/>
          </a:p>
        </p:txBody>
      </p:sp>
      <p:sp>
        <p:nvSpPr>
          <p:cNvPr id="3" name="コンテンツ プレースホルダー 2">
            <a:extLst>
              <a:ext uri="{FF2B5EF4-FFF2-40B4-BE49-F238E27FC236}">
                <a16:creationId xmlns:a16="http://schemas.microsoft.com/office/drawing/2014/main" id="{00753FAF-458F-4E8E-DDCF-85BC02A8CCB1}"/>
              </a:ext>
            </a:extLst>
          </p:cNvPr>
          <p:cNvSpPr>
            <a:spLocks noGrp="1"/>
          </p:cNvSpPr>
          <p:nvPr>
            <p:ph idx="1"/>
          </p:nvPr>
        </p:nvSpPr>
        <p:spPr>
          <a:xfrm>
            <a:off x="761169" y="3123752"/>
            <a:ext cx="10381205" cy="3336042"/>
          </a:xfrm>
        </p:spPr>
        <p:txBody>
          <a:bodyPr/>
          <a:lstStyle/>
          <a:p>
            <a:r>
              <a:rPr lang="en-US" altLang="ja-JP" sz="2400" b="0" i="0" dirty="0">
                <a:solidFill>
                  <a:srgbClr val="000000"/>
                </a:solidFill>
                <a:effectLst/>
                <a:latin typeface="Times New Roman" panose="02020603050405020304" pitchFamily="18" charset="0"/>
                <a:cs typeface="Times New Roman" panose="02020603050405020304" pitchFamily="18" charset="0"/>
              </a:rPr>
              <a:t>3. I’m sorry you see (</a:t>
            </a:r>
            <a:r>
              <a:rPr lang="ja-JP" altLang="en-US" sz="2400" b="0" i="0" dirty="0">
                <a:solidFill>
                  <a:srgbClr val="000000"/>
                </a:solidFill>
                <a:effectLst/>
                <a:latin typeface="Times New Roman" panose="02020603050405020304" pitchFamily="18" charset="0"/>
                <a:cs typeface="Times New Roman" panose="02020603050405020304" pitchFamily="18" charset="0"/>
              </a:rPr>
              <a:t>　　</a:t>
            </a:r>
            <a:r>
              <a:rPr lang="en-US" altLang="ja-JP" sz="2400" b="0" i="0" dirty="0">
                <a:solidFill>
                  <a:srgbClr val="000000"/>
                </a:solidFill>
                <a:effectLst/>
                <a:latin typeface="Times New Roman" panose="02020603050405020304" pitchFamily="18" charset="0"/>
                <a:cs typeface="Times New Roman" panose="02020603050405020304" pitchFamily="18" charset="0"/>
              </a:rPr>
              <a:t>) (</a:t>
            </a:r>
            <a:r>
              <a:rPr lang="ja-JP" altLang="en-US" sz="2400" b="0" i="0" dirty="0">
                <a:solidFill>
                  <a:srgbClr val="000000"/>
                </a:solidFill>
                <a:effectLst/>
                <a:latin typeface="Times New Roman" panose="02020603050405020304" pitchFamily="18" charset="0"/>
                <a:cs typeface="Times New Roman" panose="02020603050405020304" pitchFamily="18" charset="0"/>
              </a:rPr>
              <a:t>　　</a:t>
            </a:r>
            <a:r>
              <a:rPr lang="en-US" altLang="ja-JP" sz="2400" b="0" i="0" dirty="0">
                <a:solidFill>
                  <a:srgbClr val="000000"/>
                </a:solidFill>
                <a:effectLst/>
                <a:latin typeface="Times New Roman" panose="02020603050405020304" pitchFamily="18" charset="0"/>
                <a:cs typeface="Times New Roman" panose="02020603050405020304" pitchFamily="18" charset="0"/>
              </a:rPr>
              <a:t>) (</a:t>
            </a:r>
            <a:r>
              <a:rPr lang="ja-JP" altLang="en-US" sz="2400" b="0" i="0" dirty="0">
                <a:solidFill>
                  <a:srgbClr val="000000"/>
                </a:solidFill>
                <a:effectLst/>
                <a:latin typeface="Times New Roman" panose="02020603050405020304" pitchFamily="18" charset="0"/>
                <a:cs typeface="Times New Roman" panose="02020603050405020304" pitchFamily="18" charset="0"/>
              </a:rPr>
              <a:t>　　</a:t>
            </a:r>
            <a:r>
              <a:rPr lang="en-US" altLang="ja-JP" sz="2400" b="0" i="0" dirty="0">
                <a:solidFill>
                  <a:srgbClr val="000000"/>
                </a:solidFill>
                <a:effectLst/>
                <a:latin typeface="Times New Roman" panose="02020603050405020304" pitchFamily="18" charset="0"/>
                <a:cs typeface="Times New Roman" panose="02020603050405020304" pitchFamily="18" charset="0"/>
              </a:rPr>
              <a:t>). We all had to adjust after the (</a:t>
            </a:r>
            <a:r>
              <a:rPr lang="ja-JP" altLang="en-US" sz="2400" b="0" i="0" dirty="0">
                <a:solidFill>
                  <a:srgbClr val="000000"/>
                </a:solidFill>
                <a:effectLst/>
                <a:latin typeface="Times New Roman" panose="02020603050405020304" pitchFamily="18" charset="0"/>
                <a:cs typeface="Times New Roman" panose="02020603050405020304" pitchFamily="18" charset="0"/>
              </a:rPr>
              <a:t>　　</a:t>
            </a:r>
            <a:r>
              <a:rPr lang="en-US" altLang="ja-JP" sz="2400" b="0" i="0" dirty="0">
                <a:solidFill>
                  <a:srgbClr val="000000"/>
                </a:solidFill>
                <a:effectLst/>
                <a:latin typeface="Times New Roman" panose="02020603050405020304" pitchFamily="18" charset="0"/>
                <a:cs typeface="Times New Roman" panose="02020603050405020304" pitchFamily="18" charset="0"/>
              </a:rPr>
              <a:t>). But you’ve been quite an (</a:t>
            </a:r>
            <a:r>
              <a:rPr lang="ja-JP" altLang="en-US" sz="2400" b="0" i="0" dirty="0">
                <a:solidFill>
                  <a:srgbClr val="000000"/>
                </a:solidFill>
                <a:effectLst/>
                <a:latin typeface="Times New Roman" panose="02020603050405020304" pitchFamily="18" charset="0"/>
                <a:cs typeface="Times New Roman" panose="02020603050405020304" pitchFamily="18" charset="0"/>
              </a:rPr>
              <a:t>　　</a:t>
            </a:r>
            <a:r>
              <a:rPr lang="en-US" altLang="ja-JP" sz="2400" b="0" i="0" dirty="0">
                <a:solidFill>
                  <a:srgbClr val="000000"/>
                </a:solidFill>
                <a:effectLst/>
                <a:latin typeface="Times New Roman" panose="02020603050405020304" pitchFamily="18" charset="0"/>
                <a:cs typeface="Times New Roman" panose="02020603050405020304" pitchFamily="18" charset="0"/>
              </a:rPr>
              <a:t>) to this company over the years, so.</a:t>
            </a:r>
          </a:p>
          <a:p>
            <a:r>
              <a:rPr kumimoji="1" lang="en-US" altLang="ja-JP" sz="2400" dirty="0">
                <a:solidFill>
                  <a:srgbClr val="000000"/>
                </a:solidFill>
                <a:latin typeface="Times New Roman" panose="02020603050405020304" pitchFamily="18" charset="0"/>
                <a:ea typeface="EB Garamond" panose="00000500000000000000" pitchFamily="2" charset="0"/>
                <a:cs typeface="Times New Roman" panose="02020603050405020304" pitchFamily="18" charset="0"/>
              </a:rPr>
              <a:t>(08:16~ </a:t>
            </a:r>
            <a:r>
              <a:rPr kumimoji="1" lang="en-US" altLang="ja-JP" sz="2400" dirty="0">
                <a:solidFill>
                  <a:srgbClr val="000000"/>
                </a:solidFill>
                <a:latin typeface="Times New Roman" panose="02020603050405020304" pitchFamily="18" charset="0"/>
                <a:ea typeface="EB Garamond" panose="00000500000000000000" pitchFamily="2" charset="0"/>
                <a:cs typeface="Times New Roman" panose="02020603050405020304" pitchFamily="18" charset="0"/>
                <a:hlinkClick r:id="rId2"/>
              </a:rPr>
              <a:t>https://youtu.be/GdP7pfbpFQo?t=495</a:t>
            </a:r>
            <a:r>
              <a:rPr kumimoji="1" lang="en-US" altLang="ja-JP" sz="2400" dirty="0">
                <a:solidFill>
                  <a:srgbClr val="000000"/>
                </a:solidFill>
                <a:latin typeface="Times New Roman" panose="02020603050405020304" pitchFamily="18" charset="0"/>
                <a:ea typeface="EB Garamond" panose="00000500000000000000" pitchFamily="2" charset="0"/>
                <a:cs typeface="Times New Roman" panose="02020603050405020304" pitchFamily="18" charset="0"/>
              </a:rPr>
              <a:t>)</a:t>
            </a:r>
          </a:p>
          <a:p>
            <a:endPar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endParaRPr>
          </a:p>
          <a:p>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4. It says “permits” and you don’t have one. This is not a (</a:t>
            </a:r>
            <a:r>
              <a:rPr kumimoji="1" lang="ja-JP" altLang="en-US" sz="2400" dirty="0">
                <a:latin typeface="Times New Roman" panose="02020603050405020304" pitchFamily="18" charset="0"/>
                <a:ea typeface="EB Garamond" panose="00000500000000000000" pitchFamily="2" charset="0"/>
                <a:cs typeface="Times New Roman" panose="02020603050405020304" pitchFamily="18" charset="0"/>
              </a:rPr>
              <a:t>　　</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 (</a:t>
            </a:r>
            <a:r>
              <a:rPr kumimoji="1" lang="ja-JP" altLang="en-US" sz="2400" dirty="0">
                <a:latin typeface="Times New Roman" panose="02020603050405020304" pitchFamily="18" charset="0"/>
                <a:ea typeface="EB Garamond" panose="00000500000000000000" pitchFamily="2" charset="0"/>
                <a:cs typeface="Times New Roman" panose="02020603050405020304" pitchFamily="18" charset="0"/>
              </a:rPr>
              <a:t>　　</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a:t>
            </a:r>
          </a:p>
          <a:p>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(09:03~ </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hlinkClick r:id="rId3"/>
              </a:rPr>
              <a:t>https://youtu.be/GdP7pfbpFQo?t=543</a:t>
            </a:r>
            <a:r>
              <a:rPr kumimoji="1" lang="en-US" altLang="ja-JP" sz="2400" dirty="0">
                <a:latin typeface="Times New Roman" panose="02020603050405020304" pitchFamily="18" charset="0"/>
                <a:ea typeface="EB Garamond" panose="00000500000000000000" pitchFamily="2" charset="0"/>
                <a:cs typeface="Times New Roman" panose="02020603050405020304" pitchFamily="18" charset="0"/>
              </a:rPr>
              <a:t>)</a:t>
            </a:r>
          </a:p>
          <a:p>
            <a:endParaRPr kumimoji="1" lang="ja-JP" altLang="en-US" dirty="0"/>
          </a:p>
        </p:txBody>
      </p:sp>
      <p:sp>
        <p:nvSpPr>
          <p:cNvPr id="4" name="スライド番号プレースホルダー 3">
            <a:extLst>
              <a:ext uri="{FF2B5EF4-FFF2-40B4-BE49-F238E27FC236}">
                <a16:creationId xmlns:a16="http://schemas.microsoft.com/office/drawing/2014/main" id="{14BA1096-0B0C-71D8-9577-BE563076CD43}"/>
              </a:ext>
            </a:extLst>
          </p:cNvPr>
          <p:cNvSpPr>
            <a:spLocks noGrp="1"/>
          </p:cNvSpPr>
          <p:nvPr>
            <p:ph type="sldNum" sz="quarter" idx="12"/>
          </p:nvPr>
        </p:nvSpPr>
        <p:spPr/>
        <p:txBody>
          <a:bodyPr/>
          <a:lstStyle/>
          <a:p>
            <a:fld id="{B4A918BC-4D43-4B42-B3C0-E7EBE25E6AF0}" type="slidenum">
              <a:rPr lang="en-US" smtClean="0"/>
              <a:t>13</a:t>
            </a:fld>
            <a:endParaRPr lang="en-US"/>
          </a:p>
        </p:txBody>
      </p:sp>
    </p:spTree>
    <p:extLst>
      <p:ext uri="{BB962C8B-B14F-4D97-AF65-F5344CB8AC3E}">
        <p14:creationId xmlns:p14="http://schemas.microsoft.com/office/powerpoint/2010/main" val="4006898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91A70C8-BE0E-FA36-5FCF-17352DD96A12}"/>
              </a:ext>
            </a:extLst>
          </p:cNvPr>
          <p:cNvSpPr>
            <a:spLocks noGrp="1"/>
          </p:cNvSpPr>
          <p:nvPr>
            <p:ph type="sldNum" sz="quarter" idx="12"/>
          </p:nvPr>
        </p:nvSpPr>
        <p:spPr/>
        <p:txBody>
          <a:bodyPr/>
          <a:lstStyle/>
          <a:p>
            <a:fld id="{B4A918BC-4D43-4B42-B3C0-E7EBE25E6AF0}" type="slidenum">
              <a:rPr lang="en-US" smtClean="0"/>
              <a:t>14</a:t>
            </a:fld>
            <a:endParaRPr lang="en-US"/>
          </a:p>
        </p:txBody>
      </p:sp>
      <p:sp>
        <p:nvSpPr>
          <p:cNvPr id="5" name="タイトル 4">
            <a:extLst>
              <a:ext uri="{FF2B5EF4-FFF2-40B4-BE49-F238E27FC236}">
                <a16:creationId xmlns:a16="http://schemas.microsoft.com/office/drawing/2014/main" id="{3FFFE9CE-B727-DD8E-3B32-02B927A7CB81}"/>
              </a:ext>
            </a:extLst>
          </p:cNvPr>
          <p:cNvSpPr>
            <a:spLocks noGrp="1"/>
          </p:cNvSpPr>
          <p:nvPr>
            <p:ph type="title" idx="4294967295"/>
          </p:nvPr>
        </p:nvSpPr>
        <p:spPr>
          <a:xfrm>
            <a:off x="383458" y="250328"/>
            <a:ext cx="10379075" cy="1431925"/>
          </a:xfrm>
        </p:spPr>
        <p:txBody>
          <a:bodyPr/>
          <a:lstStyle/>
          <a:p>
            <a:r>
              <a:rPr lang="en-US" altLang="ja-JP" sz="3200" dirty="0"/>
              <a:t>What we can learn from the scene</a:t>
            </a:r>
            <a:br>
              <a:rPr lang="en-US" altLang="ja-JP" sz="3200" dirty="0"/>
            </a:br>
            <a:r>
              <a:rPr lang="en-US" altLang="ja-JP" sz="2400" b="0" dirty="0"/>
              <a:t>:focus on Otto’s personality</a:t>
            </a:r>
            <a:endParaRPr lang="ja-JP" altLang="en-US" sz="3200" b="0" dirty="0"/>
          </a:p>
        </p:txBody>
      </p:sp>
      <p:sp>
        <p:nvSpPr>
          <p:cNvPr id="7" name="テキスト ボックス 6">
            <a:extLst>
              <a:ext uri="{FF2B5EF4-FFF2-40B4-BE49-F238E27FC236}">
                <a16:creationId xmlns:a16="http://schemas.microsoft.com/office/drawing/2014/main" id="{7CFE308A-FB0D-8E67-1EA0-86B0D451AFB6}"/>
              </a:ext>
            </a:extLst>
          </p:cNvPr>
          <p:cNvSpPr txBox="1"/>
          <p:nvPr/>
        </p:nvSpPr>
        <p:spPr>
          <a:xfrm>
            <a:off x="383458" y="2048013"/>
            <a:ext cx="11080955" cy="4401205"/>
          </a:xfrm>
          <a:prstGeom prst="rect">
            <a:avLst/>
          </a:prstGeom>
          <a:noFill/>
        </p:spPr>
        <p:txBody>
          <a:bodyPr wrap="square" rtlCol="0">
            <a:spAutoFit/>
          </a:bodyPr>
          <a:lstStyle/>
          <a:p>
            <a:r>
              <a:rPr lang="ja-JP" altLang="en-US" sz="2000" b="1" dirty="0"/>
              <a:t>・</a:t>
            </a:r>
            <a:r>
              <a:rPr lang="en-US" altLang="ja-JP" sz="2000" b="1" dirty="0"/>
              <a:t>Basically unhappy</a:t>
            </a:r>
            <a:endParaRPr kumimoji="1" lang="en-US" altLang="ja-JP" sz="2000" b="1" dirty="0"/>
          </a:p>
          <a:p>
            <a:r>
              <a:rPr lang="en-US" altLang="ja-JP" sz="2000" dirty="0"/>
              <a:t>He always </a:t>
            </a:r>
            <a:r>
              <a:rPr lang="en-US" altLang="ja-JP" sz="2000" u="sng" dirty="0"/>
              <a:t>wrinkles his brow </a:t>
            </a:r>
            <a:r>
              <a:rPr lang="en-US" altLang="ja-JP" sz="2000" dirty="0"/>
              <a:t>and this does not change when talking to others.</a:t>
            </a:r>
          </a:p>
          <a:p>
            <a:endParaRPr kumimoji="1" lang="en-US" altLang="ja-JP" sz="2000" b="1" dirty="0"/>
          </a:p>
          <a:p>
            <a:r>
              <a:rPr lang="ja-JP" altLang="en-US" sz="2000" b="1" dirty="0"/>
              <a:t>・</a:t>
            </a:r>
            <a:r>
              <a:rPr lang="en-US" altLang="ja-JP" sz="2000" b="1" dirty="0"/>
              <a:t>A desire not to be disdained and a sense of independence.</a:t>
            </a:r>
            <a:endParaRPr kumimoji="1" lang="en-US" altLang="ja-JP" sz="2000" b="1" dirty="0"/>
          </a:p>
          <a:p>
            <a:r>
              <a:rPr lang="en-US" altLang="ja-JP" sz="2000" dirty="0"/>
              <a:t>In the first part of the scene, Otto turns down more coldly than necessary a clerk who offers to help him favorably. He </a:t>
            </a:r>
            <a:r>
              <a:rPr lang="en-US" altLang="ja-JP" sz="2000" u="sng" dirty="0"/>
              <a:t>speaks intensely in a hard tone of voice</a:t>
            </a:r>
            <a:r>
              <a:rPr lang="en-US" altLang="ja-JP" sz="2000" dirty="0"/>
              <a:t> and refuses help.</a:t>
            </a:r>
          </a:p>
          <a:p>
            <a:endParaRPr kumimoji="1" lang="en-US" altLang="ja-JP" sz="2000" b="1" dirty="0"/>
          </a:p>
          <a:p>
            <a:r>
              <a:rPr lang="en-US" altLang="ja-JP" sz="2000" dirty="0">
                <a:latin typeface="Times New Roman" panose="02020603050405020304" pitchFamily="18" charset="0"/>
                <a:cs typeface="Times New Roman" panose="02020603050405020304" pitchFamily="18" charset="0"/>
              </a:rPr>
              <a:t>	[Otto] You think I don’t know how to cut rope?</a:t>
            </a:r>
          </a:p>
          <a:p>
            <a:r>
              <a:rPr lang="en-US" altLang="ja-JP" sz="2000" dirty="0">
                <a:latin typeface="Times New Roman" panose="02020603050405020304" pitchFamily="18" charset="0"/>
                <a:cs typeface="Times New Roman" panose="02020603050405020304" pitchFamily="18" charset="0"/>
              </a:rPr>
              <a:t>	[</a:t>
            </a:r>
            <a:r>
              <a:rPr kumimoji="1" lang="en-US" altLang="ja-JP" sz="2000" dirty="0">
                <a:latin typeface="Times New Roman" panose="02020603050405020304" pitchFamily="18" charset="0"/>
                <a:cs typeface="Times New Roman" panose="02020603050405020304" pitchFamily="18" charset="0"/>
              </a:rPr>
              <a:t>Clerk</a:t>
            </a:r>
            <a:r>
              <a:rPr lang="en-US" altLang="ja-JP"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 No it’s</a:t>
            </a:r>
            <a:r>
              <a:rPr lang="ja-JP" altLang="en-US" sz="2000"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just we usually do that for you.</a:t>
            </a:r>
          </a:p>
          <a:p>
            <a:r>
              <a:rPr lang="en-US" altLang="ja-JP" sz="2000" dirty="0">
                <a:latin typeface="Times New Roman" panose="02020603050405020304" pitchFamily="18" charset="0"/>
                <a:cs typeface="Times New Roman" panose="02020603050405020304" pitchFamily="18" charset="0"/>
              </a:rPr>
              <a:t>	[</a:t>
            </a:r>
            <a:r>
              <a:rPr kumimoji="1" lang="en-US" altLang="ja-JP" sz="2000" dirty="0">
                <a:latin typeface="Times New Roman" panose="02020603050405020304" pitchFamily="18" charset="0"/>
                <a:cs typeface="Times New Roman" panose="02020603050405020304" pitchFamily="18" charset="0"/>
              </a:rPr>
              <a:t>Otto] Do you think I’m going to cut myself and bleed all over your floor and sue you?</a:t>
            </a:r>
          </a:p>
          <a:p>
            <a:endParaRPr lang="en-US" altLang="ja-JP" sz="2000" b="1" dirty="0"/>
          </a:p>
          <a:p>
            <a:r>
              <a:rPr kumimoji="1" lang="en-US" altLang="ja-JP" sz="2000" dirty="0"/>
              <a:t>From the dialogue, we can read Otto‘s </a:t>
            </a:r>
            <a:r>
              <a:rPr kumimoji="1" lang="en-US" altLang="ja-JP" sz="2000" u="sng" dirty="0"/>
              <a:t>strong sense of independence</a:t>
            </a:r>
            <a:r>
              <a:rPr kumimoji="1" lang="en-US" altLang="ja-JP" sz="2000" dirty="0"/>
              <a:t>, that he can do everything himself, and his </a:t>
            </a:r>
            <a:r>
              <a:rPr kumimoji="1" lang="en-US" altLang="ja-JP" sz="2000" u="sng" dirty="0"/>
              <a:t>fear of being disdained</a:t>
            </a:r>
            <a:r>
              <a:rPr kumimoji="1" lang="en-US" altLang="ja-JP" sz="2000" dirty="0"/>
              <a:t>. This is probably due to his feeling of old age and helplessness following the loss of his wife.</a:t>
            </a:r>
          </a:p>
        </p:txBody>
      </p:sp>
      <p:pic>
        <p:nvPicPr>
          <p:cNvPr id="9" name="Graphic 6" descr="フラグ (塗りつぶしなし)">
            <a:extLst>
              <a:ext uri="{FF2B5EF4-FFF2-40B4-BE49-F238E27FC236}">
                <a16:creationId xmlns:a16="http://schemas.microsoft.com/office/drawing/2014/main" id="{6608D9A5-FAF8-B371-95AF-AF454CF337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5586" y="601641"/>
            <a:ext cx="1415775" cy="1415775"/>
          </a:xfrm>
          <a:prstGeom prst="rect">
            <a:avLst/>
          </a:prstGeom>
          <a:effectLst/>
        </p:spPr>
      </p:pic>
    </p:spTree>
    <p:extLst>
      <p:ext uri="{BB962C8B-B14F-4D97-AF65-F5344CB8AC3E}">
        <p14:creationId xmlns:p14="http://schemas.microsoft.com/office/powerpoint/2010/main" val="2429574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44CC877-EF86-7523-C2BB-4EDECE7E6D4B}"/>
              </a:ext>
            </a:extLst>
          </p:cNvPr>
          <p:cNvSpPr>
            <a:spLocks noGrp="1"/>
          </p:cNvSpPr>
          <p:nvPr>
            <p:ph type="sldNum" sz="quarter" idx="12"/>
          </p:nvPr>
        </p:nvSpPr>
        <p:spPr/>
        <p:txBody>
          <a:bodyPr/>
          <a:lstStyle/>
          <a:p>
            <a:fld id="{B4A918BC-4D43-4B42-B3C0-E7EBE25E6AF0}" type="slidenum">
              <a:rPr lang="en-US" smtClean="0"/>
              <a:t>15</a:t>
            </a:fld>
            <a:endParaRPr lang="en-US"/>
          </a:p>
        </p:txBody>
      </p:sp>
      <p:sp>
        <p:nvSpPr>
          <p:cNvPr id="4" name="テキスト ボックス 3">
            <a:extLst>
              <a:ext uri="{FF2B5EF4-FFF2-40B4-BE49-F238E27FC236}">
                <a16:creationId xmlns:a16="http://schemas.microsoft.com/office/drawing/2014/main" id="{6EC9EDF9-B651-6149-DFEC-2341C715ADFF}"/>
              </a:ext>
            </a:extLst>
          </p:cNvPr>
          <p:cNvSpPr txBox="1"/>
          <p:nvPr/>
        </p:nvSpPr>
        <p:spPr>
          <a:xfrm>
            <a:off x="589936" y="601641"/>
            <a:ext cx="10628670" cy="5909310"/>
          </a:xfrm>
          <a:prstGeom prst="rect">
            <a:avLst/>
          </a:prstGeom>
          <a:noFill/>
        </p:spPr>
        <p:txBody>
          <a:bodyPr wrap="square" rtlCol="0">
            <a:spAutoFit/>
          </a:bodyPr>
          <a:lstStyle/>
          <a:p>
            <a:r>
              <a:rPr kumimoji="1" lang="ja-JP" altLang="en-US" sz="1800" dirty="0"/>
              <a:t>・</a:t>
            </a:r>
            <a:r>
              <a:rPr kumimoji="1" lang="en-US" altLang="ja-JP" sz="1800" b="1" dirty="0"/>
              <a:t>Stubborn and too sensitive</a:t>
            </a:r>
          </a:p>
          <a:p>
            <a:endParaRPr lang="en-US" altLang="ja-JP" b="1" dirty="0"/>
          </a:p>
          <a:p>
            <a:r>
              <a:rPr lang="en-US" altLang="ja-JP" sz="1800" dirty="0">
                <a:latin typeface="Times New Roman" panose="02020603050405020304" pitchFamily="18" charset="0"/>
                <a:ea typeface="EB Garamond" panose="00000500000000000000" pitchFamily="2" charset="0"/>
                <a:cs typeface="Times New Roman" panose="02020603050405020304" pitchFamily="18" charset="0"/>
              </a:rPr>
              <a:t>	[Otto] This is about the fact that I got 5 feet of rope because I want 5 feet of rope and I shouldn’t have 	to pay for 6 feet of rope if I don’t want six feet.</a:t>
            </a:r>
            <a:endParaRPr kumimoji="1" lang="en-US" altLang="ja-JP" sz="1800" b="1" dirty="0"/>
          </a:p>
          <a:p>
            <a:endParaRPr kumimoji="1" lang="en-US" altLang="ja-JP" sz="1800" b="1" dirty="0"/>
          </a:p>
          <a:p>
            <a:r>
              <a:rPr lang="en-US" altLang="ja-JP" sz="1800" dirty="0"/>
              <a:t>He is unwilling to accept the shop's pricing structure. What he says certainly makes sense, but he </a:t>
            </a:r>
            <a:r>
              <a:rPr lang="en-US" altLang="ja-JP" sz="1800" u="sng" dirty="0"/>
              <a:t>sticks too much to the details</a:t>
            </a:r>
            <a:r>
              <a:rPr lang="en-US" altLang="ja-JP" sz="1800" dirty="0"/>
              <a:t>, which annoys the shop and other customers</a:t>
            </a:r>
            <a:r>
              <a:rPr lang="en-US" altLang="ja-JP" sz="1800" b="1" dirty="0"/>
              <a:t>.</a:t>
            </a:r>
          </a:p>
          <a:p>
            <a:endParaRPr lang="en-US" altLang="ja-JP" b="1" dirty="0"/>
          </a:p>
          <a:p>
            <a:r>
              <a:rPr lang="ja-JP" altLang="en-US" sz="1800" b="1" dirty="0"/>
              <a:t>・</a:t>
            </a:r>
            <a:r>
              <a:rPr lang="en-US" altLang="ja-JP" sz="1800" b="1" dirty="0"/>
              <a:t>Sense of justice and responsibility</a:t>
            </a:r>
          </a:p>
          <a:p>
            <a:r>
              <a:rPr lang="en-US" altLang="ja-JP" sz="1800" dirty="0"/>
              <a:t>In the middle of the scene, Otto patrols the town. He does this at a set time every day. He has a strong </a:t>
            </a:r>
            <a:r>
              <a:rPr lang="en-US" altLang="ja-JP" sz="1800" u="sng" dirty="0"/>
              <a:t>sense of responsibility and hates bad behavior</a:t>
            </a:r>
            <a:r>
              <a:rPr lang="en-US" altLang="ja-JP" sz="1800" dirty="0"/>
              <a:t>. As evidence of this, in the middle of the film he cautions drivers who do not follow the sign rules.</a:t>
            </a:r>
            <a:r>
              <a:rPr lang="ja-JP" altLang="en-US" dirty="0"/>
              <a:t>　</a:t>
            </a:r>
            <a:r>
              <a:rPr lang="en-US" altLang="ja-JP" sz="1800" dirty="0"/>
              <a:t>From </a:t>
            </a:r>
            <a:r>
              <a:rPr lang="en-US" altLang="ja-JP" dirty="0"/>
              <a:t>the last scene</a:t>
            </a:r>
            <a:r>
              <a:rPr lang="en-US" altLang="ja-JP" sz="1800" dirty="0"/>
              <a:t>, he appears to be a straightforward character who does not approve of things like racism.</a:t>
            </a:r>
          </a:p>
          <a:p>
            <a:endParaRPr lang="en-US" altLang="ja-JP" sz="1800" dirty="0"/>
          </a:p>
          <a:p>
            <a:r>
              <a:rPr lang="en-US" altLang="ja-JP" dirty="0">
                <a:latin typeface="Times New Roman" panose="02020603050405020304" pitchFamily="18" charset="0"/>
                <a:cs typeface="Times New Roman" panose="02020603050405020304" pitchFamily="18" charset="0"/>
              </a:rPr>
              <a:t>	[Otto] </a:t>
            </a:r>
            <a:r>
              <a:rPr lang="en-US" altLang="ja-JP" b="0" i="0" dirty="0">
                <a:solidFill>
                  <a:srgbClr val="000000"/>
                </a:solidFill>
                <a:effectLst/>
                <a:latin typeface="Times New Roman" panose="02020603050405020304" pitchFamily="18" charset="0"/>
                <a:cs typeface="Times New Roman" panose="02020603050405020304" pitchFamily="18" charset="0"/>
              </a:rPr>
              <a:t>The other guys don’t do this. The guys with the white trucks. How come it’s always you brown 	guys? And I don’t mean that racially!</a:t>
            </a:r>
            <a:endParaRPr lang="en-US" altLang="ja-JP" dirty="0"/>
          </a:p>
          <a:p>
            <a:endParaRPr lang="en-US" altLang="ja-JP" dirty="0"/>
          </a:p>
          <a:p>
            <a:r>
              <a:rPr lang="ja-JP" altLang="en-US" sz="1800" b="1" dirty="0"/>
              <a:t>・</a:t>
            </a:r>
            <a:r>
              <a:rPr lang="en-US" altLang="ja-JP" sz="1800" b="1" dirty="0"/>
              <a:t> Insensitive to the favor of others</a:t>
            </a:r>
          </a:p>
          <a:p>
            <a:r>
              <a:rPr lang="en-US" altLang="ja-JP" sz="1800" dirty="0"/>
              <a:t>He could not have been happier with the retirement party his colleagues had prepared for him. From what his colleagues say, they tries to liven things up with jokes in a fun atmosphere, but he leaves. It seems like he is </a:t>
            </a:r>
            <a:r>
              <a:rPr lang="en-US" altLang="ja-JP" sz="1800" u="sng" dirty="0"/>
              <a:t>staying in his shell</a:t>
            </a:r>
            <a:r>
              <a:rPr lang="en-US" altLang="ja-JP" sz="1800" dirty="0"/>
              <a:t>.</a:t>
            </a:r>
          </a:p>
        </p:txBody>
      </p:sp>
    </p:spTree>
    <p:extLst>
      <p:ext uri="{BB962C8B-B14F-4D97-AF65-F5344CB8AC3E}">
        <p14:creationId xmlns:p14="http://schemas.microsoft.com/office/powerpoint/2010/main" val="3925268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CD623A6-8A65-5A9B-FE4A-D04FE6F9B25B}"/>
              </a:ext>
            </a:extLst>
          </p:cNvPr>
          <p:cNvSpPr txBox="1"/>
          <p:nvPr/>
        </p:nvSpPr>
        <p:spPr>
          <a:xfrm>
            <a:off x="687222" y="1841242"/>
            <a:ext cx="10338362" cy="5016758"/>
          </a:xfrm>
          <a:prstGeom prst="rect">
            <a:avLst/>
          </a:prstGeom>
          <a:noFill/>
        </p:spPr>
        <p:txBody>
          <a:bodyPr wrap="square" rtlCol="0">
            <a:spAutoFit/>
          </a:bodyPr>
          <a:lstStyle/>
          <a:p>
            <a:r>
              <a:rPr lang="en-US" altLang="ja-JP" sz="2000" dirty="0">
                <a:solidFill>
                  <a:schemeClr val="accent1"/>
                </a:solidFill>
              </a:rPr>
              <a:t>00:05~ (</a:t>
            </a:r>
            <a:r>
              <a:rPr lang="en-US" altLang="ja-JP" sz="2000" dirty="0">
                <a:solidFill>
                  <a:schemeClr val="accent1"/>
                </a:solidFill>
                <a:hlinkClick r:id="rId2"/>
              </a:rPr>
              <a:t>https://youtu.be/GdP7pfbpFQo?t=5</a:t>
            </a:r>
            <a:r>
              <a:rPr lang="en-US" altLang="ja-JP" sz="2000" dirty="0">
                <a:solidFill>
                  <a:schemeClr val="accent1"/>
                </a:solidFill>
              </a:rPr>
              <a:t>) </a:t>
            </a:r>
            <a:r>
              <a:rPr lang="en-US" altLang="ja-JP" sz="2000" dirty="0"/>
              <a:t>–at the hardware store </a:t>
            </a:r>
          </a:p>
          <a:p>
            <a:r>
              <a:rPr kumimoji="1" lang="en-US" altLang="ja-JP" sz="2000" dirty="0">
                <a:latin typeface="Times New Roman" panose="02020603050405020304" pitchFamily="18" charset="0"/>
                <a:cs typeface="Times New Roman" panose="02020603050405020304" pitchFamily="18" charset="0"/>
              </a:rPr>
              <a:t>[Announcement</a:t>
            </a:r>
            <a:r>
              <a:rPr lang="en-US" altLang="ja-JP"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 Welcome to the store</a:t>
            </a:r>
            <a:r>
              <a:rPr lang="en-US" altLang="ja-JP" sz="2000" dirty="0">
                <a:latin typeface="Times New Roman" panose="02020603050405020304" pitchFamily="18" charset="0"/>
                <a:cs typeface="Times New Roman" panose="02020603050405020304" pitchFamily="18" charset="0"/>
              </a:rPr>
              <a:t>! Are you a busy beaver?</a:t>
            </a:r>
          </a:p>
          <a:p>
            <a:r>
              <a:rPr lang="en-US" altLang="ja-JP" sz="2000" dirty="0">
                <a:latin typeface="Times New Roman" panose="02020603050405020304" pitchFamily="18" charset="0"/>
                <a:cs typeface="Times New Roman" panose="02020603050405020304" pitchFamily="18" charset="0"/>
              </a:rPr>
              <a:t>[Otto] No. I’m not a busy beaver.</a:t>
            </a:r>
          </a:p>
          <a:p>
            <a:pPr algn="just" fontAlgn="base"/>
            <a:r>
              <a:rPr lang="en-US" altLang="ja-JP" sz="2000" dirty="0">
                <a:latin typeface="Times New Roman" panose="02020603050405020304" pitchFamily="18" charset="0"/>
                <a:cs typeface="Times New Roman" panose="02020603050405020304" pitchFamily="18" charset="0"/>
              </a:rPr>
              <a:t>[Announcement] </a:t>
            </a:r>
            <a:r>
              <a:rPr lang="en-US" altLang="ja-JP" sz="2000" b="0" i="0" dirty="0">
                <a:solidFill>
                  <a:srgbClr val="000000"/>
                </a:solidFill>
                <a:effectLst/>
                <a:latin typeface="Times New Roman" panose="02020603050405020304" pitchFamily="18" charset="0"/>
                <a:cs typeface="Times New Roman" panose="02020603050405020304" pitchFamily="18" charset="0"/>
              </a:rPr>
              <a:t>Are you a Frequent Beaver? Join our rewards club for savings. You can get your teeth into our dam good deals.</a:t>
            </a:r>
            <a:endParaRPr lang="en-US" altLang="ja-JP" sz="2000" dirty="0">
              <a:latin typeface="Times New Roman" panose="02020603050405020304" pitchFamily="18" charset="0"/>
              <a:cs typeface="Times New Roman" panose="02020603050405020304" pitchFamily="18" charset="0"/>
            </a:endParaRPr>
          </a:p>
          <a:p>
            <a:r>
              <a:rPr lang="en-US" altLang="ja-JP" sz="2000" dirty="0">
                <a:latin typeface="Times New Roman" panose="02020603050405020304" pitchFamily="18" charset="0"/>
                <a:cs typeface="Times New Roman" panose="02020603050405020304" pitchFamily="18" charset="0"/>
              </a:rPr>
              <a:t>[Announcement]</a:t>
            </a:r>
            <a:r>
              <a:rPr lang="ja-JP" altLang="en-US" sz="2000"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Don’t forget, if you need help, ask a beaver!</a:t>
            </a:r>
          </a:p>
          <a:p>
            <a:endParaRPr lang="en-US" altLang="ja-JP" sz="2000" dirty="0">
              <a:latin typeface="Times New Roman" panose="02020603050405020304" pitchFamily="18" charset="0"/>
              <a:cs typeface="Times New Roman" panose="02020603050405020304" pitchFamily="18" charset="0"/>
            </a:endParaRPr>
          </a:p>
          <a:p>
            <a:r>
              <a:rPr lang="en-US" altLang="ja-JP"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Clerk</a:t>
            </a:r>
            <a:r>
              <a:rPr lang="en-US" altLang="ja-JP"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 Hey, oh, can I help you that sir?</a:t>
            </a:r>
          </a:p>
          <a:p>
            <a:r>
              <a:rPr lang="en-US" altLang="ja-JP" sz="2000" dirty="0">
                <a:latin typeface="Times New Roman" panose="02020603050405020304" pitchFamily="18" charset="0"/>
                <a:cs typeface="Times New Roman" panose="02020603050405020304" pitchFamily="18" charset="0"/>
              </a:rPr>
              <a:t>[Otto] You think I don’t know how to cut rope?</a:t>
            </a:r>
          </a:p>
          <a:p>
            <a:r>
              <a:rPr lang="en-US" altLang="ja-JP"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Clerk</a:t>
            </a:r>
            <a:r>
              <a:rPr lang="en-US" altLang="ja-JP"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 No it’s</a:t>
            </a:r>
            <a:r>
              <a:rPr lang="ja-JP" altLang="en-US" sz="2000"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just we usually do that for you.</a:t>
            </a:r>
          </a:p>
          <a:p>
            <a:r>
              <a:rPr lang="en-US" altLang="ja-JP"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Otto] Do you think I’m going to cut myself and bleed all over your floor and sue you?</a:t>
            </a:r>
          </a:p>
          <a:p>
            <a:r>
              <a:rPr lang="en-US" altLang="ja-JP" sz="2000" dirty="0">
                <a:latin typeface="Times New Roman" panose="02020603050405020304" pitchFamily="18" charset="0"/>
                <a:cs typeface="Times New Roman" panose="02020603050405020304" pitchFamily="18" charset="0"/>
              </a:rPr>
              <a:t>[Clerk] No.</a:t>
            </a:r>
          </a:p>
          <a:p>
            <a:r>
              <a:rPr lang="en-US" altLang="ja-JP"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Otto] Then I don’t need your help.</a:t>
            </a:r>
          </a:p>
          <a:p>
            <a:r>
              <a:rPr lang="en-US" altLang="ja-JP" sz="2000" dirty="0">
                <a:latin typeface="Times New Roman" panose="02020603050405020304" pitchFamily="18" charset="0"/>
                <a:cs typeface="Times New Roman" panose="02020603050405020304" pitchFamily="18" charset="0"/>
              </a:rPr>
              <a:t>[Clerk] Excellent day.</a:t>
            </a:r>
          </a:p>
          <a:p>
            <a:endParaRPr lang="en-US" altLang="ja-JP" sz="2000" dirty="0">
              <a:latin typeface="Times New Roman" panose="02020603050405020304" pitchFamily="18" charset="0"/>
              <a:cs typeface="Times New Roman" panose="02020603050405020304" pitchFamily="18" charset="0"/>
            </a:endParaRPr>
          </a:p>
          <a:p>
            <a:r>
              <a:rPr lang="en-US" altLang="ja-JP" sz="2000" dirty="0">
                <a:latin typeface="Times New Roman" panose="02020603050405020304" pitchFamily="18" charset="0"/>
                <a:cs typeface="Times New Roman" panose="02020603050405020304" pitchFamily="18" charset="0"/>
              </a:rPr>
              <a:t>[Otto] Idiot.</a:t>
            </a:r>
          </a:p>
        </p:txBody>
      </p:sp>
      <p:sp>
        <p:nvSpPr>
          <p:cNvPr id="5" name="テキスト ボックス 4">
            <a:extLst>
              <a:ext uri="{FF2B5EF4-FFF2-40B4-BE49-F238E27FC236}">
                <a16:creationId xmlns:a16="http://schemas.microsoft.com/office/drawing/2014/main" id="{EE82762B-9C2A-D7E2-0E7F-03B57E11EDF5}"/>
              </a:ext>
            </a:extLst>
          </p:cNvPr>
          <p:cNvSpPr txBox="1"/>
          <p:nvPr/>
        </p:nvSpPr>
        <p:spPr>
          <a:xfrm>
            <a:off x="687222" y="855232"/>
            <a:ext cx="9498997" cy="923330"/>
          </a:xfrm>
          <a:prstGeom prst="rect">
            <a:avLst/>
          </a:prstGeom>
          <a:noFill/>
          <a:ln w="47625">
            <a:solidFill>
              <a:schemeClr val="accent5">
                <a:lumMod val="50000"/>
              </a:schemeClr>
            </a:solidFill>
          </a:ln>
        </p:spPr>
        <p:txBody>
          <a:bodyPr wrap="square" rtlCol="0">
            <a:spAutoFit/>
          </a:bodyPr>
          <a:lstStyle/>
          <a:p>
            <a:r>
              <a:rPr kumimoji="1" lang="en-US" altLang="ja-JP" dirty="0" err="1"/>
              <a:t>JoBlo</a:t>
            </a:r>
            <a:r>
              <a:rPr kumimoji="1" lang="en-US" altLang="ja-JP" dirty="0"/>
              <a:t> Movie Clips. (2023). </a:t>
            </a:r>
            <a:r>
              <a:rPr kumimoji="1" lang="en-US" altLang="ja-JP" i="1" dirty="0"/>
              <a:t>A</a:t>
            </a:r>
            <a:r>
              <a:rPr kumimoji="1" lang="en-US" altLang="ja-JP" dirty="0"/>
              <a:t> </a:t>
            </a:r>
            <a:r>
              <a:rPr kumimoji="1" lang="en-US" altLang="ja-JP" i="1" dirty="0"/>
              <a:t>MAN CALLED OTTO Clip - "Need Help? Ask A Beaver" 	(2023) Tom Hanks. </a:t>
            </a:r>
            <a:r>
              <a:rPr kumimoji="1" lang="en-US" altLang="ja-JP" dirty="0"/>
              <a:t>YouTube. 	</a:t>
            </a:r>
            <a:r>
              <a:rPr kumimoji="1" lang="en-US" altLang="ja-JP" dirty="0">
                <a:hlinkClick r:id="rId3"/>
              </a:rPr>
              <a:t>https://www.youtube.com/watch?v=GdP7pfbpFQo</a:t>
            </a:r>
            <a:r>
              <a:rPr lang="en-US" altLang="ja-JP" dirty="0"/>
              <a:t> </a:t>
            </a:r>
            <a:endParaRPr kumimoji="1" lang="ja-JP" altLang="en-US" dirty="0"/>
          </a:p>
        </p:txBody>
      </p:sp>
      <p:sp>
        <p:nvSpPr>
          <p:cNvPr id="6" name="テキスト ボックス 5">
            <a:extLst>
              <a:ext uri="{FF2B5EF4-FFF2-40B4-BE49-F238E27FC236}">
                <a16:creationId xmlns:a16="http://schemas.microsoft.com/office/drawing/2014/main" id="{CFA208E3-0889-50AB-BC29-22D44FB67981}"/>
              </a:ext>
            </a:extLst>
          </p:cNvPr>
          <p:cNvSpPr txBox="1"/>
          <p:nvPr/>
        </p:nvSpPr>
        <p:spPr>
          <a:xfrm>
            <a:off x="608564" y="269332"/>
            <a:ext cx="10226584" cy="523220"/>
          </a:xfrm>
          <a:prstGeom prst="rect">
            <a:avLst/>
          </a:prstGeom>
          <a:noFill/>
        </p:spPr>
        <p:txBody>
          <a:bodyPr wrap="square" rtlCol="0">
            <a:spAutoFit/>
          </a:bodyPr>
          <a:lstStyle/>
          <a:p>
            <a:r>
              <a:rPr kumimoji="1" lang="en-US" altLang="ja-JP" sz="2800" b="1" dirty="0"/>
              <a:t>Transcript </a:t>
            </a:r>
            <a:r>
              <a:rPr kumimoji="1" lang="en-US" altLang="ja-JP" sz="1600" dirty="0"/>
              <a:t>(There is no sound from 02:37 to 07:15 on the video.)</a:t>
            </a:r>
            <a:endParaRPr kumimoji="1" lang="ja-JP" altLang="en-US" sz="2800" dirty="0"/>
          </a:p>
        </p:txBody>
      </p:sp>
      <p:sp>
        <p:nvSpPr>
          <p:cNvPr id="7" name="スライド番号プレースホルダー 6">
            <a:extLst>
              <a:ext uri="{FF2B5EF4-FFF2-40B4-BE49-F238E27FC236}">
                <a16:creationId xmlns:a16="http://schemas.microsoft.com/office/drawing/2014/main" id="{003B2DC8-1676-7B14-2724-D30E8C80A96A}"/>
              </a:ext>
            </a:extLst>
          </p:cNvPr>
          <p:cNvSpPr>
            <a:spLocks noGrp="1"/>
          </p:cNvSpPr>
          <p:nvPr>
            <p:ph type="sldNum" sz="quarter" idx="12"/>
          </p:nvPr>
        </p:nvSpPr>
        <p:spPr/>
        <p:txBody>
          <a:bodyPr/>
          <a:lstStyle/>
          <a:p>
            <a:fld id="{B4A918BC-4D43-4B42-B3C0-E7EBE25E6AF0}" type="slidenum">
              <a:rPr lang="en-US" smtClean="0"/>
              <a:t>16</a:t>
            </a:fld>
            <a:endParaRPr lang="en-US"/>
          </a:p>
        </p:txBody>
      </p:sp>
    </p:spTree>
    <p:extLst>
      <p:ext uri="{BB962C8B-B14F-4D97-AF65-F5344CB8AC3E}">
        <p14:creationId xmlns:p14="http://schemas.microsoft.com/office/powerpoint/2010/main" val="4236454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EAC6399-7DEC-FD5F-C21D-FF59E00916C0}"/>
              </a:ext>
            </a:extLst>
          </p:cNvPr>
          <p:cNvSpPr txBox="1"/>
          <p:nvPr/>
        </p:nvSpPr>
        <p:spPr>
          <a:xfrm>
            <a:off x="462115" y="603012"/>
            <a:ext cx="10391662" cy="5632311"/>
          </a:xfrm>
          <a:prstGeom prst="rect">
            <a:avLst/>
          </a:prstGeom>
          <a:noFill/>
        </p:spPr>
        <p:txBody>
          <a:bodyPr wrap="square" rtlCol="0">
            <a:spAutoFit/>
          </a:bodyPr>
          <a:lstStyle/>
          <a:p>
            <a:r>
              <a:rPr lang="en-US" altLang="ja-JP" sz="2000" dirty="0">
                <a:solidFill>
                  <a:schemeClr val="accent1"/>
                </a:solidFill>
              </a:rPr>
              <a:t>01:06~ (</a:t>
            </a:r>
            <a:r>
              <a:rPr lang="en-US" altLang="ja-JP" sz="2000" dirty="0">
                <a:solidFill>
                  <a:srgbClr val="0070C0"/>
                </a:solidFill>
                <a:hlinkClick r:id="rId2">
                  <a:extLst>
                    <a:ext uri="{A12FA001-AC4F-418D-AE19-62706E023703}">
                      <ahyp:hlinkClr xmlns:ahyp="http://schemas.microsoft.com/office/drawing/2018/hyperlinkcolor" val="tx"/>
                    </a:ext>
                  </a:extLst>
                </a:hlinkClick>
              </a:rPr>
              <a:t>https://youtu.be/GdP7pfbpFQo?t=66</a:t>
            </a:r>
            <a:r>
              <a:rPr lang="en-US" altLang="ja-JP" sz="2000" dirty="0">
                <a:solidFill>
                  <a:schemeClr val="accent1"/>
                </a:solidFill>
              </a:rPr>
              <a:t>) </a:t>
            </a:r>
            <a:r>
              <a:rPr lang="en-US" altLang="ja-JP" sz="2000" dirty="0"/>
              <a:t>–at the hardware store</a:t>
            </a:r>
          </a:p>
          <a:p>
            <a:endParaRPr kumimoji="1" lang="en-US" altLang="ja-JP" sz="2000" dirty="0">
              <a:solidFill>
                <a:schemeClr val="accent1"/>
              </a:solidFill>
            </a:endParaRP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a:t>
            </a:r>
            <a:r>
              <a:rPr kumimoji="1" lang="en-US" altLang="ja-JP" sz="2000" dirty="0">
                <a:latin typeface="Times New Roman" panose="02020603050405020304" pitchFamily="18" charset="0"/>
                <a:ea typeface="EB Garamond" panose="00000500000000000000" pitchFamily="2" charset="0"/>
                <a:cs typeface="Times New Roman" panose="02020603050405020304" pitchFamily="18" charset="0"/>
              </a:rPr>
              <a:t>Clerk] Did you um, find everything you’re looking for today?</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[Otto] Yes.</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[Clerk] Good. See here…. Uh, your total is 347.</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[Otto] You charged me for 6 feet of rope.</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[Clerk] Oh, yes. It’s 99 cents a yard.</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[Otto] I didn’t get 2 yards. I got five feet.</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[Clerk] Yeah, we, we don’t charge by the foot by the yard.</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[Otto] 99 cents a yard is 33 cents a foot times five. That’s 165. You charged me a dollar 98.</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[Clerk] You’re good at math. No, I know but I can’t put it into the computer the way that you just said.</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[Otto] What the hell kind of computer can’t do simple math. Can I speak to your manager?</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[Clerk] He’s at lunch.</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a:t>
            </a:r>
            <a:r>
              <a:rPr kumimoji="1" lang="en-US" altLang="ja-JP" sz="2000" dirty="0">
                <a:latin typeface="Times New Roman" panose="02020603050405020304" pitchFamily="18" charset="0"/>
                <a:ea typeface="EB Garamond" panose="00000500000000000000" pitchFamily="2" charset="0"/>
                <a:cs typeface="Times New Roman" panose="02020603050405020304" pitchFamily="18" charset="0"/>
              </a:rPr>
              <a:t>Otto] Lunch. All anyone cares about these days is lunch. Is there anyone else in charge?</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[Clerk] The assistant manager?</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a:t>
            </a:r>
            <a:r>
              <a:rPr kumimoji="1" lang="en-US" altLang="ja-JP" sz="2000" dirty="0">
                <a:latin typeface="Times New Roman" panose="02020603050405020304" pitchFamily="18" charset="0"/>
                <a:ea typeface="EB Garamond" panose="00000500000000000000" pitchFamily="2" charset="0"/>
                <a:cs typeface="Times New Roman" panose="02020603050405020304" pitchFamily="18" charset="0"/>
              </a:rPr>
              <a:t>Otto] Yes, I’d like the assistant manager.</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[Clerk] Okay. Hey Taylor? Taylor, the front register.</a:t>
            </a:r>
          </a:p>
        </p:txBody>
      </p:sp>
      <p:sp>
        <p:nvSpPr>
          <p:cNvPr id="3" name="スライド番号プレースホルダー 2">
            <a:extLst>
              <a:ext uri="{FF2B5EF4-FFF2-40B4-BE49-F238E27FC236}">
                <a16:creationId xmlns:a16="http://schemas.microsoft.com/office/drawing/2014/main" id="{B1FF24DA-0CFC-9833-8D3C-0501A28048B8}"/>
              </a:ext>
            </a:extLst>
          </p:cNvPr>
          <p:cNvSpPr>
            <a:spLocks noGrp="1"/>
          </p:cNvSpPr>
          <p:nvPr>
            <p:ph type="sldNum" sz="quarter" idx="12"/>
          </p:nvPr>
        </p:nvSpPr>
        <p:spPr/>
        <p:txBody>
          <a:bodyPr/>
          <a:lstStyle/>
          <a:p>
            <a:fld id="{B4A918BC-4D43-4B42-B3C0-E7EBE25E6AF0}" type="slidenum">
              <a:rPr lang="en-US" smtClean="0"/>
              <a:t>17</a:t>
            </a:fld>
            <a:endParaRPr lang="en-US"/>
          </a:p>
        </p:txBody>
      </p:sp>
    </p:spTree>
    <p:extLst>
      <p:ext uri="{BB962C8B-B14F-4D97-AF65-F5344CB8AC3E}">
        <p14:creationId xmlns:p14="http://schemas.microsoft.com/office/powerpoint/2010/main" val="1091304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5BA0D34-001A-B81B-FFA9-5CEA958AAB74}"/>
              </a:ext>
            </a:extLst>
          </p:cNvPr>
          <p:cNvSpPr txBox="1"/>
          <p:nvPr/>
        </p:nvSpPr>
        <p:spPr>
          <a:xfrm>
            <a:off x="383456" y="831680"/>
            <a:ext cx="10304209" cy="3785652"/>
          </a:xfrm>
          <a:prstGeom prst="rect">
            <a:avLst/>
          </a:prstGeom>
          <a:noFill/>
        </p:spPr>
        <p:txBody>
          <a:bodyPr wrap="square" rtlCol="0">
            <a:spAutoFit/>
          </a:bodyPr>
          <a:lstStyle/>
          <a:p>
            <a:r>
              <a:rPr kumimoji="1" lang="en-US" altLang="ja-JP" sz="2000" dirty="0">
                <a:solidFill>
                  <a:schemeClr val="accent1"/>
                </a:solidFill>
              </a:rPr>
              <a:t>02:08~ (</a:t>
            </a:r>
            <a:r>
              <a:rPr kumimoji="1" lang="en-US" altLang="ja-JP" sz="2000" dirty="0">
                <a:hlinkClick r:id="rId2"/>
              </a:rPr>
              <a:t>https://youtu.be/GdP7pfbpFQo?t=128</a:t>
            </a:r>
            <a:r>
              <a:rPr kumimoji="1" lang="en-US" altLang="ja-JP" sz="2000" dirty="0">
                <a:solidFill>
                  <a:schemeClr val="accent1"/>
                </a:solidFill>
              </a:rPr>
              <a:t>) </a:t>
            </a:r>
            <a:r>
              <a:rPr lang="en-US" altLang="ja-JP" sz="2000" dirty="0"/>
              <a:t>–at the hardware store</a:t>
            </a:r>
            <a:endParaRPr kumimoji="1" lang="en-US" altLang="ja-JP" sz="2000" dirty="0">
              <a:solidFill>
                <a:schemeClr val="accent1"/>
              </a:solidFill>
            </a:endParaRPr>
          </a:p>
          <a:p>
            <a:endParaRPr kumimoji="1" lang="en-US" altLang="ja-JP" sz="2000" dirty="0">
              <a:solidFill>
                <a:schemeClr val="accent1"/>
              </a:solidFill>
            </a:endParaRP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a:t>
            </a:r>
            <a:r>
              <a:rPr kumimoji="1" lang="en-US" altLang="ja-JP" sz="2000" dirty="0">
                <a:latin typeface="Times New Roman" panose="02020603050405020304" pitchFamily="18" charset="0"/>
                <a:ea typeface="EB Garamond" panose="00000500000000000000" pitchFamily="2" charset="0"/>
                <a:cs typeface="Times New Roman" panose="02020603050405020304" pitchFamily="18" charset="0"/>
              </a:rPr>
              <a:t>Taylor, Assistant manager] What’s up?</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[Clerk] Oh, hey Taylor.</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a:t>
            </a:r>
            <a:r>
              <a:rPr kumimoji="1" lang="en-US" altLang="ja-JP" sz="2000" dirty="0">
                <a:latin typeface="Times New Roman" panose="02020603050405020304" pitchFamily="18" charset="0"/>
                <a:ea typeface="EB Garamond" panose="00000500000000000000" pitchFamily="2" charset="0"/>
                <a:cs typeface="Times New Roman" panose="02020603050405020304" pitchFamily="18" charset="0"/>
              </a:rPr>
              <a:t>Otto</a:t>
            </a:r>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a:t>
            </a:r>
            <a:r>
              <a:rPr kumimoji="1" lang="en-US" altLang="ja-JP" sz="2000" dirty="0">
                <a:latin typeface="Times New Roman" panose="02020603050405020304" pitchFamily="18" charset="0"/>
                <a:ea typeface="EB Garamond" panose="00000500000000000000" pitchFamily="2" charset="0"/>
                <a:cs typeface="Times New Roman" panose="02020603050405020304" pitchFamily="18" charset="0"/>
              </a:rPr>
              <a:t>This is the assistant manager? How old is she? Shouldn’t you be in the gym class?</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[Taylor] Sorry… What?</a:t>
            </a:r>
          </a:p>
          <a:p>
            <a:endParaRPr kumimoji="1" lang="en-US" altLang="ja-JP" sz="2000" dirty="0">
              <a:latin typeface="Times New Roman" panose="02020603050405020304" pitchFamily="18" charset="0"/>
              <a:ea typeface="EB Garamond" panose="00000500000000000000" pitchFamily="2" charset="0"/>
              <a:cs typeface="Times New Roman" panose="02020603050405020304" pitchFamily="18" charset="0"/>
            </a:endParaRP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a:t>
            </a:r>
            <a:r>
              <a:rPr kumimoji="1" lang="en-US" altLang="ja-JP" sz="2000" dirty="0">
                <a:latin typeface="Times New Roman" panose="02020603050405020304" pitchFamily="18" charset="0"/>
                <a:ea typeface="EB Garamond" panose="00000500000000000000" pitchFamily="2" charset="0"/>
                <a:cs typeface="Times New Roman" panose="02020603050405020304" pitchFamily="18" charset="0"/>
              </a:rPr>
              <a:t>Customer</a:t>
            </a:r>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a:t>
            </a:r>
            <a:r>
              <a:rPr kumimoji="1" lang="en-US" altLang="ja-JP" sz="2000" dirty="0">
                <a:latin typeface="Times New Roman" panose="02020603050405020304" pitchFamily="18" charset="0"/>
                <a:ea typeface="EB Garamond" panose="00000500000000000000" pitchFamily="2" charset="0"/>
                <a:cs typeface="Times New Roman" panose="02020603050405020304" pitchFamily="18" charset="0"/>
              </a:rPr>
              <a:t> </a:t>
            </a:r>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Here, I got some change. Let me cover that extra 33 cents for you –</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[Otto] Sir, I do not want your 33 cents! This isn’t about 33 cents! This is about the fact that I got 5 feet of rope because I want 5 feet of rope and I shouldn’t have to pay for 6 feet of rope if I don’t want six feet.</a:t>
            </a:r>
          </a:p>
          <a:p>
            <a:r>
              <a:rPr lang="en-US" altLang="ja-JP" sz="2000" dirty="0">
                <a:latin typeface="Times New Roman" panose="02020603050405020304" pitchFamily="18" charset="0"/>
                <a:ea typeface="EB Garamond" panose="00000500000000000000" pitchFamily="2" charset="0"/>
                <a:cs typeface="Times New Roman" panose="02020603050405020304" pitchFamily="18" charset="0"/>
              </a:rPr>
              <a:t>[Taylor] Did you want another foot of rope?</a:t>
            </a:r>
          </a:p>
        </p:txBody>
      </p:sp>
      <p:sp>
        <p:nvSpPr>
          <p:cNvPr id="3" name="スライド番号プレースホルダー 2">
            <a:extLst>
              <a:ext uri="{FF2B5EF4-FFF2-40B4-BE49-F238E27FC236}">
                <a16:creationId xmlns:a16="http://schemas.microsoft.com/office/drawing/2014/main" id="{A3EC4F0B-DAF5-0319-A355-D435375D1F49}"/>
              </a:ext>
            </a:extLst>
          </p:cNvPr>
          <p:cNvSpPr>
            <a:spLocks noGrp="1"/>
          </p:cNvSpPr>
          <p:nvPr>
            <p:ph type="sldNum" sz="quarter" idx="12"/>
          </p:nvPr>
        </p:nvSpPr>
        <p:spPr/>
        <p:txBody>
          <a:bodyPr/>
          <a:lstStyle/>
          <a:p>
            <a:fld id="{B4A918BC-4D43-4B42-B3C0-E7EBE25E6AF0}" type="slidenum">
              <a:rPr lang="en-US" smtClean="0"/>
              <a:t>18</a:t>
            </a:fld>
            <a:endParaRPr lang="en-US"/>
          </a:p>
        </p:txBody>
      </p:sp>
    </p:spTree>
    <p:extLst>
      <p:ext uri="{BB962C8B-B14F-4D97-AF65-F5344CB8AC3E}">
        <p14:creationId xmlns:p14="http://schemas.microsoft.com/office/powerpoint/2010/main" val="3210807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11D196C-01D5-F3E6-9D76-CAA2A1EA8257}"/>
              </a:ext>
            </a:extLst>
          </p:cNvPr>
          <p:cNvSpPr txBox="1"/>
          <p:nvPr/>
        </p:nvSpPr>
        <p:spPr>
          <a:xfrm>
            <a:off x="403121" y="394692"/>
            <a:ext cx="10943303" cy="6463308"/>
          </a:xfrm>
          <a:prstGeom prst="rect">
            <a:avLst/>
          </a:prstGeom>
          <a:noFill/>
        </p:spPr>
        <p:txBody>
          <a:bodyPr wrap="square" rtlCol="0">
            <a:spAutoFit/>
          </a:bodyPr>
          <a:lstStyle/>
          <a:p>
            <a:r>
              <a:rPr kumimoji="1" lang="en-US" altLang="ja-JP" dirty="0">
                <a:solidFill>
                  <a:schemeClr val="accent1"/>
                </a:solidFill>
              </a:rPr>
              <a:t>07:29~(</a:t>
            </a:r>
            <a:r>
              <a:rPr kumimoji="1" lang="en-US" altLang="ja-JP" dirty="0">
                <a:solidFill>
                  <a:schemeClr val="accent1"/>
                </a:solidFill>
                <a:hlinkClick r:id="rId2"/>
              </a:rPr>
              <a:t>https://youtu.be/GdP7pfbpFQo?t=449</a:t>
            </a:r>
            <a:r>
              <a:rPr kumimoji="1" lang="en-US" altLang="ja-JP" dirty="0">
                <a:solidFill>
                  <a:schemeClr val="accent1"/>
                </a:solidFill>
              </a:rPr>
              <a:t>) </a:t>
            </a:r>
            <a:r>
              <a:rPr lang="en-US" altLang="ja-JP" dirty="0"/>
              <a:t>-At the office</a:t>
            </a:r>
          </a:p>
          <a:p>
            <a:endParaRPr lang="en-US" altLang="ja-JP" sz="2000" dirty="0">
              <a:solidFill>
                <a:schemeClr val="accent1"/>
              </a:solidFill>
            </a:endParaRP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[man] There he is, the big man himself.</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[Otto] What’s all this?</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[man] It’s, well, retirement cake, I guess. Call it what you like.</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[Otto] “Have fun.”</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[man] “Have fun.”</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[Otto] Doing what?</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[man] Have fun with the rest of your life. We wanted to, you know…</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[Otto] Celebrate?</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[man] Yes! Well, no. Give you a nice sendoff.</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[Otto] “Nice.”</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[man] Come on, Otto. You’re the one who decided to leave. And you did get a nice severance package.</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[Otto] You took me off Operations. You cut back on my hours. You made Terry, who I trained, my supervisor. Terry, who can barely figure out what year it is without his phone. So, yes, I took the severance package.</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[man] I’m sorry you see it that way. We all had to adjust after the merger. But you’ve been quite an asset to this company over the years, so</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[Another man] You have. Reliable as hell.</a:t>
            </a:r>
          </a:p>
          <a:p>
            <a:pPr algn="just" fontAlgn="base"/>
            <a:r>
              <a:rPr lang="en-US" altLang="ja-JP" sz="2000" b="0" i="0" dirty="0">
                <a:solidFill>
                  <a:srgbClr val="000000"/>
                </a:solidFill>
                <a:effectLst/>
                <a:latin typeface="Times New Roman" panose="02020603050405020304" pitchFamily="18" charset="0"/>
                <a:cs typeface="Times New Roman" panose="02020603050405020304" pitchFamily="18" charset="0"/>
              </a:rPr>
              <a:t>[woman] We’re </a:t>
            </a:r>
            <a:r>
              <a:rPr lang="en-US" altLang="ja-JP" sz="2000" b="0" i="0" dirty="0" err="1">
                <a:solidFill>
                  <a:srgbClr val="000000"/>
                </a:solidFill>
                <a:effectLst/>
                <a:latin typeface="Times New Roman" panose="02020603050405020304" pitchFamily="18" charset="0"/>
                <a:cs typeface="Times New Roman" panose="02020603050405020304" pitchFamily="18" charset="0"/>
              </a:rPr>
              <a:t>gonna</a:t>
            </a:r>
            <a:r>
              <a:rPr lang="en-US" altLang="ja-JP" sz="2000" b="0" i="0" dirty="0">
                <a:solidFill>
                  <a:srgbClr val="000000"/>
                </a:solidFill>
                <a:effectLst/>
                <a:latin typeface="Times New Roman" panose="02020603050405020304" pitchFamily="18" charset="0"/>
                <a:cs typeface="Times New Roman" panose="02020603050405020304" pitchFamily="18" charset="0"/>
              </a:rPr>
              <a:t> miss those schedules of yours.</a:t>
            </a:r>
          </a:p>
          <a:p>
            <a:endParaRPr kumimoji="1" lang="ja-JP" altLang="en-US" dirty="0">
              <a:solidFill>
                <a:schemeClr val="accent1"/>
              </a:solidFill>
            </a:endParaRPr>
          </a:p>
        </p:txBody>
      </p:sp>
      <p:sp>
        <p:nvSpPr>
          <p:cNvPr id="3" name="スライド番号プレースホルダー 2">
            <a:extLst>
              <a:ext uri="{FF2B5EF4-FFF2-40B4-BE49-F238E27FC236}">
                <a16:creationId xmlns:a16="http://schemas.microsoft.com/office/drawing/2014/main" id="{4113E5D2-A7D4-371E-4362-255FABDB77FC}"/>
              </a:ext>
            </a:extLst>
          </p:cNvPr>
          <p:cNvSpPr>
            <a:spLocks noGrp="1"/>
          </p:cNvSpPr>
          <p:nvPr>
            <p:ph type="sldNum" sz="quarter" idx="12"/>
          </p:nvPr>
        </p:nvSpPr>
        <p:spPr/>
        <p:txBody>
          <a:bodyPr/>
          <a:lstStyle/>
          <a:p>
            <a:fld id="{B4A918BC-4D43-4B42-B3C0-E7EBE25E6AF0}" type="slidenum">
              <a:rPr lang="en-US" smtClean="0"/>
              <a:t>19</a:t>
            </a:fld>
            <a:endParaRPr lang="en-US"/>
          </a:p>
        </p:txBody>
      </p:sp>
    </p:spTree>
    <p:extLst>
      <p:ext uri="{BB962C8B-B14F-4D97-AF65-F5344CB8AC3E}">
        <p14:creationId xmlns:p14="http://schemas.microsoft.com/office/powerpoint/2010/main" val="4134419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9722609-4B18-7ED9-D4FB-50BF767A151B}"/>
              </a:ext>
            </a:extLst>
          </p:cNvPr>
          <p:cNvSpPr txBox="1"/>
          <p:nvPr/>
        </p:nvSpPr>
        <p:spPr>
          <a:xfrm>
            <a:off x="383457" y="127820"/>
            <a:ext cx="10294376" cy="6740307"/>
          </a:xfrm>
          <a:prstGeom prst="rect">
            <a:avLst/>
          </a:prstGeom>
          <a:noFill/>
        </p:spPr>
        <p:txBody>
          <a:bodyPr wrap="square" rtlCol="0">
            <a:spAutoFit/>
          </a:bodyPr>
          <a:lstStyle/>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[chattering]</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To Otto!</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To Otto!</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To Otto.</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[man]Okay, Otto. Want a piece of your face?</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[man]Who’s hungry?</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[employees laughing]</a:t>
            </a:r>
          </a:p>
          <a:p>
            <a:pPr algn="just" fontAlgn="base"/>
            <a:endParaRPr lang="en-US" altLang="ja-JP" dirty="0">
              <a:solidFill>
                <a:srgbClr val="000000"/>
              </a:solidFill>
              <a:latin typeface="Times New Roman" panose="02020603050405020304" pitchFamily="18" charset="0"/>
              <a:cs typeface="Times New Roman" panose="02020603050405020304" pitchFamily="18" charset="0"/>
            </a:endParaRPr>
          </a:p>
          <a:p>
            <a:pPr algn="just" fontAlgn="base"/>
            <a:r>
              <a:rPr lang="en-US" altLang="ja-JP" b="0" i="0" dirty="0">
                <a:solidFill>
                  <a:schemeClr val="accent1"/>
                </a:solidFill>
                <a:effectLst/>
                <a:latin typeface="Times New Roman" panose="02020603050405020304" pitchFamily="18" charset="0"/>
                <a:cs typeface="Times New Roman" panose="02020603050405020304" pitchFamily="18" charset="0"/>
              </a:rPr>
              <a:t>08:50 (</a:t>
            </a:r>
            <a:r>
              <a:rPr lang="en-US" altLang="ja-JP" b="0" i="0" dirty="0">
                <a:solidFill>
                  <a:schemeClr val="accent1"/>
                </a:solidFill>
                <a:effectLst/>
                <a:latin typeface="Times New Roman" panose="02020603050405020304" pitchFamily="18" charset="0"/>
                <a:cs typeface="Times New Roman" panose="02020603050405020304" pitchFamily="18" charset="0"/>
                <a:hlinkClick r:id="rId2"/>
              </a:rPr>
              <a:t>https://youtu.be/GdP7pfbpFQo?t=530</a:t>
            </a:r>
            <a:r>
              <a:rPr lang="en-US" altLang="ja-JP" dirty="0">
                <a:solidFill>
                  <a:schemeClr val="accent1"/>
                </a:solidFill>
                <a:latin typeface="Times New Roman" panose="02020603050405020304" pitchFamily="18" charset="0"/>
                <a:cs typeface="Times New Roman" panose="02020603050405020304" pitchFamily="18" charset="0"/>
              </a:rPr>
              <a:t>) </a:t>
            </a:r>
            <a:r>
              <a:rPr lang="en-US" altLang="ja-JP" b="0" i="0" dirty="0">
                <a:effectLst/>
                <a:latin typeface="Times New Roman" panose="02020603050405020304" pitchFamily="18" charset="0"/>
                <a:cs typeface="Times New Roman" panose="02020603050405020304" pitchFamily="18" charset="0"/>
              </a:rPr>
              <a:t>-</a:t>
            </a:r>
            <a:r>
              <a:rPr lang="en-US" altLang="ja-JP" b="0" i="0" dirty="0">
                <a:solidFill>
                  <a:srgbClr val="000000"/>
                </a:solidFill>
                <a:effectLst/>
                <a:latin typeface="Times New Roman" panose="02020603050405020304" pitchFamily="18" charset="0"/>
                <a:cs typeface="Times New Roman" panose="02020603050405020304" pitchFamily="18" charset="0"/>
              </a:rPr>
              <a:t>Otto go back to his home.</a:t>
            </a:r>
            <a:endParaRPr lang="en-US" altLang="ja-JP" dirty="0">
              <a:solidFill>
                <a:srgbClr val="000000"/>
              </a:solidFill>
              <a:latin typeface="Times New Roman" panose="02020603050405020304" pitchFamily="18" charset="0"/>
              <a:cs typeface="Times New Roman" panose="02020603050405020304" pitchFamily="18" charset="0"/>
            </a:endParaRP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[Otto] Look at this. No, no. Hey, hey, wait! No, no, no. Hey, you cannot use this road without a permit.</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[Delivery driver] I’m not parking. I just dropped off a package. The sign doesn’t say anything about packages, does it?</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[Otto] It says “permits” and you don’t have one. This is not a through street.</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[Delivery driver]Have a nice day, sir.</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[Otto] Every time you come in here that means one of the residents can’t park in front of their homes! The other guys don’t do this. The guys with the white trucks. How come it’s always you brown guys? And I don’t mean that racially!</a:t>
            </a:r>
          </a:p>
          <a:p>
            <a:pPr algn="just" fontAlgn="base"/>
            <a:endParaRPr lang="en-US" altLang="ja-JP" dirty="0">
              <a:solidFill>
                <a:srgbClr val="000000"/>
              </a:solidFill>
              <a:latin typeface="Times New Roman" panose="02020603050405020304" pitchFamily="18" charset="0"/>
              <a:cs typeface="Times New Roman" panose="02020603050405020304" pitchFamily="18" charset="0"/>
            </a:endParaRP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[woman’s voice] Oh, hi. Sorry, can you hear me?</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[Otto] Yes.</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[woman</a:t>
            </a:r>
            <a:r>
              <a:rPr lang="ja-JP" altLang="en-US" b="0" i="0" dirty="0">
                <a:solidFill>
                  <a:srgbClr val="000000"/>
                </a:solidFill>
                <a:effectLst/>
                <a:latin typeface="Times New Roman" panose="02020603050405020304" pitchFamily="18" charset="0"/>
                <a:cs typeface="Times New Roman" panose="02020603050405020304" pitchFamily="18" charset="0"/>
              </a:rPr>
              <a:t>‘</a:t>
            </a:r>
            <a:r>
              <a:rPr lang="en-US" altLang="ja-JP" b="0" i="0" dirty="0">
                <a:solidFill>
                  <a:srgbClr val="000000"/>
                </a:solidFill>
                <a:effectLst/>
                <a:latin typeface="Times New Roman" panose="02020603050405020304" pitchFamily="18" charset="0"/>
                <a:cs typeface="Times New Roman" panose="02020603050405020304" pitchFamily="18" charset="0"/>
              </a:rPr>
              <a:t>s voice] It’s Susan.</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[Otto] Susan who?</a:t>
            </a:r>
          </a:p>
          <a:p>
            <a:pPr algn="just" fontAlgn="base"/>
            <a:r>
              <a:rPr lang="en-US" altLang="ja-JP" dirty="0">
                <a:solidFill>
                  <a:srgbClr val="000000"/>
                </a:solidFill>
                <a:latin typeface="Times New Roman" panose="02020603050405020304" pitchFamily="18" charset="0"/>
                <a:cs typeface="Times New Roman" panose="02020603050405020304" pitchFamily="18" charset="0"/>
              </a:rPr>
              <a:t>[woman’s voice] </a:t>
            </a:r>
            <a:r>
              <a:rPr lang="en-US" altLang="ja-JP" b="0" i="0" dirty="0">
                <a:solidFill>
                  <a:srgbClr val="000000"/>
                </a:solidFill>
                <a:effectLst/>
                <a:latin typeface="Times New Roman" panose="02020603050405020304" pitchFamily="18" charset="0"/>
                <a:cs typeface="Times New Roman" panose="02020603050405020304" pitchFamily="18" charset="0"/>
              </a:rPr>
              <a:t>I have great news about your health insurance.</a:t>
            </a:r>
          </a:p>
          <a:p>
            <a:pPr algn="just" fontAlgn="base"/>
            <a:r>
              <a:rPr lang="en-US" altLang="ja-JP" b="0" i="0" dirty="0">
                <a:solidFill>
                  <a:srgbClr val="000000"/>
                </a:solidFill>
                <a:effectLst/>
                <a:latin typeface="Times New Roman" panose="02020603050405020304" pitchFamily="18" charset="0"/>
                <a:cs typeface="Times New Roman" panose="02020603050405020304" pitchFamily="18" charset="0"/>
              </a:rPr>
              <a:t>[Otto] Oh, no, no, no. Robot, robot, robot!</a:t>
            </a:r>
          </a:p>
        </p:txBody>
      </p:sp>
      <p:sp>
        <p:nvSpPr>
          <p:cNvPr id="5" name="スライド番号プレースホルダー 4">
            <a:extLst>
              <a:ext uri="{FF2B5EF4-FFF2-40B4-BE49-F238E27FC236}">
                <a16:creationId xmlns:a16="http://schemas.microsoft.com/office/drawing/2014/main" id="{BDA2250B-B57A-3ECC-C178-7E6D00D621C7}"/>
              </a:ext>
            </a:extLst>
          </p:cNvPr>
          <p:cNvSpPr>
            <a:spLocks noGrp="1"/>
          </p:cNvSpPr>
          <p:nvPr>
            <p:ph type="sldNum" sz="quarter" idx="12"/>
          </p:nvPr>
        </p:nvSpPr>
        <p:spPr/>
        <p:txBody>
          <a:bodyPr/>
          <a:lstStyle/>
          <a:p>
            <a:fld id="{B4A918BC-4D43-4B42-B3C0-E7EBE25E6AF0}" type="slidenum">
              <a:rPr lang="en-US" smtClean="0"/>
              <a:t>20</a:t>
            </a:fld>
            <a:endParaRPr lang="en-US"/>
          </a:p>
        </p:txBody>
      </p:sp>
    </p:spTree>
    <p:extLst>
      <p:ext uri="{BB962C8B-B14F-4D97-AF65-F5344CB8AC3E}">
        <p14:creationId xmlns:p14="http://schemas.microsoft.com/office/powerpoint/2010/main" val="2198626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7F84A55-EDDC-E258-B218-066DA2A46BE5}"/>
              </a:ext>
            </a:extLst>
          </p:cNvPr>
          <p:cNvSpPr>
            <a:spLocks noGrp="1"/>
          </p:cNvSpPr>
          <p:nvPr>
            <p:ph type="sldNum" sz="quarter" idx="12"/>
          </p:nvPr>
        </p:nvSpPr>
        <p:spPr/>
        <p:txBody>
          <a:bodyPr/>
          <a:lstStyle/>
          <a:p>
            <a:fld id="{B4A918BC-4D43-4B42-B3C0-E7EBE25E6AF0}" type="slidenum">
              <a:rPr lang="en-US" smtClean="0"/>
              <a:t>21</a:t>
            </a:fld>
            <a:endParaRPr lang="en-US"/>
          </a:p>
        </p:txBody>
      </p:sp>
      <p:sp>
        <p:nvSpPr>
          <p:cNvPr id="3" name="テキスト ボックス 2">
            <a:extLst>
              <a:ext uri="{FF2B5EF4-FFF2-40B4-BE49-F238E27FC236}">
                <a16:creationId xmlns:a16="http://schemas.microsoft.com/office/drawing/2014/main" id="{0AB29251-D2F0-34C2-7E21-B4C07979C258}"/>
              </a:ext>
            </a:extLst>
          </p:cNvPr>
          <p:cNvSpPr txBox="1"/>
          <p:nvPr/>
        </p:nvSpPr>
        <p:spPr>
          <a:xfrm>
            <a:off x="766916" y="601641"/>
            <a:ext cx="4916129" cy="584775"/>
          </a:xfrm>
          <a:prstGeom prst="rect">
            <a:avLst/>
          </a:prstGeom>
          <a:noFill/>
        </p:spPr>
        <p:txBody>
          <a:bodyPr wrap="square" rtlCol="0">
            <a:spAutoFit/>
          </a:bodyPr>
          <a:lstStyle/>
          <a:p>
            <a:r>
              <a:rPr kumimoji="1" lang="en-US" altLang="ja-JP" sz="3200" b="1" dirty="0"/>
              <a:t>Answers</a:t>
            </a:r>
            <a:endParaRPr kumimoji="1" lang="ja-JP" altLang="en-US" sz="3200" b="1" dirty="0"/>
          </a:p>
        </p:txBody>
      </p:sp>
      <p:sp>
        <p:nvSpPr>
          <p:cNvPr id="4" name="テキスト ボックス 3">
            <a:extLst>
              <a:ext uri="{FF2B5EF4-FFF2-40B4-BE49-F238E27FC236}">
                <a16:creationId xmlns:a16="http://schemas.microsoft.com/office/drawing/2014/main" id="{820D5C2A-AFFE-5B89-BEDF-93DAA0CA038E}"/>
              </a:ext>
            </a:extLst>
          </p:cNvPr>
          <p:cNvSpPr txBox="1"/>
          <p:nvPr/>
        </p:nvSpPr>
        <p:spPr>
          <a:xfrm>
            <a:off x="766916" y="1495801"/>
            <a:ext cx="10363200" cy="5170646"/>
          </a:xfrm>
          <a:prstGeom prst="rect">
            <a:avLst/>
          </a:prstGeom>
          <a:noFill/>
        </p:spPr>
        <p:txBody>
          <a:bodyPr wrap="square" rtlCol="0">
            <a:spAutoFit/>
          </a:bodyPr>
          <a:lstStyle/>
          <a:p>
            <a:r>
              <a:rPr lang="en-US" altLang="ja-JP" sz="2400" b="1" dirty="0"/>
              <a:t>Questions about the content</a:t>
            </a:r>
          </a:p>
          <a:p>
            <a:r>
              <a:rPr lang="en-US" altLang="ja-JP" sz="2400" dirty="0">
                <a:solidFill>
                  <a:schemeClr val="tx1">
                    <a:lumMod val="50000"/>
                    <a:lumOff val="50000"/>
                  </a:schemeClr>
                </a:solidFill>
              </a:rPr>
              <a:t>1. Why was Otto irritated at the hardware store?</a:t>
            </a:r>
          </a:p>
          <a:p>
            <a:r>
              <a:rPr lang="en-US" altLang="ja-JP" sz="2400" dirty="0"/>
              <a:t>Because he didn't agree that he had to pay for six feet of rope when he only wanted five feet.</a:t>
            </a:r>
          </a:p>
          <a:p>
            <a:endParaRPr lang="en-US" altLang="ja-JP" sz="2400" dirty="0"/>
          </a:p>
          <a:p>
            <a:r>
              <a:rPr lang="en-US" altLang="ja-JP" sz="2400" dirty="0">
                <a:solidFill>
                  <a:schemeClr val="tx1">
                    <a:lumMod val="50000"/>
                    <a:lumOff val="50000"/>
                  </a:schemeClr>
                </a:solidFill>
              </a:rPr>
              <a:t>2. Why did Otto take the severance package? (Why did he quit his job?)</a:t>
            </a:r>
          </a:p>
          <a:p>
            <a:r>
              <a:rPr lang="en-US" altLang="ja-JP" sz="2400" dirty="0"/>
              <a:t>Because his boss removed him from the operation, reduced his working hours and, on top of that, made Terry, whom he trained, his supervisor.</a:t>
            </a:r>
          </a:p>
          <a:p>
            <a:endParaRPr lang="en-US" altLang="ja-JP" sz="2400" dirty="0"/>
          </a:p>
          <a:p>
            <a:r>
              <a:rPr lang="en-US" altLang="ja-JP" sz="2400" dirty="0">
                <a:solidFill>
                  <a:schemeClr val="tx1">
                    <a:lumMod val="50000"/>
                    <a:lumOff val="50000"/>
                  </a:schemeClr>
                </a:solidFill>
              </a:rPr>
              <a:t>3. What does Otto mean by “How come it’s always you brown guys? And I don’t mean that racially!”?</a:t>
            </a:r>
          </a:p>
          <a:p>
            <a:r>
              <a:rPr lang="en-US" altLang="ja-JP" sz="2400" dirty="0"/>
              <a:t>He means that people in white trucks do not park on the street, but people in brown trucks always park on the street.</a:t>
            </a:r>
          </a:p>
          <a:p>
            <a:endParaRPr kumimoji="1" lang="ja-JP" altLang="en-US" dirty="0"/>
          </a:p>
        </p:txBody>
      </p:sp>
    </p:spTree>
    <p:extLst>
      <p:ext uri="{BB962C8B-B14F-4D97-AF65-F5344CB8AC3E}">
        <p14:creationId xmlns:p14="http://schemas.microsoft.com/office/powerpoint/2010/main" val="3191558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E2C09A3-4F09-A042-3C40-36141309A5FE}"/>
              </a:ext>
            </a:extLst>
          </p:cNvPr>
          <p:cNvSpPr>
            <a:spLocks noGrp="1"/>
          </p:cNvSpPr>
          <p:nvPr>
            <p:ph type="sldNum" sz="quarter" idx="12"/>
          </p:nvPr>
        </p:nvSpPr>
        <p:spPr/>
        <p:txBody>
          <a:bodyPr/>
          <a:lstStyle/>
          <a:p>
            <a:fld id="{B4A918BC-4D43-4B42-B3C0-E7EBE25E6AF0}" type="slidenum">
              <a:rPr lang="en-US" smtClean="0"/>
              <a:t>22</a:t>
            </a:fld>
            <a:endParaRPr lang="en-US"/>
          </a:p>
        </p:txBody>
      </p:sp>
      <p:sp>
        <p:nvSpPr>
          <p:cNvPr id="3" name="テキスト ボックス 2">
            <a:extLst>
              <a:ext uri="{FF2B5EF4-FFF2-40B4-BE49-F238E27FC236}">
                <a16:creationId xmlns:a16="http://schemas.microsoft.com/office/drawing/2014/main" id="{DDA8F533-61C6-771F-1CA5-E937DE58C162}"/>
              </a:ext>
            </a:extLst>
          </p:cNvPr>
          <p:cNvSpPr txBox="1"/>
          <p:nvPr/>
        </p:nvSpPr>
        <p:spPr>
          <a:xfrm>
            <a:off x="717418" y="597615"/>
            <a:ext cx="9360310" cy="584775"/>
          </a:xfrm>
          <a:prstGeom prst="rect">
            <a:avLst/>
          </a:prstGeom>
          <a:noFill/>
        </p:spPr>
        <p:txBody>
          <a:bodyPr wrap="square" rtlCol="0">
            <a:spAutoFit/>
          </a:bodyPr>
          <a:lstStyle/>
          <a:p>
            <a:r>
              <a:rPr kumimoji="1" lang="en-US" altLang="ja-JP" sz="3200" b="1" dirty="0"/>
              <a:t>Answers</a:t>
            </a:r>
            <a:endParaRPr kumimoji="1" lang="ja-JP" altLang="en-US" sz="3200" b="1" dirty="0"/>
          </a:p>
        </p:txBody>
      </p:sp>
      <p:sp>
        <p:nvSpPr>
          <p:cNvPr id="5" name="テキスト ボックス 4">
            <a:extLst>
              <a:ext uri="{FF2B5EF4-FFF2-40B4-BE49-F238E27FC236}">
                <a16:creationId xmlns:a16="http://schemas.microsoft.com/office/drawing/2014/main" id="{6B0B3AD5-569B-7260-8531-F772EE775540}"/>
              </a:ext>
            </a:extLst>
          </p:cNvPr>
          <p:cNvSpPr txBox="1"/>
          <p:nvPr/>
        </p:nvSpPr>
        <p:spPr>
          <a:xfrm>
            <a:off x="717418" y="1455175"/>
            <a:ext cx="6017342" cy="4308872"/>
          </a:xfrm>
          <a:prstGeom prst="rect">
            <a:avLst/>
          </a:prstGeom>
          <a:noFill/>
        </p:spPr>
        <p:txBody>
          <a:bodyPr wrap="square" rtlCol="0">
            <a:spAutoFit/>
          </a:bodyPr>
          <a:lstStyle/>
          <a:p>
            <a:r>
              <a:rPr lang="en-US" altLang="ja-JP" sz="2000" b="1" dirty="0"/>
              <a:t>Vocabulary</a:t>
            </a:r>
          </a:p>
          <a:p>
            <a:pPr marL="342900" indent="-342900">
              <a:buAutoNum type="arabicPeriod"/>
            </a:pPr>
            <a:r>
              <a:rPr lang="en-US" altLang="ja-JP" sz="2000" dirty="0"/>
              <a:t>b</a:t>
            </a:r>
            <a:r>
              <a:rPr kumimoji="1" lang="en-US" altLang="ja-JP" sz="2000" dirty="0"/>
              <a:t>usy as a beaver- E. restless</a:t>
            </a:r>
          </a:p>
          <a:p>
            <a:pPr marL="342900" indent="-342900">
              <a:buAutoNum type="arabicPeriod"/>
            </a:pPr>
            <a:r>
              <a:rPr lang="en-US" altLang="ja-JP" sz="2000" dirty="0"/>
              <a:t>s</a:t>
            </a:r>
            <a:r>
              <a:rPr kumimoji="1" lang="en-US" altLang="ja-JP" sz="2000" dirty="0"/>
              <a:t>ue- B. prosecute</a:t>
            </a:r>
          </a:p>
          <a:p>
            <a:pPr marL="342900" indent="-342900">
              <a:buAutoNum type="arabicPeriod"/>
            </a:pPr>
            <a:r>
              <a:rPr lang="en-US" altLang="ja-JP" sz="2000" dirty="0"/>
              <a:t>g</a:t>
            </a:r>
            <a:r>
              <a:rPr kumimoji="1" lang="en-US" altLang="ja-JP" sz="2000" dirty="0"/>
              <a:t>et teeth into- I. be involved in</a:t>
            </a:r>
          </a:p>
          <a:p>
            <a:pPr marL="342900" indent="-342900">
              <a:buAutoNum type="arabicPeriod"/>
            </a:pPr>
            <a:r>
              <a:rPr lang="en-US" altLang="ja-JP" sz="2000" dirty="0"/>
              <a:t>sendoff- J. valediction</a:t>
            </a:r>
          </a:p>
          <a:p>
            <a:pPr marL="342900" indent="-342900">
              <a:buAutoNum type="arabicPeriod"/>
            </a:pPr>
            <a:r>
              <a:rPr lang="en-US" altLang="ja-JP" sz="2000" dirty="0"/>
              <a:t>severance- H. deregistration</a:t>
            </a:r>
          </a:p>
          <a:p>
            <a:pPr marL="342900" indent="-342900">
              <a:buAutoNum type="arabicPeriod"/>
            </a:pPr>
            <a:r>
              <a:rPr lang="en-US" altLang="ja-JP" sz="2000" dirty="0"/>
              <a:t>supervisor- A. chief</a:t>
            </a:r>
          </a:p>
          <a:p>
            <a:pPr marL="342900" indent="-342900">
              <a:buAutoNum type="arabicPeriod"/>
            </a:pPr>
            <a:r>
              <a:rPr lang="en-US" altLang="ja-JP" sz="2000" dirty="0"/>
              <a:t>merger- F. unification</a:t>
            </a:r>
          </a:p>
          <a:p>
            <a:pPr marL="342900" indent="-342900">
              <a:buAutoNum type="arabicPeriod"/>
            </a:pPr>
            <a:r>
              <a:rPr lang="en-US" altLang="ja-JP" sz="2000" dirty="0"/>
              <a:t>asset- C. benefit</a:t>
            </a:r>
          </a:p>
          <a:p>
            <a:pPr marL="342900" indent="-342900">
              <a:buAutoNum type="arabicPeriod"/>
            </a:pPr>
            <a:r>
              <a:rPr lang="en-US" altLang="ja-JP" sz="2000" dirty="0"/>
              <a:t>as hell- G. really</a:t>
            </a:r>
          </a:p>
          <a:p>
            <a:pPr marL="342900" indent="-342900">
              <a:buAutoNum type="arabicPeriod"/>
            </a:pPr>
            <a:r>
              <a:rPr lang="en-US" altLang="ja-JP" sz="2000" dirty="0"/>
              <a:t>through street- D. throughfare, main street</a:t>
            </a:r>
          </a:p>
          <a:p>
            <a:pPr marL="342900" indent="-342900">
              <a:buAutoNum type="arabicPeriod"/>
            </a:pPr>
            <a:endParaRPr lang="en-US" altLang="ja-JP" dirty="0"/>
          </a:p>
          <a:p>
            <a:pPr marL="342900" indent="-342900">
              <a:buAutoNum type="arabicPeriod"/>
            </a:pPr>
            <a:endParaRPr kumimoji="1" lang="en-US" altLang="ja-JP" dirty="0"/>
          </a:p>
          <a:p>
            <a:pPr marL="342900" indent="-342900">
              <a:buAutoNum type="arabicPeriod"/>
            </a:pPr>
            <a:endParaRPr kumimoji="1" lang="ja-JP" altLang="en-US" dirty="0"/>
          </a:p>
        </p:txBody>
      </p:sp>
      <p:sp>
        <p:nvSpPr>
          <p:cNvPr id="6" name="テキスト ボックス 5">
            <a:extLst>
              <a:ext uri="{FF2B5EF4-FFF2-40B4-BE49-F238E27FC236}">
                <a16:creationId xmlns:a16="http://schemas.microsoft.com/office/drawing/2014/main" id="{6FE5121F-5619-03CB-B998-42E467D7E0B3}"/>
              </a:ext>
            </a:extLst>
          </p:cNvPr>
          <p:cNvSpPr txBox="1"/>
          <p:nvPr/>
        </p:nvSpPr>
        <p:spPr>
          <a:xfrm>
            <a:off x="7020232" y="1455175"/>
            <a:ext cx="3421626" cy="2492990"/>
          </a:xfrm>
          <a:prstGeom prst="rect">
            <a:avLst/>
          </a:prstGeom>
          <a:noFill/>
        </p:spPr>
        <p:txBody>
          <a:bodyPr wrap="square" rtlCol="0">
            <a:spAutoFit/>
          </a:bodyPr>
          <a:lstStyle/>
          <a:p>
            <a:r>
              <a:rPr kumimoji="1" lang="en-US" altLang="ja-JP" sz="2000" b="1" dirty="0"/>
              <a:t>Dictations</a:t>
            </a:r>
          </a:p>
          <a:p>
            <a:pPr marL="342900" indent="-342900">
              <a:buAutoNum type="arabicPeriod"/>
            </a:pPr>
            <a:r>
              <a:rPr lang="en-US" altLang="ja-JP" sz="2000" dirty="0"/>
              <a:t>bleed, sue</a:t>
            </a:r>
          </a:p>
          <a:p>
            <a:pPr marL="342900" indent="-342900">
              <a:buAutoNum type="arabicPeriod"/>
            </a:pPr>
            <a:r>
              <a:rPr lang="en-US" altLang="ja-JP" sz="2000" dirty="0"/>
              <a:t>Shouldn’t you, gym class</a:t>
            </a:r>
          </a:p>
          <a:p>
            <a:pPr marL="342900" indent="-342900">
              <a:buAutoNum type="arabicPeriod"/>
            </a:pPr>
            <a:r>
              <a:rPr lang="en-US" altLang="ja-JP" sz="2000" dirty="0"/>
              <a:t>it that way, merger, asset</a:t>
            </a:r>
          </a:p>
          <a:p>
            <a:pPr marL="342900" indent="-342900">
              <a:buAutoNum type="arabicPeriod"/>
            </a:pPr>
            <a:r>
              <a:rPr lang="en-US" altLang="ja-JP" sz="2000" dirty="0"/>
              <a:t> through street</a:t>
            </a:r>
          </a:p>
          <a:p>
            <a:pPr marL="342900" indent="-342900">
              <a:buAutoNum type="arabicPeriod"/>
            </a:pPr>
            <a:endParaRPr lang="en-US" altLang="ja-JP" dirty="0"/>
          </a:p>
          <a:p>
            <a:pPr marL="342900" indent="-342900">
              <a:buAutoNum type="arabicPeriod"/>
            </a:pPr>
            <a:endParaRPr kumimoji="1" lang="ja-JP" altLang="en-US" dirty="0"/>
          </a:p>
        </p:txBody>
      </p:sp>
    </p:spTree>
    <p:extLst>
      <p:ext uri="{BB962C8B-B14F-4D97-AF65-F5344CB8AC3E}">
        <p14:creationId xmlns:p14="http://schemas.microsoft.com/office/powerpoint/2010/main" val="2361803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38E7D36-B1C9-463C-983F-AEA5810A6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7B9A221-B33F-47C2-85FF-2C8F363D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CD0E0EF1-7626-4514-9337-271DD661B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5F0B1492-9A00-4F80-8771-0BB2C2C43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FAC7B62-8ACC-41ED-80AB-8D1CDF38B9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45FF525-9A83-4625-99D9-B267BDE077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1"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フィルムのリールとカチンコ">
            <a:extLst>
              <a:ext uri="{FF2B5EF4-FFF2-40B4-BE49-F238E27FC236}">
                <a16:creationId xmlns:a16="http://schemas.microsoft.com/office/drawing/2014/main" id="{C01FAA57-13E7-1466-6657-445127B07B64}"/>
              </a:ext>
            </a:extLst>
          </p:cNvPr>
          <p:cNvPicPr>
            <a:picLocks noChangeAspect="1"/>
          </p:cNvPicPr>
          <p:nvPr/>
        </p:nvPicPr>
        <p:blipFill>
          <a:blip r:embed="rId2"/>
          <a:srcRect l="9148" r="28802" b="-2"/>
          <a:stretch/>
        </p:blipFill>
        <p:spPr>
          <a:xfrm>
            <a:off x="-1" y="-2"/>
            <a:ext cx="6374929" cy="6858002"/>
          </a:xfrm>
          <a:prstGeom prst="rect">
            <a:avLst/>
          </a:prstGeom>
        </p:spPr>
      </p:pic>
      <p:sp>
        <p:nvSpPr>
          <p:cNvPr id="2" name="スライド番号プレースホルダー 1">
            <a:extLst>
              <a:ext uri="{FF2B5EF4-FFF2-40B4-BE49-F238E27FC236}">
                <a16:creationId xmlns:a16="http://schemas.microsoft.com/office/drawing/2014/main" id="{0C999EE9-312C-5E90-D87E-F78488800472}"/>
              </a:ext>
            </a:extLst>
          </p:cNvPr>
          <p:cNvSpPr>
            <a:spLocks noGrp="1"/>
          </p:cNvSpPr>
          <p:nvPr>
            <p:ph type="sldNum" sz="quarter" idx="12"/>
          </p:nvPr>
        </p:nvSpPr>
        <p:spPr>
          <a:xfrm>
            <a:off x="11289782" y="235881"/>
            <a:ext cx="756746" cy="365760"/>
          </a:xfrm>
        </p:spPr>
        <p:txBody>
          <a:bodyPr vert="horz" lIns="91440" tIns="45720" rIns="91440" bIns="45720" rtlCol="0" anchor="ctr">
            <a:normAutofit/>
          </a:bodyPr>
          <a:lstStyle/>
          <a:p>
            <a:pPr>
              <a:spcAft>
                <a:spcPts val="600"/>
              </a:spcAft>
            </a:pPr>
            <a:fld id="{B4A918BC-4D43-4B42-B3C0-E7EBE25E6AF0}" type="slidenum">
              <a:rPr lang="en-US" smtClean="0"/>
              <a:pPr>
                <a:spcAft>
                  <a:spcPts val="600"/>
                </a:spcAft>
              </a:pPr>
              <a:t>23</a:t>
            </a:fld>
            <a:endParaRPr lang="en-US"/>
          </a:p>
        </p:txBody>
      </p:sp>
      <p:sp>
        <p:nvSpPr>
          <p:cNvPr id="3" name="テキスト ボックス 2">
            <a:extLst>
              <a:ext uri="{FF2B5EF4-FFF2-40B4-BE49-F238E27FC236}">
                <a16:creationId xmlns:a16="http://schemas.microsoft.com/office/drawing/2014/main" id="{46381247-DB2F-41B6-A2BC-1B728D5F5E07}"/>
              </a:ext>
            </a:extLst>
          </p:cNvPr>
          <p:cNvSpPr txBox="1"/>
          <p:nvPr/>
        </p:nvSpPr>
        <p:spPr>
          <a:xfrm>
            <a:off x="6788582" y="994788"/>
            <a:ext cx="3968783" cy="5245292"/>
          </a:xfrm>
          <a:prstGeom prst="rect">
            <a:avLst/>
          </a:prstGeom>
        </p:spPr>
        <p:txBody>
          <a:bodyPr vert="horz" lIns="91440" tIns="45720" rIns="91440" bIns="45720" rtlCol="0" anchor="ctr">
            <a:normAutofit/>
          </a:bodyPr>
          <a:lstStyle/>
          <a:p>
            <a:pPr>
              <a:lnSpc>
                <a:spcPct val="110000"/>
              </a:lnSpc>
              <a:spcAft>
                <a:spcPts val="600"/>
              </a:spcAft>
            </a:pPr>
            <a:r>
              <a:rPr kumimoji="1" lang="en-US" altLang="ja-JP" sz="2800" b="1" dirty="0"/>
              <a:t>Thank you very much!</a:t>
            </a:r>
          </a:p>
          <a:p>
            <a:pPr>
              <a:lnSpc>
                <a:spcPct val="110000"/>
              </a:lnSpc>
              <a:spcAft>
                <a:spcPts val="600"/>
              </a:spcAft>
            </a:pPr>
            <a:r>
              <a:rPr kumimoji="1" lang="en-US" altLang="ja-JP" sz="2800" b="1" dirty="0"/>
              <a:t>I hope you find this film interesting!</a:t>
            </a:r>
          </a:p>
          <a:p>
            <a:pPr>
              <a:lnSpc>
                <a:spcPct val="110000"/>
              </a:lnSpc>
              <a:spcAft>
                <a:spcPts val="600"/>
              </a:spcAft>
            </a:pPr>
            <a:endParaRPr lang="en-US" altLang="ja-JP" dirty="0"/>
          </a:p>
        </p:txBody>
      </p:sp>
      <p:cxnSp>
        <p:nvCxnSpPr>
          <p:cNvPr id="25" name="Straight Connector 24">
            <a:extLst>
              <a:ext uri="{FF2B5EF4-FFF2-40B4-BE49-F238E27FC236}">
                <a16:creationId xmlns:a16="http://schemas.microsoft.com/office/drawing/2014/main" id="{E58B1629-F209-47B0-BA59-6BD937DBB0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958530"/>
      </p:ext>
    </p:extLst>
  </p:cSld>
  <p:clrMapOvr>
    <a:masterClrMapping/>
  </p:clrMapOvr>
</p:sld>
</file>

<file path=ppt/theme/theme1.xml><?xml version="1.0" encoding="utf-8"?>
<a:theme xmlns:a="http://schemas.openxmlformats.org/drawingml/2006/main" name="BevelVTI">
  <a:themeElements>
    <a:clrScheme name="Custom 148">
      <a:dk1>
        <a:srgbClr val="262626"/>
      </a:dk1>
      <a:lt1>
        <a:sysClr val="window" lastClr="FFFFFF"/>
      </a:lt1>
      <a:dk2>
        <a:srgbClr val="2F333D"/>
      </a:dk2>
      <a:lt2>
        <a:srgbClr val="ECF0F0"/>
      </a:lt2>
      <a:accent1>
        <a:srgbClr val="00BAC8"/>
      </a:accent1>
      <a:accent2>
        <a:srgbClr val="794DFF"/>
      </a:accent2>
      <a:accent3>
        <a:srgbClr val="00D17D"/>
      </a:accent3>
      <a:accent4>
        <a:srgbClr val="E69500"/>
      </a:accent4>
      <a:accent5>
        <a:srgbClr val="FE5D21"/>
      </a:accent5>
      <a:accent6>
        <a:srgbClr val="404040"/>
      </a:accent6>
      <a:hlink>
        <a:srgbClr val="3E8FF1"/>
      </a:hlink>
      <a:folHlink>
        <a:srgbClr val="939393"/>
      </a:folHlink>
    </a:clrScheme>
    <a:fontScheme name="Custom 53">
      <a:majorFont>
        <a:latin typeface="Yu Gothic"/>
        <a:ea typeface=""/>
        <a:cs typeface=""/>
      </a:majorFont>
      <a:minorFont>
        <a:latin typeface="Yu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velVTI" id="{C9E5F598-602B-46C1-AA16-073CEB959654}" vid="{2AE1FD39-65AD-4D34-93E9-C7019D0ECBAC}"/>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491</TotalTime>
  <Words>2830</Words>
  <Application>Microsoft Macintosh PowerPoint</Application>
  <PresentationFormat>Widescreen</PresentationFormat>
  <Paragraphs>236</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Yu Gothic</vt:lpstr>
      <vt:lpstr>Yu Gothic</vt:lpstr>
      <vt:lpstr>Arial</vt:lpstr>
      <vt:lpstr>Bierstadt</vt:lpstr>
      <vt:lpstr>Times New Roman</vt:lpstr>
      <vt:lpstr>BevelVTI</vt:lpstr>
      <vt:lpstr>Scene from A Man Called Otto</vt:lpstr>
      <vt:lpstr>Why I chose the movie and the scene?</vt:lpstr>
      <vt:lpstr>Background of the scene</vt:lpstr>
      <vt:lpstr>Background of the scene 2</vt:lpstr>
      <vt:lpstr>PowerPoint Presentation</vt:lpstr>
      <vt:lpstr>PowerPoint Presentation</vt:lpstr>
      <vt:lpstr>PowerPoint Presentation</vt:lpstr>
      <vt:lpstr>PowerPoint Presentation</vt:lpstr>
      <vt:lpstr>Some questions about the content </vt:lpstr>
      <vt:lpstr>Discussion Topic :you can write down what you think.</vt:lpstr>
      <vt:lpstr>PowerPoint Presentation</vt:lpstr>
      <vt:lpstr>Fun Activity: Dictations one words should be in each blanks</vt:lpstr>
      <vt:lpstr>Fun Activity: Dictations 2</vt:lpstr>
      <vt:lpstr>What we can learn from the scene :focus on Otto’s personality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radpl amy</dc:creator>
  <cp:lastModifiedBy>Jason Pipe</cp:lastModifiedBy>
  <cp:revision>5</cp:revision>
  <dcterms:created xsi:type="dcterms:W3CDTF">2025-02-06T00:44:55Z</dcterms:created>
  <dcterms:modified xsi:type="dcterms:W3CDTF">2025-02-19T02:53:55Z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2025-02-19T02:47:38Z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2c31639c-8cfc-4a76-9c34-3220219a35c4</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