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f245813111fd763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f245813111fd763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159c3e78c5e899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159c3e78c5e899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f245813111fd763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f245813111fd763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79d765e1e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79d765e1e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853d79e35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853d79e3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79d765e1e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79d765e1e9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79d765e1e9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79d765e1e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79d765e1e9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79d765e1e9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79d765e1e9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79d765e1e9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853d79e356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853d79e35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853d79e35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853d79e35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853d79e356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853d79e35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54ff32228f83ede5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54ff32228f83ede5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853d79e356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853d79e356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audio" Target="../media/media1.m4a" /><Relationship Id="rId1" Type="http://schemas.microsoft.com/office/2007/relationships/media" Target="../media/media1.m4a" /><Relationship Id="rId5" Type="http://schemas.openxmlformats.org/officeDocument/2006/relationships/image" Target="../media/image1.png"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2.xml" /><Relationship Id="rId1" Type="http://schemas.openxmlformats.org/officeDocument/2006/relationships/slideLayout" Target="../slideLayouts/slideLayout3.xml" /><Relationship Id="rId5" Type="http://schemas.openxmlformats.org/officeDocument/2006/relationships/image" Target="../media/image3.png" /><Relationship Id="rId4" Type="http://schemas.openxmlformats.org/officeDocument/2006/relationships/hyperlink" Target="http://drive.google.com/file/d/1Xz03VXcIpAA8tb7PjevSoEexyM87nW6-/view" TargetMode="External" /></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audio" Target="../media/media2.m4a" /><Relationship Id="rId1" Type="http://schemas.microsoft.com/office/2007/relationships/media" Target="../media/media2.m4a" /><Relationship Id="rId5" Type="http://schemas.openxmlformats.org/officeDocument/2006/relationships/image" Target="../media/image1.png" /><Relationship Id="rId4" Type="http://schemas.openxmlformats.org/officeDocument/2006/relationships/notesSlide" Target="../notesSlides/notesSlide3.xml" /></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v2AC41dglnM" TargetMode="External" /><Relationship Id="rId2" Type="http://schemas.openxmlformats.org/officeDocument/2006/relationships/notesSlide" Target="../notesSlides/notesSlide4.xml" /><Relationship Id="rId1" Type="http://schemas.openxmlformats.org/officeDocument/2006/relationships/slideLayout" Target="../slideLayouts/slideLayout3.xml" /><Relationship Id="rId4" Type="http://schemas.openxmlformats.org/officeDocument/2006/relationships/image" Target="../media/image4.jpg"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3" Type="http://schemas.openxmlformats.org/officeDocument/2006/relationships/hyperlink" Target="http://drive.google.com/file/d/1F7J2O1s7Kr9ukX1SAa3Nl2FL_R_oLqWE/view" TargetMode="External" /><Relationship Id="rId2" Type="http://schemas.openxmlformats.org/officeDocument/2006/relationships/notesSlide" Target="../notesSlides/notesSlide6.xml" /><Relationship Id="rId1" Type="http://schemas.openxmlformats.org/officeDocument/2006/relationships/slideLayout" Target="../slideLayouts/slideLayout3.xml" /><Relationship Id="rId4" Type="http://schemas.openxmlformats.org/officeDocument/2006/relationships/image" Target="../media/image3.png" /></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audio" Target="../media/media3.m4a" /><Relationship Id="rId1" Type="http://schemas.microsoft.com/office/2007/relationships/media" Target="../media/media3.m4a" /><Relationship Id="rId6" Type="http://schemas.openxmlformats.org/officeDocument/2006/relationships/image" Target="../media/image1.png" /><Relationship Id="rId5" Type="http://schemas.openxmlformats.org/officeDocument/2006/relationships/image" Target="../media/image5.jpg" /><Relationship Id="rId4" Type="http://schemas.openxmlformats.org/officeDocument/2006/relationships/notesSlide" Target="../notesSlides/notesSlide7.xml" /></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audio" Target="../media/media4.m4a" /><Relationship Id="rId1" Type="http://schemas.microsoft.com/office/2007/relationships/media" Target="../media/media4.m4a" /><Relationship Id="rId6" Type="http://schemas.openxmlformats.org/officeDocument/2006/relationships/image" Target="../media/image1.png" /><Relationship Id="rId5" Type="http://schemas.openxmlformats.org/officeDocument/2006/relationships/image" Target="../media/image6.jpg" /><Relationship Id="rId4" Type="http://schemas.openxmlformats.org/officeDocument/2006/relationships/notesSlide" Target="../notesSlides/notesSlide8.xml" /></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audio" Target="../media/media5.m4a" /><Relationship Id="rId1" Type="http://schemas.microsoft.com/office/2007/relationships/media" Target="../media/media5.m4a" /><Relationship Id="rId6" Type="http://schemas.openxmlformats.org/officeDocument/2006/relationships/image" Target="../media/image1.png" /><Relationship Id="rId5" Type="http://schemas.openxmlformats.org/officeDocument/2006/relationships/image" Target="../media/image7.jpg" /><Relationship Id="rId4" Type="http://schemas.openxmlformats.org/officeDocument/2006/relationships/notesSlide" Target="../notesSlides/notesSlide9.xml" /></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pehDwW_yadd0Lqkh5xVeszWaMx36ZbDt/view" TargetMode="External" /><Relationship Id="rId2" Type="http://schemas.openxmlformats.org/officeDocument/2006/relationships/notesSlide" Target="../notesSlides/notesSlide10.xml" /><Relationship Id="rId1" Type="http://schemas.openxmlformats.org/officeDocument/2006/relationships/slideLayout" Target="../slideLayouts/slideLayout3.xml" /><Relationship Id="rId4" Type="http://schemas.openxmlformats.org/officeDocument/2006/relationships/image" Target="../media/image3.png" /></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7wbNJvasU-tZK9vehnJQq7KTWyQvv7xg/view" TargetMode="External" /><Relationship Id="rId2" Type="http://schemas.openxmlformats.org/officeDocument/2006/relationships/notesSlide" Target="../notesSlides/notesSlide11.xml" /><Relationship Id="rId1" Type="http://schemas.openxmlformats.org/officeDocument/2006/relationships/slideLayout" Target="../slideLayouts/slideLayout3.xml" /><Relationship Id="rId4" Type="http://schemas.openxmlformats.org/officeDocument/2006/relationships/image" Target="../media/image3.png" /></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xp8rGlujJ2xgnzsMEAKZiZ3KHHilRvZY/view" TargetMode="External" /><Relationship Id="rId2" Type="http://schemas.openxmlformats.org/officeDocument/2006/relationships/notesSlide" Target="../notesSlides/notesSlide12.xml" /><Relationship Id="rId1" Type="http://schemas.openxmlformats.org/officeDocument/2006/relationships/slideLayout" Target="../slideLayouts/slideLayout3.xml" /><Relationship Id="rId4" Type="http://schemas.openxmlformats.org/officeDocument/2006/relationships/image" Target="../media/image3.png" /></Relationships>
</file>

<file path=ppt/slides/_rels/slide1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3.xml" /><Relationship Id="rId1" Type="http://schemas.openxmlformats.org/officeDocument/2006/relationships/slideLayout" Target="../slideLayouts/slideLayout3.xml" /></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audio" Target="../media/media6.m4a" /><Relationship Id="rId1" Type="http://schemas.microsoft.com/office/2007/relationships/media" Target="../media/media6.m4a" /><Relationship Id="rId5" Type="http://schemas.openxmlformats.org/officeDocument/2006/relationships/image" Target="../media/image1.png" /><Relationship Id="rId4" Type="http://schemas.openxmlformats.org/officeDocument/2006/relationships/notesSlide" Target="../notesSlides/notesSlide14.xml" /></Relationships>
</file>

<file path=ppt/slides/_rels/slide15.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notesSlide" Target="../notesSlides/notesSlide15.xml" /><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28815" y="711418"/>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ja">
                <a:latin typeface="Impact"/>
                <a:ea typeface="Impact"/>
                <a:cs typeface="Impact"/>
                <a:sym typeface="Impact"/>
              </a:rPr>
              <a:t>Thunderstruck</a:t>
            </a:r>
            <a:br>
              <a:rPr lang="ja"/>
            </a:b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ja"/>
              <a:t>AC/DC</a:t>
            </a:r>
            <a:endParaRPr/>
          </a:p>
        </p:txBody>
      </p:sp>
      <p:sp>
        <p:nvSpPr>
          <p:cNvPr id="56" name="Google Shape;56;p13"/>
          <p:cNvSpPr txBox="1"/>
          <p:nvPr/>
        </p:nvSpPr>
        <p:spPr>
          <a:xfrm>
            <a:off x="0" y="2048583"/>
            <a:ext cx="9144000" cy="4638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Char char="●"/>
            </a:pPr>
            <a:endParaRPr sz="1800">
              <a:solidFill>
                <a:schemeClr val="dk2"/>
              </a:solidFill>
            </a:endParaRPr>
          </a:p>
        </p:txBody>
      </p:sp>
      <p:pic>
        <p:nvPicPr>
          <p:cNvPr id="2" name="tmpAudioRecording.m4a">
            <a:hlinkClick r:id="" action="ppaction://media"/>
            <a:extLst>
              <a:ext uri="{FF2B5EF4-FFF2-40B4-BE49-F238E27FC236}">
                <a16:creationId xmlns:a16="http://schemas.microsoft.com/office/drawing/2014/main" id="{95110297-11C0-3E4C-5B87-8438468367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2803" y="950817"/>
            <a:ext cx="485775" cy="48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a:solidFill>
            <a:srgbClr val="85200C"/>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Explanation of AC/DC and Thunderstruck </a:t>
            </a:r>
            <a:endParaRPr/>
          </a:p>
        </p:txBody>
      </p:sp>
      <p:sp>
        <p:nvSpPr>
          <p:cNvPr id="62" name="Google Shape;62;p14"/>
          <p:cNvSpPr txBox="1">
            <a:spLocks noGrp="1"/>
          </p:cNvSpPr>
          <p:nvPr>
            <p:ph type="body" idx="1"/>
          </p:nvPr>
        </p:nvSpPr>
        <p:spPr>
          <a:xfrm>
            <a:off x="311700" y="1115650"/>
            <a:ext cx="8520600" cy="402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sz="2000"/>
              <a:t>AC/DC is a world-famous rock band that was formed in Australia in 1973.</a:t>
            </a:r>
            <a:endParaRPr sz="2000"/>
          </a:p>
          <a:p>
            <a:pPr marL="0" lvl="0" indent="0" algn="l" rtl="0">
              <a:spcBef>
                <a:spcPts val="1200"/>
              </a:spcBef>
              <a:spcAft>
                <a:spcPts val="0"/>
              </a:spcAft>
              <a:buNone/>
            </a:pPr>
            <a:r>
              <a:rPr lang="ja" sz="2000"/>
              <a:t>It was formed in 1973 by Scottish brothers</a:t>
            </a:r>
            <a:endParaRPr sz="2000"/>
          </a:p>
          <a:p>
            <a:pPr marL="0" lvl="0" indent="0" algn="l" rtl="0">
              <a:spcBef>
                <a:spcPts val="1200"/>
              </a:spcBef>
              <a:spcAft>
                <a:spcPts val="0"/>
              </a:spcAft>
              <a:buNone/>
            </a:pPr>
            <a:r>
              <a:rPr lang="ja" sz="2000"/>
              <a:t>Angus Young (lead guitar) and Malcolm Young (rhythm guitar).</a:t>
            </a:r>
            <a:endParaRPr sz="2000"/>
          </a:p>
          <a:p>
            <a:pPr marL="0" lvl="0" indent="0" algn="l" rtl="0">
              <a:spcBef>
                <a:spcPts val="1200"/>
              </a:spcBef>
              <a:spcAft>
                <a:spcPts val="0"/>
              </a:spcAft>
              <a:buNone/>
            </a:pPr>
            <a:r>
              <a:rPr lang="ja" sz="2000"/>
              <a:t>“Thunderstruck” is featured on the album “The Rezors Edge”, which was</a:t>
            </a:r>
            <a:endParaRPr sz="2000"/>
          </a:p>
          <a:p>
            <a:pPr marL="0" lvl="0" indent="0" algn="l" rtl="0">
              <a:spcBef>
                <a:spcPts val="1200"/>
              </a:spcBef>
              <a:spcAft>
                <a:spcPts val="0"/>
              </a:spcAft>
              <a:buNone/>
            </a:pPr>
            <a:r>
              <a:rPr lang="ja" sz="2000"/>
              <a:t>released in 1990.</a:t>
            </a:r>
            <a:endParaRPr sz="2000"/>
          </a:p>
          <a:p>
            <a:pPr marL="0" lvl="0" indent="0" algn="l" rtl="0">
              <a:spcBef>
                <a:spcPts val="1200"/>
              </a:spcBef>
              <a:spcAft>
                <a:spcPts val="0"/>
              </a:spcAft>
              <a:buNone/>
            </a:pPr>
            <a:r>
              <a:rPr lang="ja" sz="2000"/>
              <a:t>It is also often used as an entrance song  </a:t>
            </a:r>
            <a:endParaRPr sz="2000"/>
          </a:p>
          <a:p>
            <a:pPr marL="0" lvl="0" indent="0" algn="l" rtl="0">
              <a:spcBef>
                <a:spcPts val="1200"/>
              </a:spcBef>
              <a:spcAft>
                <a:spcPts val="0"/>
              </a:spcAft>
              <a:buNone/>
            </a:pPr>
            <a:r>
              <a:rPr lang="ja" sz="2000"/>
              <a:t>for sports teams and a theme song for events.</a:t>
            </a:r>
            <a:endParaRPr sz="2000"/>
          </a:p>
          <a:p>
            <a:pPr marL="0" lvl="0" indent="0" algn="l" rtl="0">
              <a:spcBef>
                <a:spcPts val="1200"/>
              </a:spcBef>
              <a:spcAft>
                <a:spcPts val="0"/>
              </a:spcAft>
              <a:buNone/>
            </a:pPr>
            <a:endParaRPr sz="2000"/>
          </a:p>
          <a:p>
            <a:pPr marL="0" lvl="0" indent="0" algn="l" rtl="0">
              <a:spcBef>
                <a:spcPts val="1200"/>
              </a:spcBef>
              <a:spcAft>
                <a:spcPts val="0"/>
              </a:spcAft>
              <a:buNone/>
            </a:pPr>
            <a:r>
              <a:rPr lang="ja" sz="2000"/>
              <a:t> </a:t>
            </a:r>
            <a:endParaRPr sz="2000"/>
          </a:p>
          <a:p>
            <a:pPr marL="0" lvl="0" indent="0" algn="l" rtl="0">
              <a:spcBef>
                <a:spcPts val="1200"/>
              </a:spcBef>
              <a:spcAft>
                <a:spcPts val="0"/>
              </a:spcAft>
              <a:buNone/>
            </a:pPr>
            <a:endParaRPr sz="2000"/>
          </a:p>
          <a:p>
            <a:pPr marL="0" lvl="0" indent="0" algn="l" rtl="0">
              <a:spcBef>
                <a:spcPts val="1200"/>
              </a:spcBef>
              <a:spcAft>
                <a:spcPts val="0"/>
              </a:spcAft>
              <a:buNone/>
            </a:pPr>
            <a:endParaRPr sz="2000"/>
          </a:p>
          <a:p>
            <a:pPr marL="0" lvl="0" indent="0" algn="l" rtl="0">
              <a:spcBef>
                <a:spcPts val="1200"/>
              </a:spcBef>
              <a:spcAft>
                <a:spcPts val="0"/>
              </a:spcAft>
              <a:buNone/>
            </a:pPr>
            <a:endParaRPr sz="2000"/>
          </a:p>
          <a:p>
            <a:pPr marL="0" lvl="0" indent="0" algn="ctr" rtl="0">
              <a:spcBef>
                <a:spcPts val="1200"/>
              </a:spcBef>
              <a:spcAft>
                <a:spcPts val="1200"/>
              </a:spcAft>
              <a:buNone/>
            </a:pPr>
            <a:endParaRPr sz="2000">
              <a:highlight>
                <a:schemeClr val="accent3"/>
              </a:highlight>
            </a:endParaRPr>
          </a:p>
        </p:txBody>
      </p:sp>
      <p:pic>
        <p:nvPicPr>
          <p:cNvPr id="63" name="Google Shape;63;p14"/>
          <p:cNvPicPr preferRelativeResize="0"/>
          <p:nvPr/>
        </p:nvPicPr>
        <p:blipFill>
          <a:blip r:embed="rId3">
            <a:alphaModFix/>
          </a:blip>
          <a:stretch>
            <a:fillRect/>
          </a:stretch>
        </p:blipFill>
        <p:spPr>
          <a:xfrm>
            <a:off x="5775150" y="3039275"/>
            <a:ext cx="2928600" cy="2018025"/>
          </a:xfrm>
          <a:prstGeom prst="rect">
            <a:avLst/>
          </a:prstGeom>
          <a:noFill/>
          <a:ln>
            <a:noFill/>
          </a:ln>
        </p:spPr>
      </p:pic>
      <p:pic>
        <p:nvPicPr>
          <p:cNvPr id="64" name="Google Shape;64;p14" title="レコーディング (online-audio-converter.com).mp3">
            <a:hlinkClick r:id="rId4"/>
          </p:cNvPr>
          <p:cNvPicPr preferRelativeResize="0"/>
          <p:nvPr/>
        </p:nvPicPr>
        <p:blipFill>
          <a:blip r:embed="rId5">
            <a:alphaModFix/>
          </a:blip>
          <a:stretch>
            <a:fillRect/>
          </a:stretch>
        </p:blipFill>
        <p:spPr>
          <a:xfrm>
            <a:off x="8375100" y="94825"/>
            <a:ext cx="457200" cy="350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12" y="272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Times New Roman"/>
                <a:ea typeface="Times New Roman"/>
                <a:cs typeface="Times New Roman"/>
                <a:sym typeface="Times New Roman"/>
              </a:rPr>
              <a:t>Vocabulary</a:t>
            </a:r>
            <a:endParaRPr>
              <a:latin typeface="Times New Roman"/>
              <a:ea typeface="Times New Roman"/>
              <a:cs typeface="Times New Roman"/>
              <a:sym typeface="Times New Roman"/>
            </a:endParaRPr>
          </a:p>
        </p:txBody>
      </p:sp>
      <p:sp>
        <p:nvSpPr>
          <p:cNvPr id="70" name="Google Shape;70;p15"/>
          <p:cNvSpPr txBox="1">
            <a:spLocks noGrp="1"/>
          </p:cNvSpPr>
          <p:nvPr>
            <p:ph type="body" idx="1"/>
          </p:nvPr>
        </p:nvSpPr>
        <p:spPr>
          <a:xfrm>
            <a:off x="311700" y="924250"/>
            <a:ext cx="8520600" cy="392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a:t>Thunderstruck                                                                                                  </a:t>
            </a:r>
            <a:r>
              <a:rPr lang="ja">
                <a:latin typeface="Verdana"/>
                <a:ea typeface="Verdana"/>
                <a:cs typeface="Verdana"/>
                <a:sym typeface="Verdana"/>
              </a:rPr>
              <a:t>Lexical meaning: feeling sudden and great surprise≒astonishing                                         In song: They used this word to express </a:t>
            </a:r>
            <a:r>
              <a:rPr lang="en-US" altLang="ja-JP">
                <a:latin typeface="Verdana"/>
                <a:ea typeface="Verdana"/>
                <a:cs typeface="Verdana"/>
                <a:sym typeface="Verdana"/>
              </a:rPr>
              <a:t>amazed</a:t>
            </a:r>
            <a:r>
              <a:rPr lang="ja"/>
              <a:t>,</a:t>
            </a:r>
            <a:r>
              <a:rPr lang="ja-JP" altLang="en-US"/>
              <a:t> </a:t>
            </a:r>
            <a:r>
              <a:rPr lang="en-US" altLang="ja-JP"/>
              <a:t>overwhelmed</a:t>
            </a:r>
            <a:r>
              <a:rPr lang="ja"/>
              <a:t> </a:t>
            </a:r>
            <a:r>
              <a:rPr lang="ja">
                <a:latin typeface="Verdana"/>
                <a:ea typeface="Verdana"/>
                <a:cs typeface="Verdana"/>
                <a:sym typeface="Verdana"/>
              </a:rPr>
              <a:t>feeling</a:t>
            </a:r>
            <a:endParaRPr>
              <a:latin typeface="Verdana"/>
              <a:ea typeface="Verdana"/>
              <a:cs typeface="Verdana"/>
              <a:sym typeface="Verdana"/>
            </a:endParaRPr>
          </a:p>
          <a:p>
            <a:pPr marL="0" lvl="0" indent="0" algn="l" rtl="0">
              <a:spcBef>
                <a:spcPts val="1200"/>
              </a:spcBef>
              <a:spcAft>
                <a:spcPts val="0"/>
              </a:spcAft>
              <a:buNone/>
            </a:pPr>
            <a:r>
              <a:rPr lang="ja">
                <a:latin typeface="Verdana"/>
                <a:ea typeface="Verdana"/>
                <a:cs typeface="Verdana"/>
                <a:sym typeface="Verdana"/>
              </a:rPr>
              <a:t>Highway                                                                                                  Lexical meaning: A main road for fast traffic                                                 In song: AC/DC image symbolizing freedom, speed, danger</a:t>
            </a:r>
            <a:endParaRPr>
              <a:latin typeface="Verdana"/>
              <a:ea typeface="Verdana"/>
              <a:cs typeface="Verdana"/>
              <a:sym typeface="Verdana"/>
            </a:endParaRPr>
          </a:p>
          <a:p>
            <a:pPr marL="0" lvl="0" indent="0" algn="l" rtl="0">
              <a:spcBef>
                <a:spcPts val="1200"/>
              </a:spcBef>
              <a:spcAft>
                <a:spcPts val="0"/>
              </a:spcAft>
              <a:buNone/>
            </a:pPr>
            <a:r>
              <a:rPr lang="ja">
                <a:latin typeface="Verdana"/>
                <a:ea typeface="Verdana"/>
                <a:cs typeface="Verdana"/>
                <a:sym typeface="Verdana"/>
              </a:rPr>
              <a:t>No turning back                                                                                       Lexical meaning: A point from which you cannot return                                In song: Expresses the inevitability that once your thunderstruck</a:t>
            </a:r>
            <a:endParaRPr>
              <a:latin typeface="Verdana"/>
              <a:ea typeface="Verdana"/>
              <a:cs typeface="Verdana"/>
              <a:sym typeface="Verdana"/>
            </a:endParaRPr>
          </a:p>
          <a:p>
            <a:pPr marL="0" lvl="0" indent="0" algn="l" rtl="0">
              <a:spcBef>
                <a:spcPts val="1200"/>
              </a:spcBef>
              <a:spcAft>
                <a:spcPts val="1200"/>
              </a:spcAft>
              <a:buNone/>
            </a:pPr>
            <a:endParaRPr>
              <a:latin typeface="Verdana"/>
              <a:ea typeface="Verdana"/>
              <a:cs typeface="Verdana"/>
              <a:sym typeface="Verdana"/>
            </a:endParaRPr>
          </a:p>
        </p:txBody>
      </p:sp>
      <p:pic>
        <p:nvPicPr>
          <p:cNvPr id="2" name="tmpAudioRecording.m4a">
            <a:hlinkClick r:id="" action="ppaction://media"/>
            <a:extLst>
              <a:ext uri="{FF2B5EF4-FFF2-40B4-BE49-F238E27FC236}">
                <a16:creationId xmlns:a16="http://schemas.microsoft.com/office/drawing/2014/main" id="{D7F28210-47B3-3DD7-E436-6A9B4014A7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rot="10800000" flipH="1" flipV="1">
            <a:off x="2005252" y="290150"/>
            <a:ext cx="654600" cy="654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96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 </a:t>
            </a:r>
            <a:r>
              <a:rPr lang="ja" sz="2300" b="1">
                <a:solidFill>
                  <a:srgbClr val="471F1F"/>
                </a:solidFill>
                <a:highlight>
                  <a:srgbClr val="FFFFFF"/>
                </a:highlight>
                <a:latin typeface="Meiryo"/>
                <a:ea typeface="Meiryo"/>
                <a:cs typeface="Meiryo"/>
                <a:sym typeface="Meiryo"/>
              </a:rPr>
              <a:t>Thunderstruck   AC/DC</a:t>
            </a: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r>
              <a:rPr lang="ja" sz="2300" b="1">
                <a:solidFill>
                  <a:srgbClr val="471F1F"/>
                </a:solidFill>
                <a:highlight>
                  <a:srgbClr val="FFFFFF"/>
                </a:highlight>
                <a:latin typeface="Meiryo"/>
                <a:ea typeface="Meiryo"/>
                <a:cs typeface="Meiryo"/>
                <a:sym typeface="Meiryo"/>
              </a:rPr>
              <a:t> </a:t>
            </a: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a:p>
            <a:pPr marL="0" lvl="0" indent="0" algn="l" rtl="0">
              <a:spcBef>
                <a:spcPts val="0"/>
              </a:spcBef>
              <a:spcAft>
                <a:spcPts val="0"/>
              </a:spcAft>
              <a:buNone/>
            </a:pPr>
            <a:endParaRPr sz="2300" b="1">
              <a:solidFill>
                <a:srgbClr val="471F1F"/>
              </a:solidFill>
              <a:highlight>
                <a:srgbClr val="FFFFFF"/>
              </a:highlight>
              <a:latin typeface="Meiryo"/>
              <a:ea typeface="Meiryo"/>
              <a:cs typeface="Meiryo"/>
              <a:sym typeface="Meiryo"/>
            </a:endParaRPr>
          </a:p>
        </p:txBody>
      </p:sp>
      <p:sp>
        <p:nvSpPr>
          <p:cNvPr id="76" name="Google Shape;76;p16"/>
          <p:cNvSpPr txBox="1">
            <a:spLocks noGrp="1"/>
          </p:cNvSpPr>
          <p:nvPr>
            <p:ph type="body" idx="1"/>
          </p:nvPr>
        </p:nvSpPr>
        <p:spPr>
          <a:xfrm>
            <a:off x="568900" y="1460201"/>
            <a:ext cx="8832300" cy="149613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ja"/>
              <a:t>[Intro]</a:t>
            </a:r>
            <a:endParaRPr/>
          </a:p>
          <a:p>
            <a:pPr marL="0" lvl="0" indent="0" algn="l" rtl="0">
              <a:spcBef>
                <a:spcPts val="1200"/>
              </a:spcBef>
              <a:spcAft>
                <a:spcPts val="0"/>
              </a:spcAft>
              <a:buNone/>
            </a:pPr>
            <a:r>
              <a:rPr lang="ja"/>
              <a:t>Thunder,Thunder,Thunder,Thunder,Thunder,Thunder,Thunder,Thunder,Thunder,Thunder</a:t>
            </a:r>
            <a:endParaRPr/>
          </a:p>
          <a:p>
            <a:pPr marL="0" lvl="0" indent="0" algn="l" rtl="0">
              <a:spcBef>
                <a:spcPts val="1200"/>
              </a:spcBef>
              <a:spcAft>
                <a:spcPts val="0"/>
              </a:spcAft>
              <a:buNone/>
            </a:pPr>
            <a:r>
              <a:rPr lang="ja"/>
              <a:t>[Verse 1]</a:t>
            </a:r>
            <a:endParaRPr/>
          </a:p>
          <a:p>
            <a:pPr marL="0" lvl="0" indent="0" algn="l" rtl="0">
              <a:spcBef>
                <a:spcPts val="1200"/>
              </a:spcBef>
              <a:spcAft>
                <a:spcPts val="0"/>
              </a:spcAft>
              <a:buNone/>
            </a:pPr>
            <a:r>
              <a:rPr lang="ja"/>
              <a:t>I was caught</a:t>
            </a:r>
            <a:endParaRPr/>
          </a:p>
          <a:p>
            <a:pPr marL="0" lvl="0" indent="0" algn="l" rtl="0">
              <a:spcBef>
                <a:spcPts val="1200"/>
              </a:spcBef>
              <a:spcAft>
                <a:spcPts val="0"/>
              </a:spcAft>
              <a:buNone/>
            </a:pPr>
            <a:r>
              <a:rPr lang="ja"/>
              <a:t>In the middle of a railroad track(Thunder) I looked (        )</a:t>
            </a:r>
            <a:endParaRPr/>
          </a:p>
          <a:p>
            <a:pPr marL="0" lvl="0" indent="0" algn="l" rtl="0">
              <a:spcBef>
                <a:spcPts val="1200"/>
              </a:spcBef>
              <a:spcAft>
                <a:spcPts val="0"/>
              </a:spcAft>
              <a:buNone/>
            </a:pPr>
            <a:r>
              <a:rPr lang="ja"/>
              <a:t>And I knew there was no turning back(Thunder)</a:t>
            </a:r>
            <a:endParaRPr/>
          </a:p>
          <a:p>
            <a:pPr marL="0" lvl="0" indent="0" algn="l" rtl="0">
              <a:spcBef>
                <a:spcPts val="1200"/>
              </a:spcBef>
              <a:spcAft>
                <a:spcPts val="0"/>
              </a:spcAft>
              <a:buNone/>
            </a:pPr>
            <a:r>
              <a:rPr lang="ja"/>
              <a:t>My mind raced</a:t>
            </a:r>
            <a:endParaRPr/>
          </a:p>
          <a:p>
            <a:pPr marL="0" lvl="0" indent="0" algn="l" rtl="0">
              <a:spcBef>
                <a:spcPts val="1200"/>
              </a:spcBef>
              <a:spcAft>
                <a:spcPts val="0"/>
              </a:spcAft>
              <a:buNone/>
            </a:pPr>
            <a:r>
              <a:rPr lang="ja"/>
              <a:t>And I thought, what could i do?(Thunder)</a:t>
            </a:r>
            <a:endParaRPr/>
          </a:p>
          <a:p>
            <a:pPr marL="0" lvl="0" indent="0" algn="l" rtl="0">
              <a:spcBef>
                <a:spcPts val="1200"/>
              </a:spcBef>
              <a:spcAft>
                <a:spcPts val="0"/>
              </a:spcAft>
              <a:buNone/>
            </a:pPr>
            <a:r>
              <a:rPr lang="ja"/>
              <a:t>And I knew</a:t>
            </a:r>
            <a:endParaRPr/>
          </a:p>
          <a:p>
            <a:pPr marL="0" lvl="0" indent="0" algn="l" rtl="0">
              <a:spcBef>
                <a:spcPts val="1200"/>
              </a:spcBef>
              <a:spcAft>
                <a:spcPts val="0"/>
              </a:spcAft>
              <a:buNone/>
            </a:pPr>
            <a:r>
              <a:rPr lang="ja"/>
              <a:t>There was no help, no help from you(Thunder)</a:t>
            </a:r>
            <a:endParaRPr/>
          </a:p>
          <a:p>
            <a:pPr marL="0" lvl="0" indent="0" algn="l" rtl="0">
              <a:spcBef>
                <a:spcPts val="1200"/>
              </a:spcBef>
              <a:spcAft>
                <a:spcPts val="0"/>
              </a:spcAft>
              <a:buNone/>
            </a:pPr>
            <a:r>
              <a:rPr lang="ja"/>
              <a:t>Sound of the drums </a:t>
            </a:r>
            <a:endParaRPr/>
          </a:p>
          <a:p>
            <a:pPr marL="0" lvl="0" indent="0" algn="l" rtl="0">
              <a:spcBef>
                <a:spcPts val="1200"/>
              </a:spcBef>
              <a:spcAft>
                <a:spcPts val="0"/>
              </a:spcAft>
              <a:buNone/>
            </a:pPr>
            <a:r>
              <a:rPr lang="ja"/>
              <a:t>Beating in (               )</a:t>
            </a:r>
            <a:endParaRPr/>
          </a:p>
          <a:p>
            <a:pPr marL="0" lvl="0" indent="0" algn="l" rtl="0">
              <a:spcBef>
                <a:spcPts val="1200"/>
              </a:spcBef>
              <a:spcAft>
                <a:spcPts val="0"/>
              </a:spcAft>
              <a:buNone/>
            </a:pPr>
            <a:r>
              <a:rPr lang="ja"/>
              <a:t>The thunder of guns</a:t>
            </a:r>
            <a:endParaRPr/>
          </a:p>
          <a:p>
            <a:pPr marL="0" lvl="0" indent="0" algn="l" rtl="0">
              <a:spcBef>
                <a:spcPts val="1200"/>
              </a:spcBef>
              <a:spcAft>
                <a:spcPts val="0"/>
              </a:spcAft>
              <a:buNone/>
            </a:pPr>
            <a:r>
              <a:rPr lang="ja"/>
              <a:t>Tore me (        )</a:t>
            </a:r>
            <a:endParaRPr/>
          </a:p>
          <a:p>
            <a:pPr marL="0" lvl="0" indent="0" algn="l" rtl="0">
              <a:spcBef>
                <a:spcPts val="1200"/>
              </a:spcBef>
              <a:spcAft>
                <a:spcPts val="0"/>
              </a:spcAft>
              <a:buNone/>
            </a:pPr>
            <a:r>
              <a:rPr lang="ja"/>
              <a:t>[Chorus]</a:t>
            </a:r>
            <a:endParaRPr/>
          </a:p>
          <a:p>
            <a:pPr marL="0" lvl="0" indent="0" algn="l" rtl="0">
              <a:spcBef>
                <a:spcPts val="1200"/>
              </a:spcBef>
              <a:spcAft>
                <a:spcPts val="0"/>
              </a:spcAft>
              <a:buNone/>
            </a:pPr>
            <a:r>
              <a:rPr lang="ja"/>
              <a:t>You’ve been -thunderstruck</a:t>
            </a:r>
            <a:endParaRPr/>
          </a:p>
          <a:p>
            <a:pPr marL="0" lvl="0" indent="0" algn="l" rtl="0">
              <a:spcBef>
                <a:spcPts val="1200"/>
              </a:spcBef>
              <a:spcAft>
                <a:spcPts val="0"/>
              </a:spcAft>
              <a:buNone/>
            </a:pPr>
            <a:r>
              <a:rPr lang="ja"/>
              <a:t>[Verse 2]</a:t>
            </a:r>
            <a:endParaRPr/>
          </a:p>
          <a:p>
            <a:pPr marL="0" lvl="0" indent="0" algn="l" rtl="0">
              <a:spcBef>
                <a:spcPts val="1200"/>
              </a:spcBef>
              <a:spcAft>
                <a:spcPts val="0"/>
              </a:spcAft>
              <a:buNone/>
            </a:pPr>
            <a:r>
              <a:rPr lang="ja"/>
              <a:t>(       ) down  the highway</a:t>
            </a:r>
            <a:endParaRPr/>
          </a:p>
          <a:p>
            <a:pPr marL="0" lvl="0" indent="0" algn="l" rtl="0">
              <a:spcBef>
                <a:spcPts val="1200"/>
              </a:spcBef>
              <a:spcAft>
                <a:spcPts val="0"/>
              </a:spcAft>
              <a:buNone/>
            </a:pPr>
            <a:r>
              <a:rPr lang="ja"/>
              <a:t>Broke the limit, we (       ) the town</a:t>
            </a:r>
            <a:endParaRPr/>
          </a:p>
          <a:p>
            <a:pPr marL="0" lvl="0" indent="0" algn="l" rtl="0">
              <a:spcBef>
                <a:spcPts val="1200"/>
              </a:spcBef>
              <a:spcAft>
                <a:spcPts val="0"/>
              </a:spcAft>
              <a:buNone/>
            </a:pPr>
            <a:r>
              <a:rPr lang="ja"/>
              <a:t>Went through to Texas</a:t>
            </a:r>
            <a:endParaRPr/>
          </a:p>
          <a:p>
            <a:pPr marL="0" lvl="0" indent="0" algn="l" rtl="0">
              <a:spcBef>
                <a:spcPts val="1200"/>
              </a:spcBef>
              <a:spcAft>
                <a:spcPts val="0"/>
              </a:spcAft>
              <a:buNone/>
            </a:pPr>
            <a:r>
              <a:rPr lang="ja"/>
              <a:t>Yeah, Texas, and we had some fun</a:t>
            </a:r>
            <a:endParaRPr/>
          </a:p>
          <a:p>
            <a:pPr marL="0" lvl="0" indent="0" algn="l" rtl="0">
              <a:spcBef>
                <a:spcPts val="1200"/>
              </a:spcBef>
              <a:spcAft>
                <a:spcPts val="0"/>
              </a:spcAft>
              <a:buNone/>
            </a:pPr>
            <a:r>
              <a:rPr lang="ja"/>
              <a:t>We (     ) some girls</a:t>
            </a:r>
            <a:endParaRPr/>
          </a:p>
          <a:p>
            <a:pPr marL="0" lvl="0" indent="0" algn="l" rtl="0">
              <a:spcBef>
                <a:spcPts val="1200"/>
              </a:spcBef>
              <a:spcAft>
                <a:spcPts val="0"/>
              </a:spcAft>
              <a:buNone/>
            </a:pPr>
            <a:r>
              <a:rPr lang="ja"/>
              <a:t>Some dancers  who gave a (            )</a:t>
            </a:r>
            <a:endParaRPr/>
          </a:p>
          <a:p>
            <a:pPr marL="0" lvl="0" indent="0" algn="l" rtl="0">
              <a:spcBef>
                <a:spcPts val="1200"/>
              </a:spcBef>
              <a:spcAft>
                <a:spcPts val="0"/>
              </a:spcAft>
              <a:buNone/>
            </a:pPr>
            <a:r>
              <a:rPr lang="ja"/>
              <a:t>Broke all the (        ), played all the fools</a:t>
            </a:r>
            <a:endParaRPr/>
          </a:p>
          <a:p>
            <a:pPr marL="0" lvl="0" indent="0" algn="l" rtl="0">
              <a:spcBef>
                <a:spcPts val="1200"/>
              </a:spcBef>
              <a:spcAft>
                <a:spcPts val="0"/>
              </a:spcAft>
              <a:buNone/>
            </a:pPr>
            <a:r>
              <a:rPr lang="ja"/>
              <a:t>Yeah-yeah, they, they blew our minds</a:t>
            </a:r>
            <a:endParaRPr/>
          </a:p>
          <a:p>
            <a:pPr marL="0" lvl="0" indent="0" algn="l" rtl="0">
              <a:spcBef>
                <a:spcPts val="1200"/>
              </a:spcBef>
              <a:spcAft>
                <a:spcPts val="0"/>
              </a:spcAft>
              <a:buNone/>
            </a:pPr>
            <a:r>
              <a:rPr lang="ja"/>
              <a:t>[Pre-Chorus]</a:t>
            </a:r>
            <a:endParaRPr/>
          </a:p>
          <a:p>
            <a:pPr marL="0" lvl="0" indent="0" algn="l" rtl="0">
              <a:spcBef>
                <a:spcPts val="1200"/>
              </a:spcBef>
              <a:spcAft>
                <a:spcPts val="0"/>
              </a:spcAft>
              <a:buNone/>
            </a:pPr>
            <a:r>
              <a:rPr lang="ja"/>
              <a:t>I was shaking at the knees</a:t>
            </a:r>
            <a:endParaRPr/>
          </a:p>
          <a:p>
            <a:pPr marL="0" lvl="0" indent="0" algn="l" rtl="0">
              <a:spcBef>
                <a:spcPts val="1200"/>
              </a:spcBef>
              <a:spcAft>
                <a:spcPts val="0"/>
              </a:spcAft>
              <a:buNone/>
            </a:pPr>
            <a:r>
              <a:rPr lang="ja"/>
              <a:t>Could i come again (           )?</a:t>
            </a:r>
            <a:endParaRPr/>
          </a:p>
          <a:p>
            <a:pPr marL="0" lvl="0" indent="0" algn="l" rtl="0">
              <a:spcBef>
                <a:spcPts val="1200"/>
              </a:spcBef>
              <a:spcAft>
                <a:spcPts val="0"/>
              </a:spcAft>
              <a:buNone/>
            </a:pPr>
            <a:r>
              <a:rPr lang="ja"/>
              <a:t>Yeah, the ladies were too kind</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77" name="Google Shape;77;p16" descr="Official HD Music Video for “Thunderstruck” by AC/DC&#10;Listen to AC/DC: https://ACDC.lnk.to/listenYD&#10;&#10;Win 2 tickets to see AC/DC during the U.S. leg of the #PowerUpTour! Flights + hotel included. &#10;⚡️ https://acdc.lnk.to/PWRUPUSTicketGiveawayID&#10;&#10;Subscribe to AC/DC on YouTube: https://ACDC.lnk.to/subscribeYD&#10;&#10;Watch more AC/DC videos: https://ACDC.lnk.to/listen_YC/youtube&#10;&#10;Follow AC/DC: &#10;Facebook: https://ACDC.lnk.to/followFI &#10;Twitter: https://ACDC.lnk.to/followTI &#10;Instagram: https://ACDC.lnk.to/followII &#10;Website: https://ACDC.lnk.to/followWI &#10;Spotify: https://ACDC.lnk.to/followSI &#10;YouTube: https://ACDC.lnk.to/subscribeYD&#10;&#10;About the The Razor's Edge:&#10;AC/DC cracked the seal on the '90s with one of the best riffs of their career. That would be &quot;Thunderstruck,&quot; the opening track on The Razors Edge. In addition to &quot;Thunderstruck,&quot; the band brought out &quot;Moneytalks,&quot; probably the closest they ever came to writing a pop song. Then there was &quot;Are You Ready&quot; - one of their fiercest calls to action. The gritty edge and booming chants on this album were a welcome reminder for a new generation that pure, unadulterated rock 'n' roll was alive and well.&#10;&#10;Lyrics:&#10;[Intro]&#10;Thunder, ah&#10;Thunder, ah&#10;Thunder, ah&#10;Thunder, ah&#10;Thunder, ah&#10;Thunder, ah&#10;Thunder, ah&#10;Thunder, ah&#10;Thunder, ah&#10;Thunder, ah&#10;&#10;[Verse 1]&#10;I was caught&#10;In the middle of a railroad track (Thunder)&#10;I looked 'round&#10;And I knew there was no turning back (Thunder)&#10;My mind raced&#10;And I thought, what could I do? (Thunder)&#10;And I knew&#10;There was no help, no help from you (Thunder)&#10;Sound of the drums&#10;Beating in my heart&#10;The thunder of guns&#10;Tore me apart&#10;&#10;[Chorus]&#10;You've been - thunderstruck&#10;&#10;[Verse 2]&#10;Went down the highway&#10;Broke the limit, we hit the town&#10;Went through to Texas&#10;Yeah, Texas, and we had some fun&#10;We met some girls&#10;Some dancers who gave a good time&#10;Broke all the rules, played all the fools&#10;Yeah-yeah, they, they, they blew our minds&#10;&#10;[Pre-Chorus]&#10;I was shaking at the knees&#10;Could I come again please?&#10;Yeah, the ladies were too kind&#10;&#10;[Chorus]&#10;You've been - thunderstruck, thunderstruck&#10;Yeah-yeah-yeah, thunderstruck&#10;Oh, thunderstruck&#10;Yeah&#10;&#10;[Bridge 1]&#10;I was shaking at the knees&#10;Could I come again please?&#10;Yow&#10;&#10;[Solo]&#10;&#10;[Chorus]&#10;Thunderstruck, thunderstruck&#10;Yeah-yeah-yeah, thunderstruck&#10;Thunderstruck, yeah, yeah, yeah&#10;Said&#10;&#10;[Bridge 2]&#10;Yeah, it's alright&#10;We're doing fine&#10;Yeah, it's alright&#10;We're doing fine, so fine&#10;&#10;[Chorus]&#10;Thunderstruck, yeah-yeah-yeah&#10;Thunderstruck, thunderstruck, thunderstruck&#10;Whoa, baby, baby (Thunderstruck)&#10;You've been thunderstruck, thunderstruck&#10;Thunderstruck, thunderstruck&#10;You've been thunderstruck&#10;&#10;#ACDC #Thunderstruck #TheRazorsEdge #Rock #HD #Remastered" title="AC/DC - Thunderstruck (Official Video)">
            <a:hlinkClick r:id="rId3"/>
          </p:cNvPr>
          <p:cNvPicPr preferRelativeResize="0"/>
          <p:nvPr/>
        </p:nvPicPr>
        <p:blipFill>
          <a:blip r:embed="rId4">
            <a:alphaModFix/>
          </a:blip>
          <a:stretch>
            <a:fillRect/>
          </a:stretch>
        </p:blipFill>
        <p:spPr>
          <a:xfrm>
            <a:off x="4729225" y="291225"/>
            <a:ext cx="2313350" cy="1168975"/>
          </a:xfrm>
          <a:prstGeom prst="rect">
            <a:avLst/>
          </a:prstGeom>
          <a:noFill/>
          <a:ln>
            <a:noFill/>
          </a:ln>
        </p:spPr>
      </p:pic>
      <p:sp>
        <p:nvSpPr>
          <p:cNvPr id="78" name="Google Shape;78;p16"/>
          <p:cNvSpPr txBox="1"/>
          <p:nvPr/>
        </p:nvSpPr>
        <p:spPr>
          <a:xfrm>
            <a:off x="-106650" y="13658575"/>
            <a:ext cx="7087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body" idx="1"/>
          </p:nvPr>
        </p:nvSpPr>
        <p:spPr>
          <a:xfrm>
            <a:off x="311700" y="1406225"/>
            <a:ext cx="8520600" cy="132297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ja"/>
              <a:t>[Chorus]</a:t>
            </a:r>
            <a:endParaRPr/>
          </a:p>
          <a:p>
            <a:pPr marL="0" lvl="0" indent="0" algn="l" rtl="0">
              <a:spcBef>
                <a:spcPts val="1200"/>
              </a:spcBef>
              <a:spcAft>
                <a:spcPts val="0"/>
              </a:spcAft>
              <a:buNone/>
            </a:pPr>
            <a:r>
              <a:rPr lang="ja"/>
              <a:t>You’ve been-thuderstruck, thunderstruck</a:t>
            </a:r>
            <a:endParaRPr/>
          </a:p>
          <a:p>
            <a:pPr marL="0" lvl="0" indent="0" algn="l" rtl="0">
              <a:spcBef>
                <a:spcPts val="1200"/>
              </a:spcBef>
              <a:spcAft>
                <a:spcPts val="0"/>
              </a:spcAft>
              <a:buNone/>
            </a:pPr>
            <a:r>
              <a:rPr lang="ja"/>
              <a:t>Yeah-yeah-yeah, thunderstruck</a:t>
            </a:r>
            <a:endParaRPr/>
          </a:p>
          <a:p>
            <a:pPr marL="0" lvl="0" indent="0" algn="l" rtl="0">
              <a:spcBef>
                <a:spcPts val="1200"/>
              </a:spcBef>
              <a:spcAft>
                <a:spcPts val="0"/>
              </a:spcAft>
              <a:buNone/>
            </a:pPr>
            <a:r>
              <a:rPr lang="ja"/>
              <a:t>Oh, thunderstruck</a:t>
            </a:r>
            <a:endParaRPr/>
          </a:p>
          <a:p>
            <a:pPr marL="0" lvl="0" indent="0" algn="l" rtl="0">
              <a:spcBef>
                <a:spcPts val="1200"/>
              </a:spcBef>
              <a:spcAft>
                <a:spcPts val="0"/>
              </a:spcAft>
              <a:buNone/>
            </a:pPr>
            <a:r>
              <a:rPr lang="ja"/>
              <a:t>Yeah</a:t>
            </a:r>
            <a:endParaRPr/>
          </a:p>
          <a:p>
            <a:pPr marL="0" lvl="0" indent="0" algn="l" rtl="0">
              <a:spcBef>
                <a:spcPts val="1200"/>
              </a:spcBef>
              <a:spcAft>
                <a:spcPts val="0"/>
              </a:spcAft>
              <a:buNone/>
            </a:pPr>
            <a:r>
              <a:rPr lang="ja"/>
              <a:t>[Bridge 1]</a:t>
            </a:r>
            <a:endParaRPr/>
          </a:p>
          <a:p>
            <a:pPr marL="0" lvl="0" indent="0" algn="l" rtl="0">
              <a:spcBef>
                <a:spcPts val="1200"/>
              </a:spcBef>
              <a:spcAft>
                <a:spcPts val="0"/>
              </a:spcAft>
              <a:buNone/>
            </a:pPr>
            <a:r>
              <a:rPr lang="ja"/>
              <a:t>I was shaking at the knees]Could I come again please?</a:t>
            </a:r>
            <a:endParaRPr/>
          </a:p>
          <a:p>
            <a:pPr marL="0" lvl="0" indent="0" algn="l" rtl="0">
              <a:spcBef>
                <a:spcPts val="1200"/>
              </a:spcBef>
              <a:spcAft>
                <a:spcPts val="0"/>
              </a:spcAft>
              <a:buNone/>
            </a:pPr>
            <a:r>
              <a:rPr lang="ja"/>
              <a:t>Yow</a:t>
            </a:r>
            <a:endParaRPr/>
          </a:p>
          <a:p>
            <a:pPr marL="0" lvl="0" indent="0" algn="l" rtl="0">
              <a:spcBef>
                <a:spcPts val="1200"/>
              </a:spcBef>
              <a:spcAft>
                <a:spcPts val="0"/>
              </a:spcAft>
              <a:buNone/>
            </a:pPr>
            <a:r>
              <a:rPr lang="ja"/>
              <a:t>[Solo]</a:t>
            </a:r>
            <a:endParaRPr/>
          </a:p>
          <a:p>
            <a:pPr marL="0" lvl="0" indent="0" algn="l" rtl="0">
              <a:spcBef>
                <a:spcPts val="1200"/>
              </a:spcBef>
              <a:spcAft>
                <a:spcPts val="0"/>
              </a:spcAft>
              <a:buNone/>
            </a:pPr>
            <a:r>
              <a:rPr lang="ja"/>
              <a:t>[Chorus]</a:t>
            </a:r>
            <a:endParaRPr/>
          </a:p>
          <a:p>
            <a:pPr marL="0" lvl="0" indent="0" algn="l" rtl="0">
              <a:spcBef>
                <a:spcPts val="1200"/>
              </a:spcBef>
              <a:spcAft>
                <a:spcPts val="0"/>
              </a:spcAft>
              <a:buNone/>
            </a:pPr>
            <a:r>
              <a:rPr lang="ja"/>
              <a:t>Thunderstruck, thuderstruck</a:t>
            </a:r>
            <a:endParaRPr/>
          </a:p>
          <a:p>
            <a:pPr marL="0" lvl="0" indent="0" algn="l" rtl="0">
              <a:spcBef>
                <a:spcPts val="1200"/>
              </a:spcBef>
              <a:spcAft>
                <a:spcPts val="0"/>
              </a:spcAft>
              <a:buNone/>
            </a:pPr>
            <a:r>
              <a:rPr lang="ja"/>
              <a:t>Yeah-yeah-yeah, thunderstruck</a:t>
            </a:r>
            <a:endParaRPr/>
          </a:p>
          <a:p>
            <a:pPr marL="0" lvl="0" indent="0" algn="l" rtl="0">
              <a:spcBef>
                <a:spcPts val="1200"/>
              </a:spcBef>
              <a:spcAft>
                <a:spcPts val="0"/>
              </a:spcAft>
              <a:buNone/>
            </a:pPr>
            <a:r>
              <a:rPr lang="ja"/>
              <a:t>Thunderstruck, yeah, yeah, yeah</a:t>
            </a:r>
            <a:endParaRPr/>
          </a:p>
          <a:p>
            <a:pPr marL="0" lvl="0" indent="0" algn="l" rtl="0">
              <a:spcBef>
                <a:spcPts val="1200"/>
              </a:spcBef>
              <a:spcAft>
                <a:spcPts val="0"/>
              </a:spcAft>
              <a:buNone/>
            </a:pPr>
            <a:r>
              <a:rPr lang="ja"/>
              <a:t>Said</a:t>
            </a:r>
            <a:endParaRPr/>
          </a:p>
          <a:p>
            <a:pPr marL="0" lvl="0" indent="0" algn="l" rtl="0">
              <a:spcBef>
                <a:spcPts val="1200"/>
              </a:spcBef>
              <a:spcAft>
                <a:spcPts val="0"/>
              </a:spcAft>
              <a:buNone/>
            </a:pPr>
            <a:r>
              <a:rPr lang="ja"/>
              <a:t>[Bridge 2]</a:t>
            </a:r>
            <a:endParaRPr/>
          </a:p>
          <a:p>
            <a:pPr marL="0" lvl="0" indent="0" algn="l" rtl="0">
              <a:spcBef>
                <a:spcPts val="1200"/>
              </a:spcBef>
              <a:spcAft>
                <a:spcPts val="0"/>
              </a:spcAft>
              <a:buNone/>
            </a:pPr>
            <a:r>
              <a:rPr lang="ja"/>
              <a:t>Yeah, it’s (       )</a:t>
            </a:r>
            <a:endParaRPr/>
          </a:p>
          <a:p>
            <a:pPr marL="0" lvl="0" indent="0" algn="l" rtl="0">
              <a:spcBef>
                <a:spcPts val="1200"/>
              </a:spcBef>
              <a:spcAft>
                <a:spcPts val="0"/>
              </a:spcAft>
              <a:buNone/>
            </a:pPr>
            <a:r>
              <a:rPr lang="ja"/>
              <a:t>We’re doing fine</a:t>
            </a:r>
            <a:endParaRPr/>
          </a:p>
          <a:p>
            <a:pPr marL="0" lvl="0" indent="0" algn="l" rtl="0">
              <a:spcBef>
                <a:spcPts val="1200"/>
              </a:spcBef>
              <a:spcAft>
                <a:spcPts val="0"/>
              </a:spcAft>
              <a:buNone/>
            </a:pPr>
            <a:r>
              <a:rPr lang="ja"/>
              <a:t>Yeah, it’s (        )</a:t>
            </a:r>
            <a:endParaRPr/>
          </a:p>
          <a:p>
            <a:pPr marL="0" lvl="0" indent="0" algn="l" rtl="0">
              <a:spcBef>
                <a:spcPts val="1200"/>
              </a:spcBef>
              <a:spcAft>
                <a:spcPts val="0"/>
              </a:spcAft>
              <a:buNone/>
            </a:pPr>
            <a:r>
              <a:rPr lang="ja"/>
              <a:t>We’re doing fine,(            )</a:t>
            </a:r>
            <a:endParaRPr/>
          </a:p>
          <a:p>
            <a:pPr marL="0" lvl="0" indent="0" algn="l" rtl="0">
              <a:spcBef>
                <a:spcPts val="1200"/>
              </a:spcBef>
              <a:spcAft>
                <a:spcPts val="0"/>
              </a:spcAft>
              <a:buNone/>
            </a:pPr>
            <a:r>
              <a:rPr lang="ja"/>
              <a:t>[Chorus]</a:t>
            </a:r>
            <a:endParaRPr/>
          </a:p>
          <a:p>
            <a:pPr marL="0" lvl="0" indent="0" algn="l" rtl="0">
              <a:spcBef>
                <a:spcPts val="1200"/>
              </a:spcBef>
              <a:spcAft>
                <a:spcPts val="0"/>
              </a:spcAft>
              <a:buNone/>
            </a:pPr>
            <a:r>
              <a:rPr lang="ja"/>
              <a:t>Thunderstruck,yeah-yeah-yeah</a:t>
            </a:r>
            <a:endParaRPr/>
          </a:p>
          <a:p>
            <a:pPr marL="0" lvl="0" indent="0" algn="l" rtl="0">
              <a:spcBef>
                <a:spcPts val="1200"/>
              </a:spcBef>
              <a:spcAft>
                <a:spcPts val="0"/>
              </a:spcAft>
              <a:buNone/>
            </a:pPr>
            <a:r>
              <a:rPr lang="ja"/>
              <a:t>Thunderstruck, thunderstruck, thunderstruck</a:t>
            </a:r>
            <a:endParaRPr/>
          </a:p>
          <a:p>
            <a:pPr marL="0" lvl="0" indent="0" algn="l" rtl="0">
              <a:spcBef>
                <a:spcPts val="1200"/>
              </a:spcBef>
              <a:spcAft>
                <a:spcPts val="0"/>
              </a:spcAft>
              <a:buNone/>
            </a:pPr>
            <a:r>
              <a:rPr lang="ja"/>
              <a:t>Whoa, baby, baby(Thunderstruck)</a:t>
            </a:r>
            <a:endParaRPr/>
          </a:p>
          <a:p>
            <a:pPr marL="0" lvl="0" indent="0" algn="l" rtl="0">
              <a:spcBef>
                <a:spcPts val="1200"/>
              </a:spcBef>
              <a:spcAft>
                <a:spcPts val="0"/>
              </a:spcAft>
              <a:buNone/>
            </a:pPr>
            <a:r>
              <a:rPr lang="ja"/>
              <a:t>You’ve been thunderstruck, thunderstruck</a:t>
            </a:r>
            <a:endParaRPr/>
          </a:p>
          <a:p>
            <a:pPr marL="0" lvl="0" indent="0" algn="l" rtl="0">
              <a:spcBef>
                <a:spcPts val="1200"/>
              </a:spcBef>
              <a:spcAft>
                <a:spcPts val="0"/>
              </a:spcAft>
              <a:buNone/>
            </a:pPr>
            <a:r>
              <a:rPr lang="ja"/>
              <a:t>Thunderstruck, thunderstruck</a:t>
            </a:r>
            <a:endParaRPr/>
          </a:p>
          <a:p>
            <a:pPr marL="0" lvl="0" indent="0" algn="l" rtl="0">
              <a:spcBef>
                <a:spcPts val="1200"/>
              </a:spcBef>
              <a:spcAft>
                <a:spcPts val="0"/>
              </a:spcAft>
              <a:buNone/>
            </a:pPr>
            <a:r>
              <a:rPr lang="ja"/>
              <a:t>You’ve been thunderstruck</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Answer</a:t>
            </a:r>
            <a:endParaRPr/>
          </a:p>
        </p:txBody>
      </p:sp>
      <p:sp>
        <p:nvSpPr>
          <p:cNvPr id="89" name="Google Shape;89;p18"/>
          <p:cNvSpPr txBox="1">
            <a:spLocks noGrp="1"/>
          </p:cNvSpPr>
          <p:nvPr>
            <p:ph type="body" idx="1"/>
          </p:nvPr>
        </p:nvSpPr>
        <p:spPr>
          <a:xfrm>
            <a:off x="545525" y="1989300"/>
            <a:ext cx="9406500" cy="1759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a:t>(</a:t>
            </a:r>
            <a:r>
              <a:rPr lang="ja">
                <a:solidFill>
                  <a:srgbClr val="00FFFF"/>
                </a:solidFill>
                <a:highlight>
                  <a:schemeClr val="lt1"/>
                </a:highlight>
              </a:rPr>
              <a:t>round</a:t>
            </a:r>
            <a:r>
              <a:rPr lang="ja">
                <a:solidFill>
                  <a:schemeClr val="dk1"/>
                </a:solidFill>
              </a:rPr>
              <a:t>) (</a:t>
            </a:r>
            <a:r>
              <a:rPr lang="ja">
                <a:solidFill>
                  <a:srgbClr val="00FFFF"/>
                </a:solidFill>
              </a:rPr>
              <a:t>my heart</a:t>
            </a:r>
            <a:r>
              <a:rPr lang="ja">
                <a:solidFill>
                  <a:schemeClr val="dk1"/>
                </a:solidFill>
              </a:rPr>
              <a:t>) (</a:t>
            </a:r>
            <a:r>
              <a:rPr lang="ja">
                <a:solidFill>
                  <a:srgbClr val="00FFFF"/>
                </a:solidFill>
              </a:rPr>
              <a:t>apart</a:t>
            </a:r>
            <a:r>
              <a:rPr lang="ja">
                <a:solidFill>
                  <a:schemeClr val="dk1"/>
                </a:solidFill>
              </a:rPr>
              <a:t>) (</a:t>
            </a:r>
            <a:r>
              <a:rPr lang="ja">
                <a:solidFill>
                  <a:srgbClr val="00FFFF"/>
                </a:solidFill>
              </a:rPr>
              <a:t>Went</a:t>
            </a:r>
            <a:r>
              <a:rPr lang="ja">
                <a:solidFill>
                  <a:schemeClr val="dk1"/>
                </a:solidFill>
              </a:rPr>
              <a:t>) (</a:t>
            </a:r>
            <a:r>
              <a:rPr lang="ja">
                <a:solidFill>
                  <a:srgbClr val="00FFFF"/>
                </a:solidFill>
              </a:rPr>
              <a:t>hit</a:t>
            </a:r>
            <a:r>
              <a:rPr lang="ja">
                <a:solidFill>
                  <a:schemeClr val="dk1"/>
                </a:solidFill>
              </a:rPr>
              <a:t>) (</a:t>
            </a:r>
            <a:r>
              <a:rPr lang="ja">
                <a:solidFill>
                  <a:srgbClr val="00FFFF"/>
                </a:solidFill>
              </a:rPr>
              <a:t>met</a:t>
            </a:r>
            <a:r>
              <a:rPr lang="ja">
                <a:solidFill>
                  <a:schemeClr val="dk1"/>
                </a:solidFill>
              </a:rPr>
              <a:t>) (</a:t>
            </a:r>
            <a:r>
              <a:rPr lang="ja">
                <a:solidFill>
                  <a:srgbClr val="00FFFF"/>
                </a:solidFill>
              </a:rPr>
              <a:t>good time </a:t>
            </a:r>
            <a:r>
              <a:rPr lang="ja">
                <a:solidFill>
                  <a:schemeClr val="dk1"/>
                </a:solidFill>
              </a:rPr>
              <a:t>)(</a:t>
            </a:r>
            <a:r>
              <a:rPr lang="ja">
                <a:solidFill>
                  <a:srgbClr val="00FFFF"/>
                </a:solidFill>
              </a:rPr>
              <a:t>rules</a:t>
            </a:r>
            <a:r>
              <a:rPr lang="ja">
                <a:solidFill>
                  <a:schemeClr val="dk1"/>
                </a:solidFill>
              </a:rPr>
              <a:t>) (</a:t>
            </a:r>
            <a:r>
              <a:rPr lang="ja">
                <a:solidFill>
                  <a:srgbClr val="00FFFF"/>
                </a:solidFill>
              </a:rPr>
              <a:t>please</a:t>
            </a:r>
            <a:r>
              <a:rPr lang="ja">
                <a:solidFill>
                  <a:schemeClr val="dk1"/>
                </a:solidFill>
              </a:rPr>
              <a:t>)</a:t>
            </a:r>
            <a:endParaRPr>
              <a:solidFill>
                <a:schemeClr val="dk1"/>
              </a:solidFill>
            </a:endParaRPr>
          </a:p>
          <a:p>
            <a:pPr marL="0" lvl="0" indent="0" algn="l" rtl="0">
              <a:spcBef>
                <a:spcPts val="1200"/>
              </a:spcBef>
              <a:spcAft>
                <a:spcPts val="1200"/>
              </a:spcAft>
              <a:buNone/>
            </a:pPr>
            <a:r>
              <a:rPr lang="ja">
                <a:solidFill>
                  <a:schemeClr val="dk1"/>
                </a:solidFill>
              </a:rPr>
              <a:t>(</a:t>
            </a:r>
            <a:r>
              <a:rPr lang="ja">
                <a:solidFill>
                  <a:srgbClr val="00FFFF"/>
                </a:solidFill>
              </a:rPr>
              <a:t>alright</a:t>
            </a:r>
            <a:r>
              <a:rPr lang="ja">
                <a:solidFill>
                  <a:schemeClr val="dk1"/>
                </a:solidFill>
              </a:rPr>
              <a:t>) (</a:t>
            </a:r>
            <a:r>
              <a:rPr lang="ja">
                <a:solidFill>
                  <a:srgbClr val="00FFFF"/>
                </a:solidFill>
              </a:rPr>
              <a:t>so fun</a:t>
            </a:r>
            <a:r>
              <a:rPr lang="ja">
                <a:solidFill>
                  <a:schemeClr val="dk1"/>
                </a:solidFill>
              </a:rPr>
              <a:t>)</a:t>
            </a:r>
            <a:endParaRPr>
              <a:solidFill>
                <a:schemeClr val="dk1"/>
              </a:solidFill>
            </a:endParaRPr>
          </a:p>
        </p:txBody>
      </p:sp>
      <p:pic>
        <p:nvPicPr>
          <p:cNvPr id="90" name="Google Shape;90;p18" title="レコーディング (2) (online-audio-converter.com).mp3">
            <a:hlinkClick r:id="rId3"/>
          </p:cNvPr>
          <p:cNvPicPr preferRelativeResize="0"/>
          <p:nvPr/>
        </p:nvPicPr>
        <p:blipFill>
          <a:blip r:embed="rId4">
            <a:alphaModFix/>
          </a:blip>
          <a:stretch>
            <a:fillRect/>
          </a:stretch>
        </p:blipFill>
        <p:spPr>
          <a:xfrm>
            <a:off x="152400" y="3901500"/>
            <a:ext cx="457200" cy="45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body" idx="1"/>
          </p:nvPr>
        </p:nvSpPr>
        <p:spPr>
          <a:xfrm>
            <a:off x="311700" y="870384"/>
            <a:ext cx="8520600" cy="3711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sz="2400"/>
              <a:t>The Vocalist of </a:t>
            </a:r>
            <a:r>
              <a:rPr lang="ja" sz="2100"/>
              <a:t>AC/DC</a:t>
            </a:r>
            <a:endParaRPr sz="2100"/>
          </a:p>
          <a:p>
            <a:pPr marL="0" lvl="0" indent="0" algn="l" rtl="0">
              <a:spcBef>
                <a:spcPts val="1200"/>
              </a:spcBef>
              <a:spcAft>
                <a:spcPts val="1200"/>
              </a:spcAft>
              <a:buNone/>
            </a:pPr>
            <a:r>
              <a:rPr lang="ja" sz="2100"/>
              <a:t>AC/DC was originally formed with vocalist Dave Evans. But after about 11 month, He left the band. He was replaced by Bon scott. And with Scott they released great                                                                albums such as:                                                                                              High Voltage(1975),                                                                           Let There Be Rock(1977),                                                                     Highway to Hell(1979)</a:t>
            </a:r>
            <a:endParaRPr sz="2100"/>
          </a:p>
        </p:txBody>
      </p:sp>
      <p:sp>
        <p:nvSpPr>
          <p:cNvPr id="96" name="Google Shape;96;p19"/>
          <p:cNvSpPr txBox="1">
            <a:spLocks noGrp="1"/>
          </p:cNvSpPr>
          <p:nvPr>
            <p:ph type="title"/>
          </p:nvPr>
        </p:nvSpPr>
        <p:spPr>
          <a:xfrm>
            <a:off x="311700" y="297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Impact"/>
                <a:ea typeface="Impact"/>
                <a:cs typeface="Impact"/>
                <a:sym typeface="Impact"/>
              </a:rPr>
              <a:t>Interesting fact about AC/DC </a:t>
            </a:r>
            <a:endParaRPr>
              <a:latin typeface="Impact"/>
              <a:ea typeface="Impact"/>
              <a:cs typeface="Impact"/>
              <a:sym typeface="Impact"/>
            </a:endParaRPr>
          </a:p>
        </p:txBody>
      </p:sp>
      <p:pic>
        <p:nvPicPr>
          <p:cNvPr id="97" name="Google Shape;97;p19"/>
          <p:cNvPicPr preferRelativeResize="0"/>
          <p:nvPr/>
        </p:nvPicPr>
        <p:blipFill>
          <a:blip r:embed="rId5">
            <a:alphaModFix/>
          </a:blip>
          <a:stretch>
            <a:fillRect/>
          </a:stretch>
        </p:blipFill>
        <p:spPr>
          <a:xfrm>
            <a:off x="4391261" y="2204949"/>
            <a:ext cx="4441051" cy="2938551"/>
          </a:xfrm>
          <a:prstGeom prst="rect">
            <a:avLst/>
          </a:prstGeom>
          <a:noFill/>
          <a:ln>
            <a:noFill/>
          </a:ln>
        </p:spPr>
      </p:pic>
      <p:pic>
        <p:nvPicPr>
          <p:cNvPr id="2" name="tmpAudioRecording.m4a">
            <a:hlinkClick r:id="" action="ppaction://media"/>
            <a:extLst>
              <a:ext uri="{FF2B5EF4-FFF2-40B4-BE49-F238E27FC236}">
                <a16:creationId xmlns:a16="http://schemas.microsoft.com/office/drawing/2014/main" id="{FCDCE1F9-ED3E-5829-DA59-AF9C54F91B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2433" y="341137"/>
            <a:ext cx="485775" cy="48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24193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Impact"/>
                <a:ea typeface="Impact"/>
                <a:cs typeface="Impact"/>
                <a:sym typeface="Impact"/>
              </a:rPr>
              <a:t>After the dead of Bon scott</a:t>
            </a:r>
            <a:endParaRPr>
              <a:latin typeface="Impact"/>
              <a:ea typeface="Impact"/>
              <a:cs typeface="Impact"/>
              <a:sym typeface="Impact"/>
            </a:endParaRPr>
          </a:p>
        </p:txBody>
      </p:sp>
      <p:sp>
        <p:nvSpPr>
          <p:cNvPr id="103" name="Google Shape;103;p20"/>
          <p:cNvSpPr txBox="1">
            <a:spLocks noGrp="1"/>
          </p:cNvSpPr>
          <p:nvPr>
            <p:ph type="body" idx="1"/>
          </p:nvPr>
        </p:nvSpPr>
        <p:spPr>
          <a:xfrm>
            <a:off x="311700" y="814650"/>
            <a:ext cx="8520600" cy="42336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ja" sz="2100"/>
              <a:t>In 1980 lead vocalist Bon scott died of alcohol poisoning. Soon after,  Brian Johnson joined AC/DC as a new singer. The first album with Johnson, Back In Black(1980) became a world                                       -wide success, selling over 50 million copies and                                                            ranking among the best-selling albums of all time                                                After this huge comeback, AC/DC continued their                                           success with such as For Those About to Rock                                   (1981), Which became their first No.1 album in                                                                                                                        the U.S. This period firmly established the band                                                              as one of the greatest name in rock history.                                               </a:t>
            </a:r>
            <a:endParaRPr sz="2100"/>
          </a:p>
        </p:txBody>
      </p:sp>
      <p:pic>
        <p:nvPicPr>
          <p:cNvPr id="104" name="Google Shape;104;p20"/>
          <p:cNvPicPr preferRelativeResize="0"/>
          <p:nvPr/>
        </p:nvPicPr>
        <p:blipFill>
          <a:blip r:embed="rId5">
            <a:alphaModFix/>
          </a:blip>
          <a:stretch>
            <a:fillRect/>
          </a:stretch>
        </p:blipFill>
        <p:spPr>
          <a:xfrm>
            <a:off x="6233550" y="1852650"/>
            <a:ext cx="2598751" cy="3290850"/>
          </a:xfrm>
          <a:prstGeom prst="rect">
            <a:avLst/>
          </a:prstGeom>
          <a:noFill/>
          <a:ln>
            <a:noFill/>
          </a:ln>
        </p:spPr>
      </p:pic>
      <p:pic>
        <p:nvPicPr>
          <p:cNvPr id="2" name="tmpAudioRecording.m4a">
            <a:hlinkClick r:id="" action="ppaction://media"/>
            <a:extLst>
              <a:ext uri="{FF2B5EF4-FFF2-40B4-BE49-F238E27FC236}">
                <a16:creationId xmlns:a16="http://schemas.microsoft.com/office/drawing/2014/main" id="{262F767A-8B2D-3A43-2E0D-C79FC2BBA5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86225" y="328869"/>
            <a:ext cx="485775" cy="48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311700" y="262661"/>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Impact"/>
                <a:ea typeface="Impact"/>
                <a:cs typeface="Impact"/>
                <a:sym typeface="Impact"/>
              </a:rPr>
              <a:t>AC/DC’s Records and Achievements</a:t>
            </a:r>
            <a:endParaRPr>
              <a:latin typeface="Impact"/>
              <a:ea typeface="Impact"/>
              <a:cs typeface="Impact"/>
              <a:sym typeface="Impact"/>
            </a:endParaRPr>
          </a:p>
        </p:txBody>
      </p:sp>
      <p:sp>
        <p:nvSpPr>
          <p:cNvPr id="110" name="Google Shape;110;p21"/>
          <p:cNvSpPr txBox="1">
            <a:spLocks noGrp="1"/>
          </p:cNvSpPr>
          <p:nvPr>
            <p:ph type="body" idx="1"/>
          </p:nvPr>
        </p:nvSpPr>
        <p:spPr>
          <a:xfrm>
            <a:off x="311700" y="924250"/>
            <a:ext cx="8520600" cy="399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Back in Black (1980) is AC/DC’s best-selling album, with over 50 million copies sold worldwide – the second best-selling album in music history</a:t>
            </a:r>
            <a:endParaRPr/>
          </a:p>
          <a:p>
            <a:pPr marL="0" lvl="0" indent="0" algn="l" rtl="0">
              <a:spcBef>
                <a:spcPts val="1200"/>
              </a:spcBef>
              <a:spcAft>
                <a:spcPts val="0"/>
              </a:spcAft>
              <a:buNone/>
            </a:pPr>
            <a:r>
              <a:rPr lang="ja"/>
              <a:t>They have sold more than 200 million albums globally, making them one of the top-selling bands of all time.</a:t>
            </a:r>
            <a:endParaRPr/>
          </a:p>
          <a:p>
            <a:pPr marL="0" lvl="0" indent="0" algn="l" rtl="0">
              <a:spcBef>
                <a:spcPts val="1200"/>
              </a:spcBef>
              <a:spcAft>
                <a:spcPts val="0"/>
              </a:spcAft>
              <a:buNone/>
            </a:pPr>
            <a:r>
              <a:rPr lang="ja"/>
              <a:t>For Those About to Rock(1981) became                                                                              first No.1album in the U.S. Billboard 200.</a:t>
            </a:r>
            <a:endParaRPr/>
          </a:p>
          <a:p>
            <a:pPr marL="0" lvl="0" indent="0" algn="l" rtl="0">
              <a:spcBef>
                <a:spcPts val="1200"/>
              </a:spcBef>
              <a:spcAft>
                <a:spcPts val="1200"/>
              </a:spcAft>
              <a:buNone/>
            </a:pPr>
            <a:r>
              <a:rPr lang="ja"/>
              <a:t>The band has played sold-out stadium                                                                           tours across the world for over five deca                                                                            -des, proving their lasting popularity and                                                                  influence.</a:t>
            </a:r>
            <a:endParaRPr/>
          </a:p>
        </p:txBody>
      </p:sp>
      <p:pic>
        <p:nvPicPr>
          <p:cNvPr id="111" name="Google Shape;111;p21"/>
          <p:cNvPicPr preferRelativeResize="0"/>
          <p:nvPr/>
        </p:nvPicPr>
        <p:blipFill>
          <a:blip r:embed="rId5">
            <a:alphaModFix/>
          </a:blip>
          <a:stretch>
            <a:fillRect/>
          </a:stretch>
        </p:blipFill>
        <p:spPr>
          <a:xfrm>
            <a:off x="4572000" y="2571756"/>
            <a:ext cx="4572000" cy="2571745"/>
          </a:xfrm>
          <a:prstGeom prst="rect">
            <a:avLst/>
          </a:prstGeom>
          <a:noFill/>
          <a:ln>
            <a:noFill/>
          </a:ln>
        </p:spPr>
      </p:pic>
      <p:pic>
        <p:nvPicPr>
          <p:cNvPr id="2" name="tmpAudioRecording.m4a">
            <a:hlinkClick r:id="" action="ppaction://media"/>
            <a:extLst>
              <a:ext uri="{FF2B5EF4-FFF2-40B4-BE49-F238E27FC236}">
                <a16:creationId xmlns:a16="http://schemas.microsoft.com/office/drawing/2014/main" id="{DC493FF3-96E9-1EDE-DA68-9294F23116B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95948" y="438475"/>
            <a:ext cx="485775" cy="48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Quiz</a:t>
            </a:r>
            <a:endParaRPr/>
          </a:p>
        </p:txBody>
      </p:sp>
      <p:sp>
        <p:nvSpPr>
          <p:cNvPr id="117" name="Google Shape;117;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a:t>1.Who was the original lead vocalist for AC/DC?</a:t>
            </a:r>
            <a:endParaRPr/>
          </a:p>
          <a:p>
            <a:pPr marL="0" lvl="0" indent="0" algn="l" rtl="0">
              <a:spcBef>
                <a:spcPts val="1200"/>
              </a:spcBef>
              <a:spcAft>
                <a:spcPts val="0"/>
              </a:spcAft>
              <a:buNone/>
            </a:pPr>
            <a:endParaRPr/>
          </a:p>
          <a:p>
            <a:pPr marL="0" lvl="0" indent="0" algn="l" rtl="0">
              <a:spcBef>
                <a:spcPts val="1200"/>
              </a:spcBef>
              <a:spcAft>
                <a:spcPts val="0"/>
              </a:spcAft>
              <a:buNone/>
            </a:pPr>
            <a:r>
              <a:rPr lang="ja"/>
              <a:t>    A.  Bon Scott</a:t>
            </a:r>
            <a:endParaRPr/>
          </a:p>
          <a:p>
            <a:pPr marL="0" lvl="0" indent="0" algn="l" rtl="0">
              <a:spcBef>
                <a:spcPts val="1200"/>
              </a:spcBef>
              <a:spcAft>
                <a:spcPts val="0"/>
              </a:spcAft>
              <a:buNone/>
            </a:pPr>
            <a:r>
              <a:rPr lang="ja"/>
              <a:t>    B. Angus Young</a:t>
            </a:r>
            <a:endParaRPr/>
          </a:p>
          <a:p>
            <a:pPr marL="0" lvl="0" indent="0" algn="l" rtl="0">
              <a:spcBef>
                <a:spcPts val="1200"/>
              </a:spcBef>
              <a:spcAft>
                <a:spcPts val="0"/>
              </a:spcAft>
              <a:buNone/>
            </a:pPr>
            <a:r>
              <a:rPr lang="ja"/>
              <a:t>    C. Axl Rose</a:t>
            </a:r>
            <a:endParaRPr/>
          </a:p>
          <a:p>
            <a:pPr marL="0" lvl="0" indent="0" algn="l" rtl="0">
              <a:spcBef>
                <a:spcPts val="1200"/>
              </a:spcBef>
              <a:spcAft>
                <a:spcPts val="1200"/>
              </a:spcAft>
              <a:buNone/>
            </a:pPr>
            <a:r>
              <a:rPr lang="ja"/>
              <a:t>    D. Brian Johnson</a:t>
            </a:r>
            <a:endParaRPr/>
          </a:p>
        </p:txBody>
      </p:sp>
      <p:pic>
        <p:nvPicPr>
          <p:cNvPr id="118" name="Google Shape;118;p22" title="レコーディング (3) (online-audio-converter.com).mp3">
            <a:hlinkClick r:id="rId3"/>
          </p:cNvPr>
          <p:cNvPicPr preferRelativeResize="0"/>
          <p:nvPr/>
        </p:nvPicPr>
        <p:blipFill>
          <a:blip r:embed="rId4">
            <a:alphaModFix/>
          </a:blip>
          <a:stretch>
            <a:fillRect/>
          </a:stretch>
        </p:blipFill>
        <p:spPr>
          <a:xfrm>
            <a:off x="152400" y="4721275"/>
            <a:ext cx="269825" cy="269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a:t>2.Which AC/DC album is widely known as the best-selling hard rock album of all time?</a:t>
            </a:r>
            <a:endParaRPr/>
          </a:p>
          <a:p>
            <a:pPr marL="457200" lvl="0" indent="-342900" algn="l" rtl="0">
              <a:spcBef>
                <a:spcPts val="1200"/>
              </a:spcBef>
              <a:spcAft>
                <a:spcPts val="0"/>
              </a:spcAft>
              <a:buSzPts val="1800"/>
              <a:buAutoNum type="alphaUcPeriod"/>
            </a:pPr>
            <a:r>
              <a:rPr lang="ja"/>
              <a:t>High Voltage</a:t>
            </a:r>
            <a:endParaRPr/>
          </a:p>
          <a:p>
            <a:pPr marL="0" lvl="0" indent="0" algn="l" rtl="0">
              <a:spcBef>
                <a:spcPts val="1200"/>
              </a:spcBef>
              <a:spcAft>
                <a:spcPts val="0"/>
              </a:spcAft>
              <a:buNone/>
            </a:pPr>
            <a:r>
              <a:rPr lang="ja"/>
              <a:t>B.  Back In Black</a:t>
            </a:r>
            <a:endParaRPr/>
          </a:p>
          <a:p>
            <a:pPr marL="0" lvl="0" indent="0" algn="l" rtl="0">
              <a:spcBef>
                <a:spcPts val="1200"/>
              </a:spcBef>
              <a:spcAft>
                <a:spcPts val="0"/>
              </a:spcAft>
              <a:buNone/>
            </a:pPr>
            <a:r>
              <a:rPr lang="ja"/>
              <a:t>C.  High way to hell</a:t>
            </a:r>
            <a:endParaRPr/>
          </a:p>
          <a:p>
            <a:pPr marL="0" lvl="0" indent="0" algn="l" rtl="0">
              <a:spcBef>
                <a:spcPts val="1200"/>
              </a:spcBef>
              <a:spcAft>
                <a:spcPts val="1200"/>
              </a:spcAft>
              <a:buNone/>
            </a:pPr>
            <a:r>
              <a:rPr lang="ja"/>
              <a:t>D.  Let There Be Rock</a:t>
            </a:r>
            <a:endParaRPr/>
          </a:p>
        </p:txBody>
      </p:sp>
      <p:pic>
        <p:nvPicPr>
          <p:cNvPr id="124" name="Google Shape;124;p23" title="レコーディング (4) (online-audio-converter.com).mp3">
            <a:hlinkClick r:id="rId3"/>
          </p:cNvPr>
          <p:cNvPicPr preferRelativeResize="0"/>
          <p:nvPr/>
        </p:nvPicPr>
        <p:blipFill>
          <a:blip r:embed="rId4">
            <a:alphaModFix/>
          </a:blip>
          <a:stretch>
            <a:fillRect/>
          </a:stretch>
        </p:blipFill>
        <p:spPr>
          <a:xfrm>
            <a:off x="152400" y="152400"/>
            <a:ext cx="457200"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body" idx="1"/>
          </p:nvPr>
        </p:nvSpPr>
        <p:spPr>
          <a:xfrm>
            <a:off x="484000" y="1140275"/>
            <a:ext cx="7407300" cy="2891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a:t>3.Who joined the band to replace lead vocalist Bon Scott after his death?</a:t>
            </a:r>
            <a:endParaRPr/>
          </a:p>
          <a:p>
            <a:pPr marL="457200" lvl="0" indent="-342900" algn="l" rtl="0">
              <a:spcBef>
                <a:spcPts val="1200"/>
              </a:spcBef>
              <a:spcAft>
                <a:spcPts val="0"/>
              </a:spcAft>
              <a:buSzPts val="1800"/>
              <a:buAutoNum type="alphaUcPeriod"/>
            </a:pPr>
            <a:r>
              <a:rPr lang="ja"/>
              <a:t>Paul Stanley</a:t>
            </a:r>
            <a:endParaRPr/>
          </a:p>
          <a:p>
            <a:pPr marL="457200" lvl="0" indent="-342900" algn="l" rtl="0">
              <a:spcBef>
                <a:spcPts val="0"/>
              </a:spcBef>
              <a:spcAft>
                <a:spcPts val="0"/>
              </a:spcAft>
              <a:buSzPts val="1800"/>
              <a:buAutoNum type="alphaUcPeriod"/>
            </a:pPr>
            <a:r>
              <a:rPr lang="ja"/>
              <a:t>Axl Rose</a:t>
            </a:r>
            <a:endParaRPr/>
          </a:p>
          <a:p>
            <a:pPr marL="457200" lvl="0" indent="-342900" algn="l" rtl="0">
              <a:spcBef>
                <a:spcPts val="0"/>
              </a:spcBef>
              <a:spcAft>
                <a:spcPts val="0"/>
              </a:spcAft>
              <a:buSzPts val="1800"/>
              <a:buAutoNum type="alphaUcPeriod"/>
            </a:pPr>
            <a:r>
              <a:rPr lang="ja"/>
              <a:t>Brian Johnson</a:t>
            </a:r>
            <a:endParaRPr/>
          </a:p>
          <a:p>
            <a:pPr marL="457200" lvl="0" indent="-342900" algn="l" rtl="0">
              <a:spcBef>
                <a:spcPts val="0"/>
              </a:spcBef>
              <a:spcAft>
                <a:spcPts val="0"/>
              </a:spcAft>
              <a:buSzPts val="1800"/>
              <a:buAutoNum type="alphaUcPeriod"/>
            </a:pPr>
            <a:r>
              <a:rPr lang="ja"/>
              <a:t>Ian Gillan</a:t>
            </a:r>
            <a:endParaRPr/>
          </a:p>
        </p:txBody>
      </p:sp>
      <p:pic>
        <p:nvPicPr>
          <p:cNvPr id="130" name="Google Shape;130;p24" title="レコーディング (5) (online-audio-converter.com).mp3">
            <a:hlinkClick r:id="rId3"/>
          </p:cNvPr>
          <p:cNvPicPr preferRelativeResize="0"/>
          <p:nvPr/>
        </p:nvPicPr>
        <p:blipFill>
          <a:blip r:embed="rId4">
            <a:alphaModFix/>
          </a:blip>
          <a:stretch>
            <a:fillRect/>
          </a:stretch>
        </p:blipFill>
        <p:spPr>
          <a:xfrm>
            <a:off x="152400" y="152400"/>
            <a:ext cx="457200" cy="45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Answer</a:t>
            </a:r>
            <a:endParaRPr/>
          </a:p>
        </p:txBody>
      </p:sp>
      <p:sp>
        <p:nvSpPr>
          <p:cNvPr id="136" name="Google Shape;136;p25"/>
          <p:cNvSpPr txBox="1">
            <a:spLocks noGrp="1"/>
          </p:cNvSpPr>
          <p:nvPr>
            <p:ph type="body" idx="1"/>
          </p:nvPr>
        </p:nvSpPr>
        <p:spPr>
          <a:xfrm>
            <a:off x="311700" y="771125"/>
            <a:ext cx="6300300" cy="2990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900"/>
          </a:p>
          <a:p>
            <a:pPr marL="0" lvl="0" indent="0" algn="l" rtl="0">
              <a:spcBef>
                <a:spcPts val="1200"/>
              </a:spcBef>
              <a:spcAft>
                <a:spcPts val="0"/>
              </a:spcAft>
              <a:buNone/>
            </a:pPr>
            <a:r>
              <a:rPr lang="ja" sz="2900"/>
              <a:t>1.</a:t>
            </a:r>
            <a:r>
              <a:rPr lang="ja" sz="2900">
                <a:solidFill>
                  <a:srgbClr val="00FFFF"/>
                </a:solidFill>
              </a:rPr>
              <a:t>A </a:t>
            </a:r>
            <a:endParaRPr sz="2900">
              <a:solidFill>
                <a:srgbClr val="00FFFF"/>
              </a:solidFill>
            </a:endParaRPr>
          </a:p>
          <a:p>
            <a:pPr marL="0" lvl="0" indent="0" algn="l" rtl="0">
              <a:spcBef>
                <a:spcPts val="1200"/>
              </a:spcBef>
              <a:spcAft>
                <a:spcPts val="0"/>
              </a:spcAft>
              <a:buNone/>
            </a:pPr>
            <a:r>
              <a:rPr lang="ja" sz="2900">
                <a:solidFill>
                  <a:srgbClr val="999999"/>
                </a:solidFill>
              </a:rPr>
              <a:t>2.</a:t>
            </a:r>
            <a:r>
              <a:rPr lang="ja" sz="2900">
                <a:solidFill>
                  <a:srgbClr val="00FFFF"/>
                </a:solidFill>
              </a:rPr>
              <a:t>B </a:t>
            </a:r>
            <a:endParaRPr sz="2900">
              <a:solidFill>
                <a:srgbClr val="00FFFF"/>
              </a:solidFill>
            </a:endParaRPr>
          </a:p>
          <a:p>
            <a:pPr marL="0" lvl="0" indent="0" algn="l" rtl="0">
              <a:spcBef>
                <a:spcPts val="1200"/>
              </a:spcBef>
              <a:spcAft>
                <a:spcPts val="1200"/>
              </a:spcAft>
              <a:buNone/>
            </a:pPr>
            <a:r>
              <a:rPr lang="ja" sz="2900">
                <a:solidFill>
                  <a:srgbClr val="999999"/>
                </a:solidFill>
              </a:rPr>
              <a:t>3.</a:t>
            </a:r>
            <a:r>
              <a:rPr lang="ja" sz="2900">
                <a:solidFill>
                  <a:srgbClr val="00FFFF"/>
                </a:solidFill>
              </a:rPr>
              <a:t>C</a:t>
            </a:r>
            <a:endParaRPr sz="2900">
              <a:solidFill>
                <a:srgbClr val="00FFFF"/>
              </a:solidFill>
            </a:endParaRPr>
          </a:p>
        </p:txBody>
      </p:sp>
      <p:pic>
        <p:nvPicPr>
          <p:cNvPr id="137" name="Google Shape;137;p25"/>
          <p:cNvPicPr preferRelativeResize="0"/>
          <p:nvPr/>
        </p:nvPicPr>
        <p:blipFill>
          <a:blip r:embed="rId3">
            <a:alphaModFix/>
          </a:blip>
          <a:stretch>
            <a:fillRect/>
          </a:stretch>
        </p:blipFill>
        <p:spPr>
          <a:xfrm>
            <a:off x="2691300" y="771125"/>
            <a:ext cx="6300300" cy="36783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311688" y="178342"/>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Impact"/>
                <a:ea typeface="Impact"/>
                <a:cs typeface="Impact"/>
                <a:sym typeface="Impact"/>
              </a:rPr>
              <a:t>Pronunciation challenge!</a:t>
            </a:r>
            <a:endParaRPr>
              <a:latin typeface="Impact"/>
              <a:ea typeface="Impact"/>
              <a:cs typeface="Impact"/>
              <a:sym typeface="Impact"/>
            </a:endParaRPr>
          </a:p>
        </p:txBody>
      </p:sp>
      <p:sp>
        <p:nvSpPr>
          <p:cNvPr id="143" name="Google Shape;143;p26"/>
          <p:cNvSpPr txBox="1">
            <a:spLocks noGrp="1"/>
          </p:cNvSpPr>
          <p:nvPr>
            <p:ph type="body" idx="1"/>
          </p:nvPr>
        </p:nvSpPr>
        <p:spPr>
          <a:xfrm>
            <a:off x="241250" y="863550"/>
            <a:ext cx="8520600" cy="3840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lang="en-US" altLang="ja" sz="2400"/>
          </a:p>
          <a:p>
            <a:pPr marL="0" lvl="0" indent="0" algn="l" rtl="0">
              <a:spcBef>
                <a:spcPts val="0"/>
              </a:spcBef>
              <a:spcAft>
                <a:spcPts val="0"/>
              </a:spcAft>
              <a:buNone/>
            </a:pPr>
            <a:endParaRPr lang="en-US" altLang="ja" sz="2400"/>
          </a:p>
          <a:p>
            <a:pPr marL="0" lvl="0" indent="0" algn="l" rtl="0">
              <a:spcBef>
                <a:spcPts val="0"/>
              </a:spcBef>
              <a:spcAft>
                <a:spcPts val="0"/>
              </a:spcAft>
              <a:buNone/>
            </a:pPr>
            <a:r>
              <a:rPr lang="ja" sz="2400"/>
              <a:t>Key phrase</a:t>
            </a:r>
            <a:endParaRPr sz="2400"/>
          </a:p>
          <a:p>
            <a:pPr marL="0" lvl="0" indent="0" algn="l" rtl="0">
              <a:spcBef>
                <a:spcPts val="1200"/>
              </a:spcBef>
              <a:spcAft>
                <a:spcPts val="0"/>
              </a:spcAft>
              <a:buNone/>
            </a:pPr>
            <a:r>
              <a:rPr lang="ja" sz="2400"/>
              <a:t>You’ve been Thunderstruck                                                                                                     </a:t>
            </a:r>
            <a:r>
              <a:rPr lang="ja" sz="2400" b="1"/>
              <a:t>j</a:t>
            </a:r>
            <a:r>
              <a:rPr lang="ja" sz="2400"/>
              <a:t>uːv      </a:t>
            </a:r>
            <a:r>
              <a:rPr lang="ja" sz="2400" b="1"/>
              <a:t>b</a:t>
            </a:r>
            <a:r>
              <a:rPr lang="ja" sz="2400"/>
              <a:t>ɪn    </a:t>
            </a:r>
            <a:r>
              <a:rPr lang="ja" sz="2400" b="1"/>
              <a:t>ˈθʌn↑</a:t>
            </a:r>
            <a:r>
              <a:rPr lang="ja" sz="2400"/>
              <a:t>.dər.</a:t>
            </a:r>
            <a:r>
              <a:rPr lang="ja" sz="2400" b="1"/>
              <a:t>strʌ</a:t>
            </a:r>
            <a:r>
              <a:rPr lang="ja" sz="2400"/>
              <a:t>k↓</a:t>
            </a:r>
            <a:endParaRPr sz="2400"/>
          </a:p>
          <a:p>
            <a:pPr marL="0" lvl="0" indent="0" algn="l" rtl="0">
              <a:spcBef>
                <a:spcPts val="1200"/>
              </a:spcBef>
              <a:spcAft>
                <a:spcPts val="1200"/>
              </a:spcAft>
              <a:buNone/>
            </a:pPr>
            <a:r>
              <a:rPr lang="ja" sz="2400"/>
              <a:t>            (short)</a:t>
            </a:r>
            <a:endParaRPr sz="2400"/>
          </a:p>
        </p:txBody>
      </p:sp>
      <p:pic>
        <p:nvPicPr>
          <p:cNvPr id="2" name="tmpAudioRecording.m4a">
            <a:hlinkClick r:id="" action="ppaction://media"/>
            <a:extLst>
              <a:ext uri="{FF2B5EF4-FFF2-40B4-BE49-F238E27FC236}">
                <a16:creationId xmlns:a16="http://schemas.microsoft.com/office/drawing/2014/main" id="{CF84AEFB-12A8-EDE3-FEBE-3C57CEF35E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58662" y="321521"/>
            <a:ext cx="485775" cy="48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a:off x="311750" y="500400"/>
            <a:ext cx="8520600" cy="386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ja" sz="5900"/>
              <a:t>Thankyou for listening!</a:t>
            </a:r>
            <a:endParaRPr sz="5900"/>
          </a:p>
          <a:p>
            <a:pPr marL="0" lvl="0" indent="0" algn="l" rtl="0">
              <a:spcBef>
                <a:spcPts val="0"/>
              </a:spcBef>
              <a:spcAft>
                <a:spcPts val="0"/>
              </a:spcAft>
              <a:buNone/>
            </a:pPr>
            <a:endParaRPr sz="5900"/>
          </a:p>
        </p:txBody>
      </p:sp>
      <p:pic>
        <p:nvPicPr>
          <p:cNvPr id="149" name="Google Shape;149;p27" descr="AC/DC Perform Live In Washington DC（提供: Redferns）"/>
          <p:cNvPicPr preferRelativeResize="0"/>
          <p:nvPr/>
        </p:nvPicPr>
        <p:blipFill>
          <a:blip r:embed="rId3">
            <a:alphaModFix/>
          </a:blip>
          <a:stretch>
            <a:fillRect/>
          </a:stretch>
        </p:blipFill>
        <p:spPr>
          <a:xfrm>
            <a:off x="2070824" y="1574625"/>
            <a:ext cx="4922552" cy="328090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画面に合わせる (16:9)</PresentationFormat>
  <Slides>15</Slides>
  <Notes>15</Notes>
  <HiddenSlides>0</HiddenSlide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Simple Dark</vt:lpstr>
      <vt:lpstr>Thunderstruck </vt:lpstr>
      <vt:lpstr>Explanation of AC/DC and Thunderstruck </vt:lpstr>
      <vt:lpstr>Vocabulary</vt:lpstr>
      <vt:lpstr> Thunderstruck   AC/DC         </vt:lpstr>
      <vt:lpstr>PowerPoint プレゼンテーション</vt:lpstr>
      <vt:lpstr>Answer</vt:lpstr>
      <vt:lpstr>Interesting fact about AC/DC </vt:lpstr>
      <vt:lpstr>After the dead of Bon scott</vt:lpstr>
      <vt:lpstr>AC/DC’s Records and Achievements</vt:lpstr>
      <vt:lpstr>Quiz</vt:lpstr>
      <vt:lpstr>PowerPoint プレゼンテーション</vt:lpstr>
      <vt:lpstr>PowerPoint プレゼンテーション</vt:lpstr>
      <vt:lpstr>Answer</vt:lpstr>
      <vt:lpstr>Pronunciation challenge!</vt:lpstr>
      <vt:lpstr>Thankyou for listening!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Thunderstruck </dc:title>
  <cp:lastModifiedBy>JEE MINSEOK</cp:lastModifiedBy>
  <cp:revision>1</cp:revision>
  <dcterms:modified xsi:type="dcterms:W3CDTF">2025-09-01T06:14:28Z</dcterms:modified>
</cp:coreProperties>
</file>