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1" r:id="rId5"/>
    <p:sldId id="264" r:id="rId6"/>
    <p:sldId id="262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75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92"/>
  </p:normalViewPr>
  <p:slideViewPr>
    <p:cSldViewPr snapToGrid="0">
      <p:cViewPr varScale="1">
        <p:scale>
          <a:sx n="106" d="100"/>
          <a:sy n="106" d="100"/>
        </p:scale>
        <p:origin x="6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5/25/25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7457FB-D2D5-63FB-4289-24A33B3E56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9023" y="1013836"/>
            <a:ext cx="8637073" cy="2541431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Are Smartphones ruining childhood?</a:t>
            </a:r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7E58626-24AE-A86A-9460-0F6A9801C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29023" y="3555267"/>
            <a:ext cx="8637072" cy="977621"/>
          </a:xfrm>
        </p:spPr>
        <p:txBody>
          <a:bodyPr/>
          <a:lstStyle/>
          <a:p>
            <a:pPr algn="ctr"/>
            <a:r>
              <a:rPr kumimoji="1" lang="en-US" altLang="ja-JP" dirty="0"/>
              <a:t>Speaker: Jonathan Haidt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732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116848-F071-AB1A-E045-0AEA07C50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solidFill>
                  <a:srgbClr val="0070C0"/>
                </a:solidFill>
              </a:rPr>
              <a:t>Why I chose this topic</a:t>
            </a:r>
            <a:endParaRPr kumimoji="1" lang="ja-JP" altLang="en-US">
              <a:solidFill>
                <a:srgbClr val="0070C0"/>
              </a:solidFill>
            </a:endParaRP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9F1C61-2714-5DC5-DE62-C28258222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6200000">
            <a:off x="4295334" y="-1291785"/>
            <a:ext cx="3915763" cy="10774768"/>
          </a:xfrm>
        </p:spPr>
        <p:txBody>
          <a:bodyPr>
            <a:normAutofit/>
          </a:bodyPr>
          <a:lstStyle/>
          <a:p>
            <a:r>
              <a:rPr lang="en-US" altLang="ja-JP" sz="2400" dirty="0"/>
              <a:t>Recently people care too much about the social media and their smartphones</a:t>
            </a:r>
          </a:p>
          <a:p>
            <a:r>
              <a:rPr lang="en-US" altLang="ja-JP" sz="2400" dirty="0"/>
              <a:t>Many people become offensive on social media and intentionally leave comments that attack others</a:t>
            </a:r>
          </a:p>
          <a:p>
            <a:r>
              <a:rPr lang="en-US" altLang="ja-JP" sz="2400" dirty="0"/>
              <a:t>Many teenagers are apprehended with lookism and become depressed</a:t>
            </a:r>
          </a:p>
          <a:p>
            <a:pPr marL="0" indent="0">
              <a:buNone/>
            </a:pPr>
            <a:r>
              <a:rPr lang="ja-JP" altLang="en-US" sz="2400"/>
              <a:t>→</a:t>
            </a:r>
            <a:r>
              <a:rPr lang="en-US" altLang="ja-JP" sz="2400" dirty="0"/>
              <a:t> I wondered why these things happen and find the measures to stay away from social media</a:t>
            </a:r>
          </a:p>
          <a:p>
            <a:pPr marL="0" indent="0">
              <a:buNone/>
            </a:pPr>
            <a:endParaRPr lang="en-US" altLang="ja-JP" sz="2400" dirty="0"/>
          </a:p>
          <a:p>
            <a:endParaRPr kumimoji="1" lang="ja-JP" altLang="en-US" sz="2400"/>
          </a:p>
        </p:txBody>
      </p:sp>
      <p:pic>
        <p:nvPicPr>
          <p:cNvPr id="7170" name="Picture 2" descr="答え | かわいい手描きの無料素材「てがきっず」保育園・小学校・介護施設にぴったりのフリー素材イラスト">
            <a:extLst>
              <a:ext uri="{FF2B5EF4-FFF2-40B4-BE49-F238E27FC236}">
                <a16:creationId xmlns:a16="http://schemas.microsoft.com/office/drawing/2014/main" id="{AA2CD696-9819-88D7-54C5-8FB52E3A5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932" y="0"/>
            <a:ext cx="1853754" cy="185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730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C7C071-D8B3-EE59-4766-1CA9532F8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804519"/>
            <a:ext cx="9603275" cy="1049235"/>
          </a:xfrm>
        </p:spPr>
        <p:txBody>
          <a:bodyPr/>
          <a:lstStyle/>
          <a:p>
            <a:r>
              <a:rPr kumimoji="1" lang="en-US" altLang="ja-JP" dirty="0">
                <a:solidFill>
                  <a:srgbClr val="0070C0"/>
                </a:solidFill>
              </a:rPr>
              <a:t>Vocabulary</a:t>
            </a:r>
            <a:endParaRPr kumimoji="1" lang="ja-JP" altLang="en-US">
              <a:solidFill>
                <a:srgbClr val="0070C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257EDD1-2D43-A57C-7AA3-0C4B82075A47}"/>
              </a:ext>
            </a:extLst>
          </p:cNvPr>
          <p:cNvSpPr txBox="1"/>
          <p:nvPr/>
        </p:nvSpPr>
        <p:spPr>
          <a:xfrm>
            <a:off x="715221" y="1960053"/>
            <a:ext cx="1076155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rgbClr val="0D750C"/>
                </a:solidFill>
              </a:rPr>
              <a:t>Section 230 </a:t>
            </a:r>
            <a:r>
              <a:rPr kumimoji="1" lang="en-US" altLang="ja-JP" sz="2000" dirty="0"/>
              <a:t>– Limitation of harmful content online </a:t>
            </a:r>
          </a:p>
          <a:p>
            <a:r>
              <a:rPr kumimoji="1" lang="en-US" altLang="ja-JP" sz="2000" dirty="0">
                <a:solidFill>
                  <a:srgbClr val="0D750C"/>
                </a:solidFill>
              </a:rPr>
              <a:t>Recall</a:t>
            </a:r>
            <a:r>
              <a:rPr kumimoji="1" lang="en-US" altLang="ja-JP" sz="2000" dirty="0"/>
              <a:t> – officially order (someone) to return to a place</a:t>
            </a:r>
          </a:p>
          <a:p>
            <a:r>
              <a:rPr kumimoji="1" lang="en-US" altLang="ja-JP" sz="2000" dirty="0">
                <a:solidFill>
                  <a:srgbClr val="0D750C"/>
                </a:solidFill>
              </a:rPr>
              <a:t>Solidarity</a:t>
            </a:r>
            <a:r>
              <a:rPr kumimoji="1" lang="en-US" altLang="ja-JP" sz="2000" dirty="0"/>
              <a:t> – unity or agreement of feeling or action</a:t>
            </a:r>
          </a:p>
          <a:p>
            <a:r>
              <a:rPr kumimoji="1" lang="en-US" altLang="ja-JP" sz="2000" dirty="0">
                <a:solidFill>
                  <a:srgbClr val="0D750C"/>
                </a:solidFill>
              </a:rPr>
              <a:t>Sextortion</a:t>
            </a:r>
            <a:r>
              <a:rPr kumimoji="1" lang="en-US" altLang="ja-JP" sz="2000" dirty="0"/>
              <a:t> – sexual assault from someone by threating to reveal evidence of their sexual activity  </a:t>
            </a:r>
          </a:p>
          <a:p>
            <a:r>
              <a:rPr kumimoji="1" lang="en-US" altLang="ja-JP" sz="2000" dirty="0">
                <a:solidFill>
                  <a:srgbClr val="0D750C"/>
                </a:solidFill>
              </a:rPr>
              <a:t>Convey</a:t>
            </a:r>
            <a:r>
              <a:rPr kumimoji="1" lang="en-US" altLang="ja-JP" sz="2000" dirty="0"/>
              <a:t> – to express a thought, feeling</a:t>
            </a:r>
          </a:p>
          <a:p>
            <a:r>
              <a:rPr kumimoji="1" lang="en-US" altLang="ja-JP" sz="2000" dirty="0">
                <a:solidFill>
                  <a:srgbClr val="0D750C"/>
                </a:solidFill>
              </a:rPr>
              <a:t>Pavlovian</a:t>
            </a:r>
            <a:r>
              <a:rPr kumimoji="1" lang="en-US" altLang="ja-JP" sz="2000" dirty="0"/>
              <a:t> – relating to classical conditioning as described by Pavlov</a:t>
            </a:r>
          </a:p>
          <a:p>
            <a:r>
              <a:rPr kumimoji="1" lang="en-US" altLang="ja-JP" sz="2000" dirty="0">
                <a:solidFill>
                  <a:srgbClr val="0D750C"/>
                </a:solidFill>
              </a:rPr>
              <a:t>Red State/ Blue State </a:t>
            </a:r>
            <a:r>
              <a:rPr kumimoji="1" lang="en-US" altLang="ja-JP" sz="2000" dirty="0"/>
              <a:t>- State that vote for republican are red, democratic blue</a:t>
            </a:r>
          </a:p>
          <a:p>
            <a:r>
              <a:rPr kumimoji="1" lang="en-US" altLang="ja-JP" sz="2000" dirty="0">
                <a:solidFill>
                  <a:srgbClr val="0D750C"/>
                </a:solidFill>
              </a:rPr>
              <a:t>Collective action</a:t>
            </a:r>
            <a:r>
              <a:rPr kumimoji="1" lang="en-US" altLang="ja-JP" sz="2000" dirty="0"/>
              <a:t> – to act together as a group to achieve a certain goal</a:t>
            </a:r>
          </a:p>
          <a:p>
            <a:r>
              <a:rPr kumimoji="1" lang="en-US" altLang="ja-JP" sz="2000" dirty="0">
                <a:solidFill>
                  <a:srgbClr val="0D750C"/>
                </a:solidFill>
              </a:rPr>
              <a:t>Condemn</a:t>
            </a:r>
            <a:r>
              <a:rPr kumimoji="1" lang="en-US" altLang="ja-JP" sz="2000" dirty="0"/>
              <a:t> – express complete disapprove of</a:t>
            </a:r>
          </a:p>
          <a:p>
            <a:r>
              <a:rPr kumimoji="1" lang="en-US" altLang="ja-JP" sz="2000" dirty="0">
                <a:solidFill>
                  <a:srgbClr val="0D750C"/>
                </a:solidFill>
              </a:rPr>
              <a:t>Depravation</a:t>
            </a:r>
            <a:r>
              <a:rPr kumimoji="1" lang="en-US" altLang="ja-JP" sz="2000" dirty="0"/>
              <a:t> – the act of making someone or something morally bad or corrupt</a:t>
            </a:r>
          </a:p>
          <a:p>
            <a:r>
              <a:rPr kumimoji="1" lang="en-US" altLang="ja-JP" sz="2000" dirty="0">
                <a:solidFill>
                  <a:srgbClr val="0D750C"/>
                </a:solidFill>
              </a:rPr>
              <a:t>Norms</a:t>
            </a:r>
            <a:r>
              <a:rPr kumimoji="1" lang="en-US" altLang="ja-JP" sz="2000" dirty="0"/>
              <a:t> – standard, rule</a:t>
            </a:r>
          </a:p>
          <a:p>
            <a:r>
              <a:rPr kumimoji="1" lang="en-US" altLang="ja-JP" sz="2000" dirty="0">
                <a:solidFill>
                  <a:srgbClr val="0D750C"/>
                </a:solidFill>
              </a:rPr>
              <a:t>Wildly more</a:t>
            </a:r>
            <a:r>
              <a:rPr kumimoji="1" lang="en-US" altLang="ja-JP" sz="2000" dirty="0"/>
              <a:t> – very much </a:t>
            </a:r>
          </a:p>
          <a:p>
            <a:endParaRPr kumimoji="1" lang="ja-JP" altLang="en-US" sz="2000"/>
          </a:p>
        </p:txBody>
      </p:sp>
      <p:pic>
        <p:nvPicPr>
          <p:cNvPr id="5122" name="Picture 2" descr="単語カードのイラスト | かわいいフリー素材集 いらすとや">
            <a:extLst>
              <a:ext uri="{FF2B5EF4-FFF2-40B4-BE49-F238E27FC236}">
                <a16:creationId xmlns:a16="http://schemas.microsoft.com/office/drawing/2014/main" id="{00426084-3C0D-331D-3FC9-C217D10B9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651" y="3277336"/>
            <a:ext cx="2611088" cy="261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357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F60770-A4FC-6312-E676-932CF3AD5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282" y="1418270"/>
            <a:ext cx="5532328" cy="1264771"/>
          </a:xfrm>
        </p:spPr>
        <p:txBody>
          <a:bodyPr/>
          <a:lstStyle/>
          <a:p>
            <a:r>
              <a:rPr kumimoji="1" lang="en-US" altLang="ja-JP" dirty="0">
                <a:solidFill>
                  <a:srgbClr val="0070C0"/>
                </a:solidFill>
              </a:rPr>
              <a:t>Questions</a:t>
            </a:r>
            <a:endParaRPr kumimoji="1" lang="ja-JP" altLang="en-US">
              <a:solidFill>
                <a:srgbClr val="0070C0"/>
              </a:solidFill>
            </a:endParaRP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05EB4F8-4933-937C-AE62-7E5DFB351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1206" y="3291608"/>
            <a:ext cx="5524404" cy="2591834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kumimoji="1" lang="en-US" altLang="ja-JP" dirty="0"/>
              <a:t>What solution did Jonathan present to undo the negative effects on children?</a:t>
            </a:r>
          </a:p>
          <a:p>
            <a:pPr marL="342900" indent="-342900">
              <a:buAutoNum type="arabicPeriod"/>
            </a:pPr>
            <a:r>
              <a:rPr kumimoji="1" lang="en-US" altLang="ja-JP" dirty="0"/>
              <a:t>Why do parents tend to have more tolerance over iPad than smartphones?</a:t>
            </a:r>
          </a:p>
          <a:p>
            <a:pPr marL="342900" indent="-342900">
              <a:buAutoNum type="arabicPeriod"/>
            </a:pPr>
            <a:r>
              <a:rPr kumimoji="1" lang="en-US" altLang="ja-JP" dirty="0"/>
              <a:t>Although we have tools on the internet to hang out with one another, why do the children still become depressed or lonely? (Give two reasons)</a:t>
            </a:r>
            <a:endParaRPr kumimoji="1" lang="ja-JP" altLang="en-US"/>
          </a:p>
        </p:txBody>
      </p:sp>
      <p:pic>
        <p:nvPicPr>
          <p:cNvPr id="1026" name="Picture 2" descr="スマホでLINEしているフリーイラスト素材">
            <a:extLst>
              <a:ext uri="{FF2B5EF4-FFF2-40B4-BE49-F238E27FC236}">
                <a16:creationId xmlns:a16="http://schemas.microsoft.com/office/drawing/2014/main" id="{93729EA1-018A-4BE5-B2E3-94242248E9B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3" r="2680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744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15F6FC-8DFA-D642-E072-0B87CC1C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solidFill>
                  <a:srgbClr val="0070C0"/>
                </a:solidFill>
              </a:rPr>
              <a:t>Answer to the questions</a:t>
            </a:r>
            <a:endParaRPr kumimoji="1" lang="ja-JP" altLang="en-US">
              <a:solidFill>
                <a:srgbClr val="0070C0"/>
              </a:solidFill>
            </a:endParaRP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DBC683D-C30D-4BCD-9DF3-A04E4AD02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6200000">
            <a:off x="4372441" y="-953399"/>
            <a:ext cx="3595275" cy="9437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ja-JP" dirty="0"/>
              <a:t> 1. </a:t>
            </a:r>
            <a:r>
              <a:rPr lang="en-US" altLang="ja-JP" dirty="0">
                <a:highlight>
                  <a:srgbClr val="FFFF00"/>
                </a:highlight>
              </a:rPr>
              <a:t>Use </a:t>
            </a:r>
            <a:r>
              <a:rPr lang="en-US" altLang="ja-JP" dirty="0" err="1">
                <a:highlight>
                  <a:srgbClr val="FFFF00"/>
                </a:highlight>
              </a:rPr>
              <a:t>letgrow</a:t>
            </a:r>
            <a:r>
              <a:rPr lang="en-US" altLang="ja-JP" dirty="0"/>
              <a:t> and make the children choose to do something they haven’t done before and to accomplish it by their own </a:t>
            </a:r>
            <a:r>
              <a:rPr lang="en-US" altLang="ja-JP" dirty="0">
                <a:highlight>
                  <a:srgbClr val="FFFF00"/>
                </a:highlight>
              </a:rPr>
              <a:t>to make them confident</a:t>
            </a:r>
            <a:r>
              <a:rPr lang="en-US" altLang="ja-JP" dirty="0"/>
              <a:t>.  And reassure the parents that their children can do much more things on their own and </a:t>
            </a:r>
            <a:r>
              <a:rPr lang="en-US" altLang="ja-JP" dirty="0">
                <a:highlight>
                  <a:srgbClr val="FFFF00"/>
                </a:highlight>
              </a:rPr>
              <a:t>recover the trust for their community</a:t>
            </a:r>
            <a:r>
              <a:rPr lang="en-US" altLang="ja-JP" dirty="0"/>
              <a:t> so that they don’t keep their children inside the house with only the internet. 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en-US" altLang="ja-JP" dirty="0"/>
              <a:t>2. Smartphones </a:t>
            </a:r>
            <a:r>
              <a:rPr lang="en-US" altLang="ja-JP" dirty="0">
                <a:highlight>
                  <a:srgbClr val="FFFF00"/>
                </a:highlight>
              </a:rPr>
              <a:t>are more portable</a:t>
            </a:r>
            <a:r>
              <a:rPr lang="en-US" altLang="ja-JP" dirty="0"/>
              <a:t> than iPads which makes it intolerant. 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en-US" altLang="ja-JP" dirty="0"/>
              <a:t>3.    Reason 1: On Zoom and other texting tools it is harder or impossible to read other people’s facial 	expression and timing. </a:t>
            </a:r>
            <a:r>
              <a:rPr lang="ja-JP" altLang="en-US"/>
              <a:t>→</a:t>
            </a:r>
            <a:r>
              <a:rPr lang="en-US" altLang="ja-JP" dirty="0"/>
              <a:t> </a:t>
            </a:r>
            <a:r>
              <a:rPr lang="en-US" altLang="ja-JP" dirty="0">
                <a:highlight>
                  <a:srgbClr val="FFFF00"/>
                </a:highlight>
              </a:rPr>
              <a:t>Doesn’t connect people one on one</a:t>
            </a:r>
          </a:p>
          <a:p>
            <a:pPr marL="0" indent="0">
              <a:buNone/>
            </a:pPr>
            <a:r>
              <a:rPr kumimoji="1" lang="en-US" altLang="ja-JP" dirty="0"/>
              <a:t>      Reason 2: Because the children have so many people to take contact with, they don’t  		have time for close people which </a:t>
            </a:r>
            <a:r>
              <a:rPr kumimoji="1" lang="en-US" altLang="ja-JP" dirty="0">
                <a:highlight>
                  <a:srgbClr val="FFFF00"/>
                </a:highlight>
              </a:rPr>
              <a:t>makes their relationships loose and break apart easily. </a:t>
            </a:r>
            <a:endParaRPr kumimoji="1" lang="ja-JP" altLang="en-US">
              <a:highlight>
                <a:srgbClr val="FFFF00"/>
              </a:highlight>
            </a:endParaRPr>
          </a:p>
        </p:txBody>
      </p:sp>
      <p:pic>
        <p:nvPicPr>
          <p:cNvPr id="6146" name="Picture 2" descr="答え | かわいい手描きの無料素材「てがきっず」保育園・小学校・介護施設にぴったりのフリー素材イラスト">
            <a:extLst>
              <a:ext uri="{FF2B5EF4-FFF2-40B4-BE49-F238E27FC236}">
                <a16:creationId xmlns:a16="http://schemas.microsoft.com/office/drawing/2014/main" id="{D6B3C27F-F688-EC85-7A71-587CCBA80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342" y="242668"/>
            <a:ext cx="1611086" cy="161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192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pic>
        <p:nvPicPr>
          <p:cNvPr id="4105" name="Picture 4104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4107" name="Straight Connector 4106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9" name="Straight Connector 4108">
            <a:extLst>
              <a:ext uri="{FF2B5EF4-FFF2-40B4-BE49-F238E27FC236}">
                <a16:creationId xmlns:a16="http://schemas.microsoft.com/office/drawing/2014/main" id="{A56012FD-74A8-4C91-B318-435CF2B71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0FD303E1-54BC-18AD-1A36-F32040407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kumimoji="1" lang="en-US" altLang="ja-JP"/>
              <a:t>Discussion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1182008-7701-7AB3-A418-0B7B38222A33}"/>
              </a:ext>
            </a:extLst>
          </p:cNvPr>
          <p:cNvSpPr txBox="1"/>
          <p:nvPr/>
        </p:nvSpPr>
        <p:spPr>
          <a:xfrm>
            <a:off x="1451579" y="2015734"/>
            <a:ext cx="6393010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kumimoji="1" lang="en-US" altLang="ja-JP" dirty="0"/>
              <a:t>Other than offensive opinions and addiction, what other factors of social media might be ruining our childhood?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kumimoji="1" lang="en-US" altLang="ja-JP" dirty="0"/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kumimoji="1" lang="en-US" altLang="ja-JP" dirty="0"/>
              <a:t>Not including Jonathan’s solution, are there any other solutions to stay away from social media?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kumimoji="1" lang="en-US" altLang="ja-JP" dirty="0"/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kumimoji="1" lang="en-US" altLang="ja-JP" dirty="0"/>
              <a:t>What kinds of effect do you think social media have on the adults?</a:t>
            </a:r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kumimoji="1" lang="en-US" altLang="ja-JP" dirty="0"/>
          </a:p>
          <a:p>
            <a:pPr marL="28575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kumimoji="1" lang="en-US" altLang="ja-JP" dirty="0"/>
              <a:t>Which do you prefer more: a life with no social media (only phone calls and zoom) or a life with only online communities?</a:t>
            </a:r>
          </a:p>
        </p:txBody>
      </p:sp>
      <p:pic>
        <p:nvPicPr>
          <p:cNvPr id="4098" name="Picture 2" descr="スマホのフリーイラスト素材一覧｜商用可">
            <a:extLst>
              <a:ext uri="{FF2B5EF4-FFF2-40B4-BE49-F238E27FC236}">
                <a16:creationId xmlns:a16="http://schemas.microsoft.com/office/drawing/2014/main" id="{A6A81258-BB9B-6AAD-0E3C-9AAF3BA28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79190" y="2015734"/>
            <a:ext cx="3450613" cy="345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152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1B7F11-144A-AF6F-7F9D-560907E23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solidFill>
                  <a:srgbClr val="0070C0"/>
                </a:solidFill>
              </a:rPr>
              <a:t>Activity</a:t>
            </a:r>
            <a:endParaRPr kumimoji="1" lang="ja-JP" altLang="en-US">
              <a:solidFill>
                <a:srgbClr val="0070C0"/>
              </a:solidFill>
            </a:endParaRP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2C54868-8C29-619E-F50A-C852F35B2A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76440" y="3429000"/>
            <a:ext cx="5524404" cy="2003742"/>
          </a:xfrm>
        </p:spPr>
        <p:txBody>
          <a:bodyPr>
            <a:normAutofit/>
          </a:bodyPr>
          <a:lstStyle/>
          <a:p>
            <a:r>
              <a:rPr kumimoji="1" lang="ja-JP" altLang="en-US" sz="2000"/>
              <a:t>・</a:t>
            </a:r>
            <a:r>
              <a:rPr kumimoji="1" lang="en-US" altLang="ja-JP" sz="2000" dirty="0"/>
              <a:t>Share your experience </a:t>
            </a:r>
            <a:r>
              <a:rPr lang="en-US" altLang="ja-JP" sz="2000" dirty="0"/>
              <a:t>over the weekends </a:t>
            </a:r>
            <a:r>
              <a:rPr lang="en-US" altLang="ja-JP" sz="2000" dirty="0">
                <a:solidFill>
                  <a:srgbClr val="C00000"/>
                </a:solidFill>
              </a:rPr>
              <a:t>excluding </a:t>
            </a:r>
            <a:r>
              <a:rPr lang="en-US" altLang="ja-JP" sz="2000" dirty="0"/>
              <a:t>the time you were on your device.</a:t>
            </a:r>
          </a:p>
          <a:p>
            <a:endParaRPr kumimoji="1" lang="ja-JP" altLang="en-US" sz="2000"/>
          </a:p>
        </p:txBody>
      </p:sp>
      <p:pic>
        <p:nvPicPr>
          <p:cNvPr id="2064" name="Picture 16" descr="スマホ 人々 フリーWi-Fi イラスト イラスト素材 [ 5550872 ] - フォトライブラリー photolibrary">
            <a:extLst>
              <a:ext uri="{FF2B5EF4-FFF2-40B4-BE49-F238E27FC236}">
                <a16:creationId xmlns:a16="http://schemas.microsoft.com/office/drawing/2014/main" id="{FD6D324F-1FFC-5491-F3D2-71854985EB2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8" r="650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767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5BD45A5-1E1C-2A8A-9100-50AD45DD0D0E}"/>
              </a:ext>
            </a:extLst>
          </p:cNvPr>
          <p:cNvSpPr txBox="1"/>
          <p:nvPr/>
        </p:nvSpPr>
        <p:spPr>
          <a:xfrm>
            <a:off x="1452616" y="962902"/>
            <a:ext cx="4176384" cy="238082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en-US" altLang="ja-JP" sz="4800" cap="all">
                <a:latin typeface="+mj-lt"/>
                <a:ea typeface="+mj-ea"/>
                <a:cs typeface="+mj-cs"/>
              </a:rPr>
              <a:t>Thank You for Watching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Smiling Face with No Fill">
            <a:extLst>
              <a:ext uri="{FF2B5EF4-FFF2-40B4-BE49-F238E27FC236}">
                <a16:creationId xmlns:a16="http://schemas.microsoft.com/office/drawing/2014/main" id="{52CFC9B9-F889-148C-485C-B801A3598B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4251" y="805583"/>
            <a:ext cx="4660762" cy="466076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19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ギャラリー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ギャラリー</Template>
  <TotalTime>373</TotalTime>
  <Words>494</Words>
  <Application>Microsoft Macintosh PowerPoint</Application>
  <PresentationFormat>ワイド画面</PresentationFormat>
  <Paragraphs>42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ギャラリー</vt:lpstr>
      <vt:lpstr>Are Smartphones ruining childhood?</vt:lpstr>
      <vt:lpstr>Why I chose this topic</vt:lpstr>
      <vt:lpstr>Vocabulary</vt:lpstr>
      <vt:lpstr>Questions</vt:lpstr>
      <vt:lpstr>Answer to the questions</vt:lpstr>
      <vt:lpstr>Discussion</vt:lpstr>
      <vt:lpstr>Activity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島村 奏帆</dc:creator>
  <cp:lastModifiedBy>島村 奏帆</cp:lastModifiedBy>
  <cp:revision>2</cp:revision>
  <dcterms:created xsi:type="dcterms:W3CDTF">2025-05-25T08:18:07Z</dcterms:created>
  <dcterms:modified xsi:type="dcterms:W3CDTF">2025-05-25T14:32:06Z</dcterms:modified>
</cp:coreProperties>
</file>