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18288000" cy="10287000"/>
  <p:notesSz cx="6858000" cy="9144000"/>
  <p:embeddedFontLst>
    <p:embeddedFont>
      <p:font typeface="Canva Sans" panose="020B0503030501040103" pitchFamily="34" charset="0"/>
      <p:regular r:id="rId29"/>
    </p:embeddedFont>
    <p:embeddedFont>
      <p:font typeface="Montserrat" pitchFamily="2" charset="77"/>
      <p:regular r:id="rId30"/>
    </p:embeddedFont>
    <p:embeddedFont>
      <p:font typeface="Montserrat Bold" pitchFamily="2" charset="77"/>
      <p:regular r:id="rId31"/>
    </p:embeddedFont>
    <p:embeddedFont>
      <p:font typeface="Montserrat Bold Italics" pitchFamily="2" charset="77"/>
      <p:regular r:id="rId32"/>
    </p:embeddedFont>
    <p:embeddedFont>
      <p:font typeface="TAN Pearl" pitchFamily="2" charset="77"/>
      <p:regular r:id="rId33"/>
    </p:embeddedFont>
    <p:embeddedFont>
      <p:font typeface="Tex Gyre Termes" pitchFamily="2" charset="77"/>
      <p:regular r:id="rId34"/>
    </p:embeddedFont>
    <p:embeddedFont>
      <p:font typeface="Tex Gyre Termes Bold" pitchFamily="2" charset="77"/>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853D3C-C662-4F8C-867B-F4F7386AB331}" v="12" dt="2025-02-05T07:41:15.6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587" autoAdjust="0"/>
  </p:normalViewPr>
  <p:slideViewPr>
    <p:cSldViewPr>
      <p:cViewPr varScale="1">
        <p:scale>
          <a:sx n="58" d="100"/>
          <a:sy n="58" d="100"/>
        </p:scale>
        <p:origin x="10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6.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1028700" y="8450727"/>
            <a:ext cx="16230600" cy="3379323"/>
            <a:chOff x="0" y="0"/>
            <a:chExt cx="4274726" cy="890028"/>
          </a:xfrm>
        </p:grpSpPr>
        <p:sp>
          <p:nvSpPr>
            <p:cNvPr id="8" name="Freeform 8"/>
            <p:cNvSpPr/>
            <p:nvPr/>
          </p:nvSpPr>
          <p:spPr>
            <a:xfrm>
              <a:off x="0" y="0"/>
              <a:ext cx="4274726" cy="890028"/>
            </a:xfrm>
            <a:custGeom>
              <a:avLst/>
              <a:gdLst/>
              <a:ahLst/>
              <a:cxnLst/>
              <a:rect l="l" t="t" r="r" b="b"/>
              <a:pathLst>
                <a:path w="4274726" h="890028">
                  <a:moveTo>
                    <a:pt x="23850" y="0"/>
                  </a:moveTo>
                  <a:lnTo>
                    <a:pt x="4250876" y="0"/>
                  </a:lnTo>
                  <a:cubicBezTo>
                    <a:pt x="4257201" y="0"/>
                    <a:pt x="4263268" y="2513"/>
                    <a:pt x="4267741" y="6985"/>
                  </a:cubicBezTo>
                  <a:cubicBezTo>
                    <a:pt x="4272213" y="11458"/>
                    <a:pt x="4274726" y="17524"/>
                    <a:pt x="4274726" y="23850"/>
                  </a:cubicBezTo>
                  <a:lnTo>
                    <a:pt x="4274726" y="866178"/>
                  </a:lnTo>
                  <a:cubicBezTo>
                    <a:pt x="4274726" y="872503"/>
                    <a:pt x="4272213" y="878569"/>
                    <a:pt x="4267741" y="883042"/>
                  </a:cubicBezTo>
                  <a:cubicBezTo>
                    <a:pt x="4263268" y="887515"/>
                    <a:pt x="4257201" y="890028"/>
                    <a:pt x="4250876" y="890028"/>
                  </a:cubicBezTo>
                  <a:lnTo>
                    <a:pt x="23850" y="890028"/>
                  </a:lnTo>
                  <a:cubicBezTo>
                    <a:pt x="17524" y="890028"/>
                    <a:pt x="11458" y="887515"/>
                    <a:pt x="6985" y="883042"/>
                  </a:cubicBezTo>
                  <a:cubicBezTo>
                    <a:pt x="2513" y="878569"/>
                    <a:pt x="0" y="872503"/>
                    <a:pt x="0" y="866178"/>
                  </a:cubicBezTo>
                  <a:lnTo>
                    <a:pt x="0" y="23850"/>
                  </a:lnTo>
                  <a:cubicBezTo>
                    <a:pt x="0" y="17524"/>
                    <a:pt x="2513" y="11458"/>
                    <a:pt x="6985" y="6985"/>
                  </a:cubicBezTo>
                  <a:cubicBezTo>
                    <a:pt x="11458" y="2513"/>
                    <a:pt x="17524" y="0"/>
                    <a:pt x="23850" y="0"/>
                  </a:cubicBezTo>
                  <a:close/>
                </a:path>
              </a:pathLst>
            </a:custGeom>
            <a:solidFill>
              <a:srgbClr val="FF3578"/>
            </a:solidFill>
          </p:spPr>
          <p:txBody>
            <a:bodyPr/>
            <a:lstStyle/>
            <a:p>
              <a:endParaRPr lang="ja-JP" altLang="en-US"/>
            </a:p>
          </p:txBody>
        </p:sp>
        <p:sp>
          <p:nvSpPr>
            <p:cNvPr id="9" name="TextBox 9"/>
            <p:cNvSpPr txBox="1"/>
            <p:nvPr/>
          </p:nvSpPr>
          <p:spPr>
            <a:xfrm>
              <a:off x="0" y="-38100"/>
              <a:ext cx="4274726" cy="928128"/>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194447" y="2643104"/>
            <a:ext cx="9899107" cy="2045223"/>
          </a:xfrm>
          <a:prstGeom prst="rect">
            <a:avLst/>
          </a:prstGeom>
        </p:spPr>
        <p:txBody>
          <a:bodyPr lIns="0" tIns="0" rIns="0" bIns="0" rtlCol="0" anchor="t">
            <a:spAutoFit/>
          </a:bodyPr>
          <a:lstStyle/>
          <a:p>
            <a:pPr algn="ctr">
              <a:lnSpc>
                <a:spcPts val="15896"/>
              </a:lnSpc>
              <a:spcBef>
                <a:spcPct val="0"/>
              </a:spcBef>
            </a:pPr>
            <a:r>
              <a:rPr lang="en-US" sz="11354">
                <a:solidFill>
                  <a:srgbClr val="FF3578"/>
                </a:solidFill>
                <a:latin typeface="TAN Pearl"/>
                <a:ea typeface="TAN Pearl"/>
                <a:cs typeface="TAN Pearl"/>
                <a:sym typeface="TAN Pearl"/>
              </a:rPr>
              <a:t>Movie Clip</a:t>
            </a:r>
          </a:p>
        </p:txBody>
      </p:sp>
      <p:sp>
        <p:nvSpPr>
          <p:cNvPr id="11" name="TextBox 11"/>
          <p:cNvSpPr txBox="1"/>
          <p:nvPr/>
        </p:nvSpPr>
        <p:spPr>
          <a:xfrm>
            <a:off x="4006484" y="4598037"/>
            <a:ext cx="10275032" cy="2045223"/>
          </a:xfrm>
          <a:prstGeom prst="rect">
            <a:avLst/>
          </a:prstGeom>
        </p:spPr>
        <p:txBody>
          <a:bodyPr lIns="0" tIns="0" rIns="0" bIns="0" rtlCol="0" anchor="t">
            <a:spAutoFit/>
          </a:bodyPr>
          <a:lstStyle/>
          <a:p>
            <a:pPr algn="ctr">
              <a:lnSpc>
                <a:spcPts val="15896"/>
              </a:lnSpc>
              <a:spcBef>
                <a:spcPct val="0"/>
              </a:spcBef>
            </a:pPr>
            <a:r>
              <a:rPr lang="en-US" sz="11354" dirty="0">
                <a:solidFill>
                  <a:srgbClr val="FF3578"/>
                </a:solidFill>
                <a:latin typeface="TAN Pearl"/>
                <a:ea typeface="TAN Pearl"/>
                <a:cs typeface="TAN Pearl"/>
                <a:sym typeface="TAN Pearl"/>
              </a:rPr>
              <a:t>Material</a:t>
            </a:r>
          </a:p>
        </p:txBody>
      </p:sp>
      <p:sp>
        <p:nvSpPr>
          <p:cNvPr id="12" name="TextBox 12"/>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01</a:t>
            </a:r>
          </a:p>
        </p:txBody>
      </p:sp>
      <p:sp>
        <p:nvSpPr>
          <p:cNvPr id="13" name="TextBox 13"/>
          <p:cNvSpPr txBox="1"/>
          <p:nvPr/>
        </p:nvSpPr>
        <p:spPr>
          <a:xfrm>
            <a:off x="7025878" y="7038163"/>
            <a:ext cx="4471103" cy="471806"/>
          </a:xfrm>
          <a:prstGeom prst="rect">
            <a:avLst/>
          </a:prstGeom>
        </p:spPr>
        <p:txBody>
          <a:bodyPr lIns="0" tIns="0" rIns="0" bIns="0" rtlCol="0" anchor="t">
            <a:spAutoFit/>
          </a:bodyPr>
          <a:lstStyle/>
          <a:p>
            <a:pPr algn="ctr">
              <a:lnSpc>
                <a:spcPts val="3919"/>
              </a:lnSpc>
              <a:spcBef>
                <a:spcPct val="0"/>
              </a:spcBef>
            </a:pPr>
            <a:endParaRPr lang="en-US" sz="2799" b="1" dirty="0">
              <a:solidFill>
                <a:srgbClr val="FF3578"/>
              </a:solidFill>
              <a:latin typeface="Montserrat Bold"/>
              <a:ea typeface="Montserrat Bold"/>
              <a:cs typeface="Montserrat Bold"/>
              <a:sym typeface="Montserrat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7678347" y="1792259"/>
            <a:ext cx="9580953" cy="7466041"/>
            <a:chOff x="0" y="0"/>
            <a:chExt cx="2523379" cy="1966365"/>
          </a:xfrm>
        </p:grpSpPr>
        <p:sp>
          <p:nvSpPr>
            <p:cNvPr id="3" name="Freeform 3"/>
            <p:cNvSpPr/>
            <p:nvPr/>
          </p:nvSpPr>
          <p:spPr>
            <a:xfrm>
              <a:off x="0" y="0"/>
              <a:ext cx="2523379" cy="1966365"/>
            </a:xfrm>
            <a:custGeom>
              <a:avLst/>
              <a:gdLst/>
              <a:ahLst/>
              <a:cxnLst/>
              <a:rect l="l" t="t" r="r" b="b"/>
              <a:pathLst>
                <a:path w="2523379" h="1966365">
                  <a:moveTo>
                    <a:pt x="40403" y="0"/>
                  </a:moveTo>
                  <a:lnTo>
                    <a:pt x="2482976" y="0"/>
                  </a:lnTo>
                  <a:cubicBezTo>
                    <a:pt x="2505290" y="0"/>
                    <a:pt x="2523379" y="18089"/>
                    <a:pt x="2523379" y="40403"/>
                  </a:cubicBezTo>
                  <a:lnTo>
                    <a:pt x="2523379" y="1925962"/>
                  </a:lnTo>
                  <a:cubicBezTo>
                    <a:pt x="2523379" y="1936678"/>
                    <a:pt x="2519122" y="1946954"/>
                    <a:pt x="2511545" y="1954531"/>
                  </a:cubicBezTo>
                  <a:cubicBezTo>
                    <a:pt x="2503968" y="1962108"/>
                    <a:pt x="2493691" y="1966365"/>
                    <a:pt x="2482976" y="1966365"/>
                  </a:cubicBezTo>
                  <a:lnTo>
                    <a:pt x="40403" y="1966365"/>
                  </a:lnTo>
                  <a:cubicBezTo>
                    <a:pt x="29687" y="1966365"/>
                    <a:pt x="19411" y="1962108"/>
                    <a:pt x="11834" y="1954531"/>
                  </a:cubicBezTo>
                  <a:cubicBezTo>
                    <a:pt x="4257" y="1946954"/>
                    <a:pt x="0" y="1936678"/>
                    <a:pt x="0" y="1925962"/>
                  </a:cubicBezTo>
                  <a:lnTo>
                    <a:pt x="0" y="40403"/>
                  </a:lnTo>
                  <a:cubicBezTo>
                    <a:pt x="0" y="29687"/>
                    <a:pt x="4257" y="19411"/>
                    <a:pt x="11834" y="11834"/>
                  </a:cubicBezTo>
                  <a:cubicBezTo>
                    <a:pt x="19411" y="4257"/>
                    <a:pt x="29687" y="0"/>
                    <a:pt x="40403" y="0"/>
                  </a:cubicBezTo>
                  <a:close/>
                </a:path>
              </a:pathLst>
            </a:custGeom>
            <a:solidFill>
              <a:srgbClr val="F980A9"/>
            </a:solidFill>
          </p:spPr>
          <p:txBody>
            <a:bodyPr/>
            <a:lstStyle/>
            <a:p>
              <a:endParaRPr lang="ja-JP" altLang="en-US"/>
            </a:p>
          </p:txBody>
        </p:sp>
        <p:sp>
          <p:nvSpPr>
            <p:cNvPr id="4" name="TextBox 4"/>
            <p:cNvSpPr txBox="1"/>
            <p:nvPr/>
          </p:nvSpPr>
          <p:spPr>
            <a:xfrm>
              <a:off x="0" y="-28575"/>
              <a:ext cx="2523379" cy="1994940"/>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15614089" y="730545"/>
            <a:ext cx="1919429" cy="566532"/>
            <a:chOff x="0" y="0"/>
            <a:chExt cx="505529" cy="149210"/>
          </a:xfrm>
        </p:grpSpPr>
        <p:sp>
          <p:nvSpPr>
            <p:cNvPr id="6" name="Freeform 6"/>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7" name="TextBox 7"/>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9" name="Freeform 9"/>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10" name="Group 10"/>
          <p:cNvGrpSpPr/>
          <p:nvPr/>
        </p:nvGrpSpPr>
        <p:grpSpPr>
          <a:xfrm>
            <a:off x="809293" y="1007296"/>
            <a:ext cx="6132901" cy="8494921"/>
            <a:chOff x="0" y="0"/>
            <a:chExt cx="950147" cy="1316086"/>
          </a:xfrm>
        </p:grpSpPr>
        <p:sp>
          <p:nvSpPr>
            <p:cNvPr id="11" name="Freeform 11"/>
            <p:cNvSpPr/>
            <p:nvPr/>
          </p:nvSpPr>
          <p:spPr>
            <a:xfrm>
              <a:off x="0" y="0"/>
              <a:ext cx="950147" cy="1316086"/>
            </a:xfrm>
            <a:custGeom>
              <a:avLst/>
              <a:gdLst/>
              <a:ahLst/>
              <a:cxnLst/>
              <a:rect l="l" t="t" r="r" b="b"/>
              <a:pathLst>
                <a:path w="950147" h="1316086">
                  <a:moveTo>
                    <a:pt x="63118" y="0"/>
                  </a:moveTo>
                  <a:lnTo>
                    <a:pt x="887029" y="0"/>
                  </a:lnTo>
                  <a:cubicBezTo>
                    <a:pt x="921888" y="0"/>
                    <a:pt x="950147" y="28259"/>
                    <a:pt x="950147" y="63118"/>
                  </a:cubicBezTo>
                  <a:lnTo>
                    <a:pt x="950147" y="1252968"/>
                  </a:lnTo>
                  <a:cubicBezTo>
                    <a:pt x="950147" y="1269708"/>
                    <a:pt x="943497" y="1285762"/>
                    <a:pt x="931660" y="1297599"/>
                  </a:cubicBezTo>
                  <a:cubicBezTo>
                    <a:pt x="919823" y="1309436"/>
                    <a:pt x="903769" y="1316086"/>
                    <a:pt x="887029" y="1316086"/>
                  </a:cubicBezTo>
                  <a:lnTo>
                    <a:pt x="63118" y="1316086"/>
                  </a:lnTo>
                  <a:cubicBezTo>
                    <a:pt x="28259" y="1316086"/>
                    <a:pt x="0" y="1287827"/>
                    <a:pt x="0" y="1252968"/>
                  </a:cubicBezTo>
                  <a:lnTo>
                    <a:pt x="0" y="63118"/>
                  </a:lnTo>
                  <a:cubicBezTo>
                    <a:pt x="0" y="28259"/>
                    <a:pt x="28259" y="0"/>
                    <a:pt x="63118" y="0"/>
                  </a:cubicBezTo>
                  <a:close/>
                </a:path>
              </a:pathLst>
            </a:custGeom>
            <a:blipFill>
              <a:blip r:embed="rId6"/>
              <a:stretch>
                <a:fillRect l="-81918" r="-81918"/>
              </a:stretch>
            </a:blipFill>
            <a:ln w="28575" cap="rnd">
              <a:solidFill>
                <a:srgbClr val="FF3578"/>
              </a:solidFill>
              <a:prstDash val="solid"/>
              <a:round/>
            </a:ln>
          </p:spPr>
          <p:txBody>
            <a:bodyPr/>
            <a:lstStyle/>
            <a:p>
              <a:endParaRPr lang="ja-JP" altLang="en-US"/>
            </a:p>
          </p:txBody>
        </p:sp>
      </p:grpSp>
      <p:sp>
        <p:nvSpPr>
          <p:cNvPr id="12" name="TextBox 12"/>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02</a:t>
            </a:r>
          </a:p>
        </p:txBody>
      </p:sp>
      <p:sp>
        <p:nvSpPr>
          <p:cNvPr id="13" name="TextBox 13"/>
          <p:cNvSpPr txBox="1"/>
          <p:nvPr/>
        </p:nvSpPr>
        <p:spPr>
          <a:xfrm>
            <a:off x="8043862" y="1767811"/>
            <a:ext cx="9000766" cy="7962965"/>
          </a:xfrm>
          <a:prstGeom prst="rect">
            <a:avLst/>
          </a:prstGeom>
        </p:spPr>
        <p:txBody>
          <a:bodyPr lIns="0" tIns="0" rIns="0" bIns="0" rtlCol="0" anchor="t">
            <a:spAutoFit/>
          </a:bodyPr>
          <a:lstStyle/>
          <a:p>
            <a:pPr algn="l">
              <a:lnSpc>
                <a:spcPts val="10496"/>
              </a:lnSpc>
            </a:pPr>
            <a:r>
              <a:rPr lang="en-US" sz="7497" dirty="0">
                <a:solidFill>
                  <a:srgbClr val="FFF6F9"/>
                </a:solidFill>
                <a:latin typeface="TAN Pearl"/>
                <a:ea typeface="TAN Pearl"/>
                <a:cs typeface="TAN Pearl"/>
                <a:sym typeface="TAN Pearl"/>
              </a:rPr>
              <a:t>America Ferrera's Iconic Barbie Speech | Barbie</a:t>
            </a:r>
          </a:p>
          <a:p>
            <a:pPr algn="l">
              <a:lnSpc>
                <a:spcPts val="10496"/>
              </a:lnSpc>
              <a:spcBef>
                <a:spcPct val="0"/>
              </a:spcBef>
            </a:pPr>
            <a:endParaRPr lang="en-US" sz="7497" dirty="0">
              <a:solidFill>
                <a:srgbClr val="FFF6F9"/>
              </a:solidFill>
              <a:latin typeface="TAN Pearl"/>
              <a:ea typeface="TAN Pearl"/>
              <a:cs typeface="TAN Pearl"/>
              <a:sym typeface="TAN Pearl"/>
            </a:endParaRPr>
          </a:p>
        </p:txBody>
      </p:sp>
      <p:sp>
        <p:nvSpPr>
          <p:cNvPr id="14" name="TextBox 14"/>
          <p:cNvSpPr txBox="1"/>
          <p:nvPr/>
        </p:nvSpPr>
        <p:spPr>
          <a:xfrm>
            <a:off x="7799417" y="8603237"/>
            <a:ext cx="9489656" cy="396240"/>
          </a:xfrm>
          <a:prstGeom prst="rect">
            <a:avLst/>
          </a:prstGeom>
        </p:spPr>
        <p:txBody>
          <a:bodyPr lIns="0" tIns="0" rIns="0" bIns="0" rtlCol="0" anchor="t">
            <a:spAutoFit/>
          </a:bodyPr>
          <a:lstStyle/>
          <a:p>
            <a:pPr algn="just">
              <a:lnSpc>
                <a:spcPts val="3359"/>
              </a:lnSpc>
              <a:spcBef>
                <a:spcPct val="0"/>
              </a:spcBef>
            </a:pPr>
            <a:r>
              <a:rPr lang="en-US" sz="2399" dirty="0">
                <a:solidFill>
                  <a:srgbClr val="FFF6F9"/>
                </a:solidFill>
                <a:latin typeface="Montserrat"/>
                <a:ea typeface="Montserrat"/>
                <a:cs typeface="Montserrat"/>
                <a:sym typeface="Montserrat"/>
              </a:rPr>
              <a:t>https://</a:t>
            </a:r>
            <a:r>
              <a:rPr lang="en-US" sz="2399" dirty="0" err="1">
                <a:solidFill>
                  <a:srgbClr val="FFF6F9"/>
                </a:solidFill>
                <a:latin typeface="Montserrat"/>
                <a:ea typeface="Montserrat"/>
                <a:cs typeface="Montserrat"/>
                <a:sym typeface="Montserrat"/>
              </a:rPr>
              <a:t>youtu.be</a:t>
            </a:r>
            <a:r>
              <a:rPr lang="en-US" sz="2399" dirty="0">
                <a:solidFill>
                  <a:srgbClr val="FFF6F9"/>
                </a:solidFill>
                <a:latin typeface="Montserrat"/>
                <a:ea typeface="Montserrat"/>
                <a:cs typeface="Montserrat"/>
                <a:sym typeface="Montserrat"/>
              </a:rPr>
              <a:t>/</a:t>
            </a:r>
            <a:r>
              <a:rPr lang="en-US" sz="2399" dirty="0" err="1">
                <a:solidFill>
                  <a:srgbClr val="FFF6F9"/>
                </a:solidFill>
                <a:latin typeface="Montserrat"/>
                <a:ea typeface="Montserrat"/>
                <a:cs typeface="Montserrat"/>
                <a:sym typeface="Montserrat"/>
              </a:rPr>
              <a:t>CBqlDWHkdHk?si</a:t>
            </a:r>
            <a:r>
              <a:rPr lang="en-US" sz="2399" dirty="0">
                <a:solidFill>
                  <a:srgbClr val="FFF6F9"/>
                </a:solidFill>
                <a:latin typeface="Montserrat"/>
                <a:ea typeface="Montserrat"/>
                <a:cs typeface="Montserrat"/>
                <a:sym typeface="Montserrat"/>
              </a:rPr>
              <a:t>=f50wKv9fRnyLwW8M</a:t>
            </a:r>
          </a:p>
        </p:txBody>
      </p:sp>
      <p:pic>
        <p:nvPicPr>
          <p:cNvPr id="16" name="Picture 15" descr="A qr code on a white background&#10;&#10;AI-generated content may be incorrect.">
            <a:extLst>
              <a:ext uri="{FF2B5EF4-FFF2-40B4-BE49-F238E27FC236}">
                <a16:creationId xmlns:a16="http://schemas.microsoft.com/office/drawing/2014/main" id="{365A93E2-1089-DC7E-2D94-2891C97E06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62714" y="6134100"/>
            <a:ext cx="2279024" cy="22876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12761739" y="1683874"/>
            <a:ext cx="5226625" cy="8423212"/>
            <a:chOff x="0" y="0"/>
            <a:chExt cx="670499" cy="1080575"/>
          </a:xfrm>
        </p:grpSpPr>
        <p:sp>
          <p:nvSpPr>
            <p:cNvPr id="8" name="Freeform 8"/>
            <p:cNvSpPr/>
            <p:nvPr/>
          </p:nvSpPr>
          <p:spPr>
            <a:xfrm>
              <a:off x="0" y="0"/>
              <a:ext cx="670499" cy="1080575"/>
            </a:xfrm>
            <a:custGeom>
              <a:avLst/>
              <a:gdLst/>
              <a:ahLst/>
              <a:cxnLst/>
              <a:rect l="l" t="t" r="r" b="b"/>
              <a:pathLst>
                <a:path w="670499" h="1080575">
                  <a:moveTo>
                    <a:pt x="74062" y="0"/>
                  </a:moveTo>
                  <a:lnTo>
                    <a:pt x="596437" y="0"/>
                  </a:lnTo>
                  <a:cubicBezTo>
                    <a:pt x="616080" y="0"/>
                    <a:pt x="634918" y="7803"/>
                    <a:pt x="648807" y="21692"/>
                  </a:cubicBezTo>
                  <a:cubicBezTo>
                    <a:pt x="662696" y="35582"/>
                    <a:pt x="670499" y="54420"/>
                    <a:pt x="670499" y="74062"/>
                  </a:cubicBezTo>
                  <a:lnTo>
                    <a:pt x="670499" y="1006512"/>
                  </a:lnTo>
                  <a:cubicBezTo>
                    <a:pt x="670499" y="1026155"/>
                    <a:pt x="662696" y="1044993"/>
                    <a:pt x="648807" y="1058882"/>
                  </a:cubicBezTo>
                  <a:cubicBezTo>
                    <a:pt x="634918" y="1072772"/>
                    <a:pt x="616080" y="1080575"/>
                    <a:pt x="596437" y="1080575"/>
                  </a:cubicBezTo>
                  <a:lnTo>
                    <a:pt x="74062" y="1080575"/>
                  </a:lnTo>
                  <a:cubicBezTo>
                    <a:pt x="54420" y="1080575"/>
                    <a:pt x="35582" y="1072772"/>
                    <a:pt x="21692" y="1058882"/>
                  </a:cubicBezTo>
                  <a:cubicBezTo>
                    <a:pt x="7803" y="1044993"/>
                    <a:pt x="0" y="1026155"/>
                    <a:pt x="0" y="1006512"/>
                  </a:cubicBezTo>
                  <a:lnTo>
                    <a:pt x="0" y="74062"/>
                  </a:lnTo>
                  <a:cubicBezTo>
                    <a:pt x="0" y="54420"/>
                    <a:pt x="7803" y="35582"/>
                    <a:pt x="21692" y="21692"/>
                  </a:cubicBezTo>
                  <a:cubicBezTo>
                    <a:pt x="35582" y="7803"/>
                    <a:pt x="54420" y="0"/>
                    <a:pt x="74062" y="0"/>
                  </a:cubicBezTo>
                  <a:close/>
                </a:path>
              </a:pathLst>
            </a:custGeom>
            <a:blipFill>
              <a:blip r:embed="rId6"/>
              <a:stretch>
                <a:fillRect l="-52935" r="-133571"/>
              </a:stretch>
            </a:blipFill>
            <a:ln w="28575" cap="rnd">
              <a:solidFill>
                <a:srgbClr val="F980A9"/>
              </a:solidFill>
              <a:prstDash val="solid"/>
              <a:round/>
            </a:ln>
          </p:spPr>
          <p:txBody>
            <a:bodyPr/>
            <a:lstStyle/>
            <a:p>
              <a:endParaRPr lang="ja-JP" altLang="en-US"/>
            </a:p>
          </p:txBody>
        </p:sp>
      </p:grpSp>
      <p:grpSp>
        <p:nvGrpSpPr>
          <p:cNvPr id="9" name="Group 9"/>
          <p:cNvGrpSpPr/>
          <p:nvPr/>
        </p:nvGrpSpPr>
        <p:grpSpPr>
          <a:xfrm>
            <a:off x="182102" y="329242"/>
            <a:ext cx="12300365" cy="9777844"/>
            <a:chOff x="0" y="0"/>
            <a:chExt cx="3239602" cy="2575235"/>
          </a:xfrm>
        </p:grpSpPr>
        <p:sp>
          <p:nvSpPr>
            <p:cNvPr id="10" name="Freeform 10"/>
            <p:cNvSpPr/>
            <p:nvPr/>
          </p:nvSpPr>
          <p:spPr>
            <a:xfrm>
              <a:off x="0" y="0"/>
              <a:ext cx="3239602" cy="2575235"/>
            </a:xfrm>
            <a:custGeom>
              <a:avLst/>
              <a:gdLst/>
              <a:ahLst/>
              <a:cxnLst/>
              <a:rect l="l" t="t" r="r" b="b"/>
              <a:pathLst>
                <a:path w="3239602" h="2575235">
                  <a:moveTo>
                    <a:pt x="31470" y="0"/>
                  </a:moveTo>
                  <a:lnTo>
                    <a:pt x="3208132" y="0"/>
                  </a:lnTo>
                  <a:cubicBezTo>
                    <a:pt x="3225513" y="0"/>
                    <a:pt x="3239602" y="14090"/>
                    <a:pt x="3239602" y="31470"/>
                  </a:cubicBezTo>
                  <a:lnTo>
                    <a:pt x="3239602" y="2543764"/>
                  </a:lnTo>
                  <a:cubicBezTo>
                    <a:pt x="3239602" y="2561145"/>
                    <a:pt x="3225513" y="2575235"/>
                    <a:pt x="3208132" y="2575235"/>
                  </a:cubicBezTo>
                  <a:lnTo>
                    <a:pt x="31470" y="2575235"/>
                  </a:lnTo>
                  <a:cubicBezTo>
                    <a:pt x="14090" y="2575235"/>
                    <a:pt x="0" y="2561145"/>
                    <a:pt x="0" y="2543764"/>
                  </a:cubicBezTo>
                  <a:lnTo>
                    <a:pt x="0" y="31470"/>
                  </a:lnTo>
                  <a:cubicBezTo>
                    <a:pt x="0" y="14090"/>
                    <a:pt x="14090" y="0"/>
                    <a:pt x="31470" y="0"/>
                  </a:cubicBezTo>
                  <a:close/>
                </a:path>
              </a:pathLst>
            </a:custGeom>
            <a:solidFill>
              <a:srgbClr val="FF3578"/>
            </a:solidFill>
          </p:spPr>
          <p:txBody>
            <a:bodyPr/>
            <a:lstStyle/>
            <a:p>
              <a:endParaRPr lang="ja-JP" altLang="en-US"/>
            </a:p>
          </p:txBody>
        </p:sp>
        <p:sp>
          <p:nvSpPr>
            <p:cNvPr id="11" name="TextBox 11"/>
            <p:cNvSpPr txBox="1"/>
            <p:nvPr/>
          </p:nvSpPr>
          <p:spPr>
            <a:xfrm>
              <a:off x="0" y="-38100"/>
              <a:ext cx="3239602" cy="261333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49638" y="578145"/>
            <a:ext cx="12632105" cy="935398"/>
          </a:xfrm>
          <a:prstGeom prst="rect">
            <a:avLst/>
          </a:prstGeom>
        </p:spPr>
        <p:txBody>
          <a:bodyPr lIns="0" tIns="0" rIns="0" bIns="0" rtlCol="0" anchor="t">
            <a:spAutoFit/>
          </a:bodyPr>
          <a:lstStyle/>
          <a:p>
            <a:pPr algn="ctr">
              <a:lnSpc>
                <a:spcPts val="7242"/>
              </a:lnSpc>
              <a:spcBef>
                <a:spcPct val="0"/>
              </a:spcBef>
            </a:pPr>
            <a:r>
              <a:rPr lang="en-US" sz="5173" dirty="0">
                <a:solidFill>
                  <a:srgbClr val="FFF6F9"/>
                </a:solidFill>
                <a:latin typeface="TAN Pearl"/>
                <a:ea typeface="TAN Pearl"/>
                <a:cs typeface="TAN Pearl"/>
                <a:sym typeface="TAN Pearl"/>
              </a:rPr>
              <a:t>Why I chose this MOVIE Clip</a:t>
            </a:r>
          </a:p>
        </p:txBody>
      </p:sp>
      <p:sp>
        <p:nvSpPr>
          <p:cNvPr id="13" name="TextBox 13"/>
          <p:cNvSpPr txBox="1"/>
          <p:nvPr/>
        </p:nvSpPr>
        <p:spPr>
          <a:xfrm>
            <a:off x="182102" y="847834"/>
            <a:ext cx="12130305" cy="9254585"/>
          </a:xfrm>
          <a:prstGeom prst="rect">
            <a:avLst/>
          </a:prstGeom>
        </p:spPr>
        <p:txBody>
          <a:bodyPr wrap="square" lIns="0" tIns="0" rIns="0" bIns="0" rtlCol="0" anchor="t">
            <a:spAutoFit/>
          </a:bodyPr>
          <a:lstStyle/>
          <a:p>
            <a:pPr algn="ctr">
              <a:lnSpc>
                <a:spcPts val="5641"/>
              </a:lnSpc>
            </a:pPr>
            <a:endParaRPr dirty="0"/>
          </a:p>
          <a:p>
            <a:pPr algn="ctr">
              <a:lnSpc>
                <a:spcPts val="5641"/>
              </a:lnSpc>
            </a:pPr>
            <a:r>
              <a:rPr lang="en-US" sz="3099" dirty="0">
                <a:solidFill>
                  <a:srgbClr val="FFF6F9"/>
                </a:solidFill>
                <a:latin typeface="Montserrat"/>
                <a:ea typeface="Montserrat"/>
                <a:cs typeface="Montserrat"/>
                <a:sym typeface="Montserrat"/>
              </a:rPr>
              <a:t>I chose the famous speech scene from Barbie. The film follows Barbie as she leaves "</a:t>
            </a:r>
            <a:r>
              <a:rPr lang="en-US" sz="3099" dirty="0" err="1">
                <a:solidFill>
                  <a:srgbClr val="FFF6F9"/>
                </a:solidFill>
                <a:latin typeface="Montserrat"/>
                <a:ea typeface="Montserrat"/>
                <a:cs typeface="Montserrat"/>
                <a:sym typeface="Montserrat"/>
              </a:rPr>
              <a:t>Barbieland</a:t>
            </a:r>
            <a:r>
              <a:rPr lang="en-US" sz="3099" dirty="0">
                <a:solidFill>
                  <a:srgbClr val="FFF6F9"/>
                </a:solidFill>
                <a:latin typeface="Montserrat"/>
                <a:ea typeface="Montserrat"/>
                <a:cs typeface="Montserrat"/>
                <a:sym typeface="Montserrat"/>
              </a:rPr>
              <a:t>" and faces gender stereotypes and social inequalities in the real world, delivering a strong social message with humor and vibrant visuals. And the reason I selected this scene is I resonate with the speaker’s </a:t>
            </a:r>
            <a:r>
              <a:rPr lang="en-US" sz="3099" dirty="0" err="1">
                <a:solidFill>
                  <a:srgbClr val="FFF6F9"/>
                </a:solidFill>
                <a:latin typeface="Montserrat"/>
                <a:ea typeface="Montserrat"/>
                <a:cs typeface="Montserrat"/>
                <a:sym typeface="Montserrat"/>
              </a:rPr>
              <a:t>message.In</a:t>
            </a:r>
            <a:r>
              <a:rPr lang="en-US" sz="3099" dirty="0">
                <a:solidFill>
                  <a:srgbClr val="FFF6F9"/>
                </a:solidFill>
                <a:latin typeface="Montserrat"/>
                <a:ea typeface="Montserrat"/>
                <a:cs typeface="Montserrat"/>
                <a:sym typeface="Montserrat"/>
              </a:rPr>
              <a:t> the speech, Gloria, from the patriarchal human world, addresses Barbie struggling with belonging about the unfair social norms and restrictions on women.</a:t>
            </a:r>
          </a:p>
          <a:p>
            <a:pPr algn="ctr">
              <a:lnSpc>
                <a:spcPts val="5641"/>
              </a:lnSpc>
            </a:pPr>
            <a:r>
              <a:rPr lang="en-US" sz="3099" b="1" dirty="0">
                <a:solidFill>
                  <a:srgbClr val="FFF6F9"/>
                </a:solidFill>
                <a:latin typeface="Montserrat Bold"/>
                <a:ea typeface="Montserrat Bold"/>
                <a:cs typeface="Montserrat Bold"/>
                <a:sym typeface="Montserrat Bold"/>
              </a:rPr>
              <a:t>This is an issue that concerns all of you as well. I want you to rethink these norms. That is why I chose this scene</a:t>
            </a:r>
            <a:r>
              <a:rPr lang="en-US" sz="3099" dirty="0">
                <a:solidFill>
                  <a:srgbClr val="FFF6F9"/>
                </a:solidFill>
                <a:latin typeface="Montserrat"/>
                <a:ea typeface="Montserrat"/>
                <a:cs typeface="Montserrat"/>
                <a:sym typeface="Montserrat"/>
              </a:rPr>
              <a:t>.</a:t>
            </a:r>
          </a:p>
        </p:txBody>
      </p:sp>
      <p:sp>
        <p:nvSpPr>
          <p:cNvPr id="14" name="TextBox 14"/>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04</a:t>
            </a:r>
          </a:p>
        </p:txBody>
      </p:sp>
      <p:sp>
        <p:nvSpPr>
          <p:cNvPr id="8" name="TextBox 8"/>
          <p:cNvSpPr txBox="1"/>
          <p:nvPr/>
        </p:nvSpPr>
        <p:spPr>
          <a:xfrm>
            <a:off x="5683038" y="3057062"/>
            <a:ext cx="8605473" cy="927143"/>
          </a:xfrm>
          <a:prstGeom prst="rect">
            <a:avLst/>
          </a:prstGeom>
        </p:spPr>
        <p:txBody>
          <a:bodyPr lIns="0" tIns="0" rIns="0" bIns="0" rtlCol="0" anchor="t">
            <a:spAutoFit/>
          </a:bodyPr>
          <a:lstStyle/>
          <a:p>
            <a:pPr algn="l">
              <a:lnSpc>
                <a:spcPts val="7117"/>
              </a:lnSpc>
              <a:spcBef>
                <a:spcPct val="0"/>
              </a:spcBef>
            </a:pPr>
            <a:r>
              <a:rPr lang="en-US" sz="5084">
                <a:solidFill>
                  <a:srgbClr val="FF3578"/>
                </a:solidFill>
                <a:latin typeface="TAN Pearl"/>
                <a:ea typeface="TAN Pearl"/>
                <a:cs typeface="TAN Pearl"/>
                <a:sym typeface="TAN Pearl"/>
              </a:rPr>
              <a:t>Before watching</a:t>
            </a:r>
          </a:p>
        </p:txBody>
      </p:sp>
      <p:sp>
        <p:nvSpPr>
          <p:cNvPr id="9" name="TextBox 9"/>
          <p:cNvSpPr txBox="1"/>
          <p:nvPr/>
        </p:nvSpPr>
        <p:spPr>
          <a:xfrm>
            <a:off x="2533613" y="4323135"/>
            <a:ext cx="14040190" cy="2719044"/>
          </a:xfrm>
          <a:prstGeom prst="rect">
            <a:avLst/>
          </a:prstGeom>
        </p:spPr>
        <p:txBody>
          <a:bodyPr lIns="0" tIns="0" rIns="0" bIns="0" rtlCol="0" anchor="t">
            <a:spAutoFit/>
          </a:bodyPr>
          <a:lstStyle/>
          <a:p>
            <a:pPr algn="l">
              <a:lnSpc>
                <a:spcPts val="21081"/>
              </a:lnSpc>
              <a:spcBef>
                <a:spcPct val="0"/>
              </a:spcBef>
            </a:pPr>
            <a:r>
              <a:rPr lang="en-US" sz="15057">
                <a:solidFill>
                  <a:srgbClr val="FF3578"/>
                </a:solidFill>
                <a:latin typeface="TAN Pearl"/>
                <a:ea typeface="TAN Pearl"/>
                <a:cs typeface="TAN Pearl"/>
                <a:sym typeface="TAN Pearl"/>
              </a:rPr>
              <a:t>Vocabulary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05</a:t>
            </a:r>
          </a:p>
        </p:txBody>
      </p:sp>
      <p:grpSp>
        <p:nvGrpSpPr>
          <p:cNvPr id="8" name="Group 8"/>
          <p:cNvGrpSpPr/>
          <p:nvPr/>
        </p:nvGrpSpPr>
        <p:grpSpPr>
          <a:xfrm>
            <a:off x="482886" y="325021"/>
            <a:ext cx="9202939" cy="1079436"/>
            <a:chOff x="0" y="0"/>
            <a:chExt cx="2423819" cy="284296"/>
          </a:xfrm>
        </p:grpSpPr>
        <p:sp>
          <p:nvSpPr>
            <p:cNvPr id="9" name="Freeform 9"/>
            <p:cNvSpPr/>
            <p:nvPr/>
          </p:nvSpPr>
          <p:spPr>
            <a:xfrm>
              <a:off x="0" y="0"/>
              <a:ext cx="2423819" cy="284296"/>
            </a:xfrm>
            <a:custGeom>
              <a:avLst/>
              <a:gdLst/>
              <a:ahLst/>
              <a:cxnLst/>
              <a:rect l="l" t="t" r="r" b="b"/>
              <a:pathLst>
                <a:path w="2423819" h="284296">
                  <a:moveTo>
                    <a:pt x="42062" y="0"/>
                  </a:moveTo>
                  <a:lnTo>
                    <a:pt x="2381757" y="0"/>
                  </a:lnTo>
                  <a:cubicBezTo>
                    <a:pt x="2404988" y="0"/>
                    <a:pt x="2423819" y="18832"/>
                    <a:pt x="2423819" y="42062"/>
                  </a:cubicBezTo>
                  <a:lnTo>
                    <a:pt x="2423819" y="242234"/>
                  </a:lnTo>
                  <a:cubicBezTo>
                    <a:pt x="2423819" y="265464"/>
                    <a:pt x="2404988" y="284296"/>
                    <a:pt x="2381757" y="284296"/>
                  </a:cubicBezTo>
                  <a:lnTo>
                    <a:pt x="42062" y="284296"/>
                  </a:lnTo>
                  <a:cubicBezTo>
                    <a:pt x="30907" y="284296"/>
                    <a:pt x="20208" y="279864"/>
                    <a:pt x="12320" y="271976"/>
                  </a:cubicBezTo>
                  <a:cubicBezTo>
                    <a:pt x="4432" y="264088"/>
                    <a:pt x="0" y="253389"/>
                    <a:pt x="0" y="242234"/>
                  </a:cubicBezTo>
                  <a:lnTo>
                    <a:pt x="0" y="42062"/>
                  </a:lnTo>
                  <a:cubicBezTo>
                    <a:pt x="0" y="18832"/>
                    <a:pt x="18832" y="0"/>
                    <a:pt x="42062" y="0"/>
                  </a:cubicBezTo>
                  <a:close/>
                </a:path>
              </a:pathLst>
            </a:custGeom>
            <a:solidFill>
              <a:srgbClr val="F980A9"/>
            </a:solidFill>
          </p:spPr>
          <p:txBody>
            <a:bodyPr/>
            <a:lstStyle/>
            <a:p>
              <a:endParaRPr lang="ja-JP" altLang="en-US"/>
            </a:p>
          </p:txBody>
        </p:sp>
        <p:sp>
          <p:nvSpPr>
            <p:cNvPr id="10" name="TextBox 10"/>
            <p:cNvSpPr txBox="1"/>
            <p:nvPr/>
          </p:nvSpPr>
          <p:spPr>
            <a:xfrm>
              <a:off x="0" y="-38100"/>
              <a:ext cx="2423819" cy="32239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82886" y="501398"/>
            <a:ext cx="8932713"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VOCABULARIES&amp;GRAMMER</a:t>
            </a:r>
          </a:p>
        </p:txBody>
      </p:sp>
      <p:sp>
        <p:nvSpPr>
          <p:cNvPr id="12" name="TextBox 12"/>
          <p:cNvSpPr txBox="1"/>
          <p:nvPr/>
        </p:nvSpPr>
        <p:spPr>
          <a:xfrm>
            <a:off x="708304"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a) extraordinary </a:t>
            </a:r>
          </a:p>
        </p:txBody>
      </p:sp>
      <p:sp>
        <p:nvSpPr>
          <p:cNvPr id="13" name="TextBox 13"/>
          <p:cNvSpPr txBox="1"/>
          <p:nvPr/>
        </p:nvSpPr>
        <p:spPr>
          <a:xfrm>
            <a:off x="12462130"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d) mean</a:t>
            </a:r>
          </a:p>
        </p:txBody>
      </p:sp>
      <p:sp>
        <p:nvSpPr>
          <p:cNvPr id="14" name="TextBox 14"/>
          <p:cNvSpPr txBox="1"/>
          <p:nvPr/>
        </p:nvSpPr>
        <p:spPr>
          <a:xfrm>
            <a:off x="708304" y="2589884"/>
            <a:ext cx="244147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e) squash</a:t>
            </a:r>
          </a:p>
        </p:txBody>
      </p:sp>
      <p:sp>
        <p:nvSpPr>
          <p:cNvPr id="15" name="TextBox 15"/>
          <p:cNvSpPr txBox="1"/>
          <p:nvPr/>
        </p:nvSpPr>
        <p:spPr>
          <a:xfrm>
            <a:off x="5021748"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g) crass</a:t>
            </a:r>
          </a:p>
        </p:txBody>
      </p:sp>
      <p:sp>
        <p:nvSpPr>
          <p:cNvPr id="16" name="TextBox 16"/>
          <p:cNvSpPr txBox="1"/>
          <p:nvPr/>
        </p:nvSpPr>
        <p:spPr>
          <a:xfrm>
            <a:off x="9227786"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c) look out for</a:t>
            </a:r>
          </a:p>
        </p:txBody>
      </p:sp>
      <p:sp>
        <p:nvSpPr>
          <p:cNvPr id="17" name="TextBox 17"/>
          <p:cNvSpPr txBox="1"/>
          <p:nvPr/>
        </p:nvSpPr>
        <p:spPr>
          <a:xfrm>
            <a:off x="2890293" y="2589884"/>
            <a:ext cx="213145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f) tempt</a:t>
            </a:r>
          </a:p>
        </p:txBody>
      </p:sp>
      <p:sp>
        <p:nvSpPr>
          <p:cNvPr id="18" name="TextBox 18"/>
          <p:cNvSpPr txBox="1"/>
          <p:nvPr/>
        </p:nvSpPr>
        <p:spPr>
          <a:xfrm>
            <a:off x="12759100"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j) sisterhood</a:t>
            </a:r>
          </a:p>
        </p:txBody>
      </p:sp>
      <p:sp>
        <p:nvSpPr>
          <p:cNvPr id="19" name="TextBox 19"/>
          <p:cNvSpPr txBox="1"/>
          <p:nvPr/>
        </p:nvSpPr>
        <p:spPr>
          <a:xfrm>
            <a:off x="9227786" y="2640845"/>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i) contradictory</a:t>
            </a:r>
          </a:p>
        </p:txBody>
      </p:sp>
      <p:sp>
        <p:nvSpPr>
          <p:cNvPr id="20" name="TextBox 20"/>
          <p:cNvSpPr txBox="1"/>
          <p:nvPr/>
        </p:nvSpPr>
        <p:spPr>
          <a:xfrm>
            <a:off x="4239618"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b) tie oneself into knot</a:t>
            </a:r>
          </a:p>
        </p:txBody>
      </p:sp>
      <p:sp>
        <p:nvSpPr>
          <p:cNvPr id="21" name="TextBox 21"/>
          <p:cNvSpPr txBox="1"/>
          <p:nvPr/>
        </p:nvSpPr>
        <p:spPr>
          <a:xfrm>
            <a:off x="6942493"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h) rigged</a:t>
            </a:r>
          </a:p>
        </p:txBody>
      </p:sp>
      <p:grpSp>
        <p:nvGrpSpPr>
          <p:cNvPr id="22" name="Group 22"/>
          <p:cNvGrpSpPr/>
          <p:nvPr/>
        </p:nvGrpSpPr>
        <p:grpSpPr>
          <a:xfrm>
            <a:off x="145283" y="3574152"/>
            <a:ext cx="17916164" cy="6527735"/>
            <a:chOff x="0" y="0"/>
            <a:chExt cx="4718661" cy="1719239"/>
          </a:xfrm>
        </p:grpSpPr>
        <p:sp>
          <p:nvSpPr>
            <p:cNvPr id="23" name="Freeform 23"/>
            <p:cNvSpPr/>
            <p:nvPr/>
          </p:nvSpPr>
          <p:spPr>
            <a:xfrm>
              <a:off x="0" y="0"/>
              <a:ext cx="4718660" cy="1719239"/>
            </a:xfrm>
            <a:custGeom>
              <a:avLst/>
              <a:gdLst/>
              <a:ahLst/>
              <a:cxnLst/>
              <a:rect l="l" t="t" r="r" b="b"/>
              <a:pathLst>
                <a:path w="4718660" h="1719239">
                  <a:moveTo>
                    <a:pt x="21606" y="0"/>
                  </a:moveTo>
                  <a:lnTo>
                    <a:pt x="4697054" y="0"/>
                  </a:lnTo>
                  <a:cubicBezTo>
                    <a:pt x="4702785" y="0"/>
                    <a:pt x="4708280" y="2276"/>
                    <a:pt x="4712332" y="6328"/>
                  </a:cubicBezTo>
                  <a:cubicBezTo>
                    <a:pt x="4716384" y="10380"/>
                    <a:pt x="4718660" y="15876"/>
                    <a:pt x="4718660" y="21606"/>
                  </a:cubicBezTo>
                  <a:lnTo>
                    <a:pt x="4718660" y="1697633"/>
                  </a:lnTo>
                  <a:cubicBezTo>
                    <a:pt x="4718660" y="1703363"/>
                    <a:pt x="4716384" y="1708859"/>
                    <a:pt x="4712332" y="1712911"/>
                  </a:cubicBezTo>
                  <a:cubicBezTo>
                    <a:pt x="4708280" y="1716963"/>
                    <a:pt x="4702785" y="1719239"/>
                    <a:pt x="4697054" y="1719239"/>
                  </a:cubicBezTo>
                  <a:lnTo>
                    <a:pt x="21606" y="1719239"/>
                  </a:lnTo>
                  <a:cubicBezTo>
                    <a:pt x="15876" y="1719239"/>
                    <a:pt x="10380" y="1716963"/>
                    <a:pt x="6328" y="1712911"/>
                  </a:cubicBezTo>
                  <a:cubicBezTo>
                    <a:pt x="2276" y="1708859"/>
                    <a:pt x="0" y="1703363"/>
                    <a:pt x="0" y="1697633"/>
                  </a:cubicBezTo>
                  <a:lnTo>
                    <a:pt x="0" y="21606"/>
                  </a:lnTo>
                  <a:cubicBezTo>
                    <a:pt x="0" y="15876"/>
                    <a:pt x="2276" y="10380"/>
                    <a:pt x="6328" y="6328"/>
                  </a:cubicBezTo>
                  <a:cubicBezTo>
                    <a:pt x="10380" y="2276"/>
                    <a:pt x="15876" y="0"/>
                    <a:pt x="21606" y="0"/>
                  </a:cubicBezTo>
                  <a:close/>
                </a:path>
              </a:pathLst>
            </a:custGeom>
            <a:solidFill>
              <a:srgbClr val="F980A9"/>
            </a:solidFill>
          </p:spPr>
          <p:txBody>
            <a:bodyPr/>
            <a:lstStyle/>
            <a:p>
              <a:endParaRPr lang="ja-JP" altLang="en-US"/>
            </a:p>
          </p:txBody>
        </p:sp>
        <p:sp>
          <p:nvSpPr>
            <p:cNvPr id="24" name="TextBox 24"/>
            <p:cNvSpPr txBox="1"/>
            <p:nvPr/>
          </p:nvSpPr>
          <p:spPr>
            <a:xfrm>
              <a:off x="0" y="-38100"/>
              <a:ext cx="4718661" cy="1757339"/>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473715" y="3097902"/>
            <a:ext cx="17259300" cy="3180969"/>
          </a:xfrm>
          <a:prstGeom prst="rect">
            <a:avLst/>
          </a:prstGeom>
        </p:spPr>
        <p:txBody>
          <a:bodyPr lIns="0" tIns="0" rIns="0" bIns="0" rtlCol="0" anchor="t">
            <a:spAutoFit/>
          </a:bodyPr>
          <a:lstStyle/>
          <a:p>
            <a:pPr algn="ctr">
              <a:lnSpc>
                <a:spcPts val="5147"/>
              </a:lnSpc>
            </a:pPr>
            <a:endParaRPr/>
          </a:p>
          <a:p>
            <a:pPr algn="ctr">
              <a:lnSpc>
                <a:spcPts val="5147"/>
              </a:lnSpc>
            </a:pPr>
            <a:r>
              <a:rPr lang="en-US" sz="2599">
                <a:solidFill>
                  <a:srgbClr val="FFF6F9"/>
                </a:solidFill>
                <a:latin typeface="Canva Sans"/>
                <a:ea typeface="Canva Sans"/>
                <a:cs typeface="Canva Sans"/>
                <a:sym typeface="Canva Sans"/>
              </a:rPr>
              <a:t> Containing statements, beliefs, or qualities that are in opposition to each other, making them seem inconsistent or illogical.</a:t>
            </a:r>
          </a:p>
          <a:p>
            <a:pPr algn="ctr">
              <a:lnSpc>
                <a:spcPts val="5147"/>
              </a:lnSpc>
            </a:pPr>
            <a:endParaRPr lang="en-US" sz="2599">
              <a:solidFill>
                <a:srgbClr val="FFF6F9"/>
              </a:solidFill>
              <a:latin typeface="Canva Sans"/>
              <a:ea typeface="Canva Sans"/>
              <a:cs typeface="Canva Sans"/>
              <a:sym typeface="Canva Sans"/>
            </a:endParaRPr>
          </a:p>
          <a:p>
            <a:pPr algn="ctr">
              <a:lnSpc>
                <a:spcPts val="5147"/>
              </a:lnSpc>
            </a:pPr>
            <a:endParaRPr lang="en-US" sz="2599">
              <a:solidFill>
                <a:srgbClr val="FFF6F9"/>
              </a:solidFill>
              <a:latin typeface="Canva Sans"/>
              <a:ea typeface="Canva Sans"/>
              <a:cs typeface="Canva Sans"/>
              <a:sym typeface="Canva Sans"/>
            </a:endParaRPr>
          </a:p>
        </p:txBody>
      </p:sp>
      <p:grpSp>
        <p:nvGrpSpPr>
          <p:cNvPr id="26" name="Group 26"/>
          <p:cNvGrpSpPr/>
          <p:nvPr/>
        </p:nvGrpSpPr>
        <p:grpSpPr>
          <a:xfrm>
            <a:off x="199497" y="1679238"/>
            <a:ext cx="15793948" cy="1618689"/>
            <a:chOff x="0" y="0"/>
            <a:chExt cx="4159723" cy="426321"/>
          </a:xfrm>
        </p:grpSpPr>
        <p:sp>
          <p:nvSpPr>
            <p:cNvPr id="27" name="Freeform 27"/>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28" name="TextBox 28"/>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sp>
        <p:nvSpPr>
          <p:cNvPr id="29" name="TextBox 29"/>
          <p:cNvSpPr txBox="1"/>
          <p:nvPr/>
        </p:nvSpPr>
        <p:spPr>
          <a:xfrm>
            <a:off x="831212" y="5121394"/>
            <a:ext cx="17284449" cy="25332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be watchful and take care of someone or something, either for protection, support, or to be aware of potential danger.</a:t>
            </a:r>
          </a:p>
          <a:p>
            <a:pPr algn="ctr">
              <a:lnSpc>
                <a:spcPts val="5147"/>
              </a:lnSpc>
            </a:pPr>
            <a:endParaRPr lang="en-US" sz="2599">
              <a:solidFill>
                <a:srgbClr val="FFFFFF"/>
              </a:solidFill>
              <a:latin typeface="Canva Sans"/>
              <a:ea typeface="Canva Sans"/>
              <a:cs typeface="Canva Sans"/>
              <a:sym typeface="Canva Sans"/>
            </a:endParaRPr>
          </a:p>
          <a:p>
            <a:pPr algn="ctr">
              <a:lnSpc>
                <a:spcPts val="5147"/>
              </a:lnSpc>
            </a:pPr>
            <a:endParaRPr lang="en-US" sz="2599">
              <a:solidFill>
                <a:srgbClr val="FFFFFF"/>
              </a:solidFill>
              <a:latin typeface="Canva Sans"/>
              <a:ea typeface="Canva Sans"/>
              <a:cs typeface="Canva Sans"/>
              <a:sym typeface="Canva Sans"/>
            </a:endParaRPr>
          </a:p>
        </p:txBody>
      </p:sp>
      <p:sp>
        <p:nvSpPr>
          <p:cNvPr id="30" name="TextBox 30"/>
          <p:cNvSpPr txBox="1"/>
          <p:nvPr/>
        </p:nvSpPr>
        <p:spPr>
          <a:xfrm>
            <a:off x="1333161" y="6416794"/>
            <a:ext cx="16090917"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crush, flatten, or squeeze something with force, often making it lose its original shape. It can also mean to suppress an idea or argument.</a:t>
            </a:r>
          </a:p>
        </p:txBody>
      </p:sp>
      <p:sp>
        <p:nvSpPr>
          <p:cNvPr id="31" name="TextBox 31"/>
          <p:cNvSpPr txBox="1"/>
          <p:nvPr/>
        </p:nvSpPr>
        <p:spPr>
          <a:xfrm>
            <a:off x="377227" y="7711813"/>
            <a:ext cx="18726205" cy="590169"/>
          </a:xfrm>
          <a:prstGeom prst="rect">
            <a:avLst/>
          </a:prstGeom>
        </p:spPr>
        <p:txBody>
          <a:bodyPr lIns="0" tIns="0" rIns="0" bIns="0" rtlCol="0" anchor="t">
            <a:spAutoFit/>
          </a:bodyPr>
          <a:lstStyle/>
          <a:p>
            <a:pPr algn="ctr">
              <a:lnSpc>
                <a:spcPts val="5147"/>
              </a:lnSpc>
            </a:pPr>
            <a:r>
              <a:rPr lang="en-US" sz="2599">
                <a:solidFill>
                  <a:srgbClr val="FFF6F9"/>
                </a:solidFill>
                <a:latin typeface="Canva Sans"/>
                <a:ea typeface="Canva Sans"/>
                <a:cs typeface="Canva Sans"/>
                <a:sym typeface="Canva Sans"/>
              </a:rPr>
              <a:t>Acting in a cruel, unkind, or unfair way towards others, often with the intention of hurting their feelings.</a:t>
            </a:r>
          </a:p>
        </p:txBody>
      </p:sp>
      <p:sp>
        <p:nvSpPr>
          <p:cNvPr id="32" name="TextBox 32"/>
          <p:cNvSpPr txBox="1"/>
          <p:nvPr/>
        </p:nvSpPr>
        <p:spPr>
          <a:xfrm>
            <a:off x="1255990" y="8652885"/>
            <a:ext cx="16859671"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A close bond, connection, or support system among women, often based on shared experiences, solidarity, and mutual encouragement.</a:t>
            </a:r>
          </a:p>
        </p:txBody>
      </p:sp>
      <p:sp>
        <p:nvSpPr>
          <p:cNvPr id="33" name="TextBox 33"/>
          <p:cNvSpPr txBox="1"/>
          <p:nvPr/>
        </p:nvSpPr>
        <p:spPr>
          <a:xfrm>
            <a:off x="9308373" y="4676331"/>
            <a:ext cx="70247" cy="356235"/>
          </a:xfrm>
          <a:prstGeom prst="rect">
            <a:avLst/>
          </a:prstGeom>
        </p:spPr>
        <p:txBody>
          <a:bodyPr lIns="0" tIns="0" rIns="0" bIns="0" rtlCol="0" anchor="t">
            <a:spAutoFit/>
          </a:bodyPr>
          <a:lstStyle/>
          <a:p>
            <a:pPr algn="ctr">
              <a:lnSpc>
                <a:spcPts val="2939"/>
              </a:lnSpc>
              <a:spcBef>
                <a:spcPct val="0"/>
              </a:spcBef>
            </a:pPr>
            <a:r>
              <a:rPr lang="en-US" sz="2099">
                <a:solidFill>
                  <a:srgbClr val="000000"/>
                </a:solidFill>
                <a:latin typeface="Canva Sans"/>
                <a:ea typeface="Canva Sans"/>
                <a:cs typeface="Canva Sans"/>
                <a:sym typeface="Canva Sans"/>
              </a:rPr>
              <a:t>.</a:t>
            </a:r>
          </a:p>
        </p:txBody>
      </p:sp>
      <p:sp>
        <p:nvSpPr>
          <p:cNvPr id="34" name="TextBox 34"/>
          <p:cNvSpPr txBox="1"/>
          <p:nvPr/>
        </p:nvSpPr>
        <p:spPr>
          <a:xfrm>
            <a:off x="355556" y="3906702"/>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5" name="TextBox 35"/>
          <p:cNvSpPr txBox="1"/>
          <p:nvPr/>
        </p:nvSpPr>
        <p:spPr>
          <a:xfrm>
            <a:off x="377227" y="5273857"/>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6" name="TextBox 36"/>
          <p:cNvSpPr txBox="1"/>
          <p:nvPr/>
        </p:nvSpPr>
        <p:spPr>
          <a:xfrm>
            <a:off x="377227" y="6488422"/>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7" name="TextBox 37"/>
          <p:cNvSpPr txBox="1"/>
          <p:nvPr/>
        </p:nvSpPr>
        <p:spPr>
          <a:xfrm>
            <a:off x="377227" y="7584050"/>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8" name="TextBox 38"/>
          <p:cNvSpPr txBox="1"/>
          <p:nvPr/>
        </p:nvSpPr>
        <p:spPr>
          <a:xfrm>
            <a:off x="405020" y="8644883"/>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grpSp>
        <p:nvGrpSpPr>
          <p:cNvPr id="39" name="Group 39"/>
          <p:cNvGrpSpPr/>
          <p:nvPr/>
        </p:nvGrpSpPr>
        <p:grpSpPr>
          <a:xfrm>
            <a:off x="355556" y="1828164"/>
            <a:ext cx="15793948" cy="1618689"/>
            <a:chOff x="0" y="0"/>
            <a:chExt cx="4159723" cy="426321"/>
          </a:xfrm>
        </p:grpSpPr>
        <p:sp>
          <p:nvSpPr>
            <p:cNvPr id="40" name="Freeform 40"/>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41" name="TextBox 41"/>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sp>
        <p:nvSpPr>
          <p:cNvPr id="45" name="テキスト ボックス 44">
            <a:extLst>
              <a:ext uri="{FF2B5EF4-FFF2-40B4-BE49-F238E27FC236}">
                <a16:creationId xmlns:a16="http://schemas.microsoft.com/office/drawing/2014/main" id="{28DF53EB-77F7-6C19-6EBF-C1C40DF7EC74}"/>
              </a:ext>
            </a:extLst>
          </p:cNvPr>
          <p:cNvSpPr txBox="1"/>
          <p:nvPr/>
        </p:nvSpPr>
        <p:spPr>
          <a:xfrm>
            <a:off x="-3276600" y="4269656"/>
            <a:ext cx="9911860" cy="369332"/>
          </a:xfrm>
          <a:prstGeom prst="rect">
            <a:avLst/>
          </a:prstGeom>
          <a:noFill/>
        </p:spPr>
        <p:txBody>
          <a:bodyPr wrap="square">
            <a:spAutoFit/>
          </a:bodyPr>
          <a:lstStyle/>
          <a:p>
            <a:endParaRPr lang="ja-JP" altLang="en-US" dirty="0"/>
          </a:p>
        </p:txBody>
      </p:sp>
      <p:cxnSp>
        <p:nvCxnSpPr>
          <p:cNvPr id="47" name="直線コネクタ 46">
            <a:extLst>
              <a:ext uri="{FF2B5EF4-FFF2-40B4-BE49-F238E27FC236}">
                <a16:creationId xmlns:a16="http://schemas.microsoft.com/office/drawing/2014/main" id="{B4115997-FDA9-8BD0-1EA3-175CC3A6FF10}"/>
              </a:ext>
            </a:extLst>
          </p:cNvPr>
          <p:cNvCxnSpPr/>
          <p:nvPr/>
        </p:nvCxnSpPr>
        <p:spPr>
          <a:xfrm>
            <a:off x="482886" y="4269656"/>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F38D147-6EBC-79BD-2C51-3F474915DD80}"/>
              </a:ext>
            </a:extLst>
          </p:cNvPr>
          <p:cNvCxnSpPr/>
          <p:nvPr/>
        </p:nvCxnSpPr>
        <p:spPr>
          <a:xfrm>
            <a:off x="482886" y="7200900"/>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9805E208-916D-B818-4923-B4EE493A57B5}"/>
              </a:ext>
            </a:extLst>
          </p:cNvPr>
          <p:cNvCxnSpPr/>
          <p:nvPr/>
        </p:nvCxnSpPr>
        <p:spPr>
          <a:xfrm>
            <a:off x="482886" y="8294759"/>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D5B59DDD-F2C0-5A7E-9370-CFC04F713DDF}"/>
              </a:ext>
            </a:extLst>
          </p:cNvPr>
          <p:cNvCxnSpPr/>
          <p:nvPr/>
        </p:nvCxnSpPr>
        <p:spPr>
          <a:xfrm>
            <a:off x="482886" y="9563100"/>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24E39783-0CF8-2D96-B13B-AA540F7F928E}"/>
              </a:ext>
            </a:extLst>
          </p:cNvPr>
          <p:cNvCxnSpPr/>
          <p:nvPr/>
        </p:nvCxnSpPr>
        <p:spPr>
          <a:xfrm>
            <a:off x="448384" y="6057900"/>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06</a:t>
            </a:r>
          </a:p>
        </p:txBody>
      </p:sp>
      <p:grpSp>
        <p:nvGrpSpPr>
          <p:cNvPr id="8" name="Group 8"/>
          <p:cNvGrpSpPr/>
          <p:nvPr/>
        </p:nvGrpSpPr>
        <p:grpSpPr>
          <a:xfrm>
            <a:off x="482886" y="325021"/>
            <a:ext cx="9202939" cy="1079436"/>
            <a:chOff x="0" y="0"/>
            <a:chExt cx="2423819" cy="284296"/>
          </a:xfrm>
        </p:grpSpPr>
        <p:sp>
          <p:nvSpPr>
            <p:cNvPr id="9" name="Freeform 9"/>
            <p:cNvSpPr/>
            <p:nvPr/>
          </p:nvSpPr>
          <p:spPr>
            <a:xfrm>
              <a:off x="0" y="0"/>
              <a:ext cx="2423819" cy="284296"/>
            </a:xfrm>
            <a:custGeom>
              <a:avLst/>
              <a:gdLst/>
              <a:ahLst/>
              <a:cxnLst/>
              <a:rect l="l" t="t" r="r" b="b"/>
              <a:pathLst>
                <a:path w="2423819" h="284296">
                  <a:moveTo>
                    <a:pt x="42062" y="0"/>
                  </a:moveTo>
                  <a:lnTo>
                    <a:pt x="2381757" y="0"/>
                  </a:lnTo>
                  <a:cubicBezTo>
                    <a:pt x="2404988" y="0"/>
                    <a:pt x="2423819" y="18832"/>
                    <a:pt x="2423819" y="42062"/>
                  </a:cubicBezTo>
                  <a:lnTo>
                    <a:pt x="2423819" y="242234"/>
                  </a:lnTo>
                  <a:cubicBezTo>
                    <a:pt x="2423819" y="265464"/>
                    <a:pt x="2404988" y="284296"/>
                    <a:pt x="2381757" y="284296"/>
                  </a:cubicBezTo>
                  <a:lnTo>
                    <a:pt x="42062" y="284296"/>
                  </a:lnTo>
                  <a:cubicBezTo>
                    <a:pt x="30907" y="284296"/>
                    <a:pt x="20208" y="279864"/>
                    <a:pt x="12320" y="271976"/>
                  </a:cubicBezTo>
                  <a:cubicBezTo>
                    <a:pt x="4432" y="264088"/>
                    <a:pt x="0" y="253389"/>
                    <a:pt x="0" y="242234"/>
                  </a:cubicBezTo>
                  <a:lnTo>
                    <a:pt x="0" y="42062"/>
                  </a:lnTo>
                  <a:cubicBezTo>
                    <a:pt x="0" y="18832"/>
                    <a:pt x="18832" y="0"/>
                    <a:pt x="42062" y="0"/>
                  </a:cubicBezTo>
                  <a:close/>
                </a:path>
              </a:pathLst>
            </a:custGeom>
            <a:solidFill>
              <a:srgbClr val="F980A9"/>
            </a:solidFill>
          </p:spPr>
          <p:txBody>
            <a:bodyPr/>
            <a:lstStyle/>
            <a:p>
              <a:endParaRPr lang="ja-JP" altLang="en-US"/>
            </a:p>
          </p:txBody>
        </p:sp>
        <p:sp>
          <p:nvSpPr>
            <p:cNvPr id="10" name="TextBox 10"/>
            <p:cNvSpPr txBox="1"/>
            <p:nvPr/>
          </p:nvSpPr>
          <p:spPr>
            <a:xfrm>
              <a:off x="0" y="-38100"/>
              <a:ext cx="2423819" cy="32239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82886" y="501398"/>
            <a:ext cx="8932713"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VOCABULARIES&amp;GRAMMER</a:t>
            </a:r>
          </a:p>
        </p:txBody>
      </p:sp>
      <p:sp>
        <p:nvSpPr>
          <p:cNvPr id="12" name="TextBox 12"/>
          <p:cNvSpPr txBox="1"/>
          <p:nvPr/>
        </p:nvSpPr>
        <p:spPr>
          <a:xfrm>
            <a:off x="708304"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a) extraordinary </a:t>
            </a:r>
          </a:p>
        </p:txBody>
      </p:sp>
      <p:sp>
        <p:nvSpPr>
          <p:cNvPr id="13" name="TextBox 13"/>
          <p:cNvSpPr txBox="1"/>
          <p:nvPr/>
        </p:nvSpPr>
        <p:spPr>
          <a:xfrm>
            <a:off x="12462130"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d) mean</a:t>
            </a:r>
          </a:p>
        </p:txBody>
      </p:sp>
      <p:sp>
        <p:nvSpPr>
          <p:cNvPr id="14" name="TextBox 14"/>
          <p:cNvSpPr txBox="1"/>
          <p:nvPr/>
        </p:nvSpPr>
        <p:spPr>
          <a:xfrm>
            <a:off x="708304" y="2589884"/>
            <a:ext cx="244147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e) squash</a:t>
            </a:r>
          </a:p>
        </p:txBody>
      </p:sp>
      <p:sp>
        <p:nvSpPr>
          <p:cNvPr id="15" name="TextBox 15"/>
          <p:cNvSpPr txBox="1"/>
          <p:nvPr/>
        </p:nvSpPr>
        <p:spPr>
          <a:xfrm>
            <a:off x="5021748"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g) crass</a:t>
            </a:r>
          </a:p>
        </p:txBody>
      </p:sp>
      <p:sp>
        <p:nvSpPr>
          <p:cNvPr id="16" name="TextBox 16"/>
          <p:cNvSpPr txBox="1"/>
          <p:nvPr/>
        </p:nvSpPr>
        <p:spPr>
          <a:xfrm>
            <a:off x="9227786"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c) look out for</a:t>
            </a:r>
          </a:p>
        </p:txBody>
      </p:sp>
      <p:sp>
        <p:nvSpPr>
          <p:cNvPr id="17" name="TextBox 17"/>
          <p:cNvSpPr txBox="1"/>
          <p:nvPr/>
        </p:nvSpPr>
        <p:spPr>
          <a:xfrm>
            <a:off x="2890293" y="2589884"/>
            <a:ext cx="213145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f) tempt</a:t>
            </a:r>
          </a:p>
        </p:txBody>
      </p:sp>
      <p:sp>
        <p:nvSpPr>
          <p:cNvPr id="18" name="TextBox 18"/>
          <p:cNvSpPr txBox="1"/>
          <p:nvPr/>
        </p:nvSpPr>
        <p:spPr>
          <a:xfrm>
            <a:off x="12759100"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j) sisterhood</a:t>
            </a:r>
          </a:p>
        </p:txBody>
      </p:sp>
      <p:sp>
        <p:nvSpPr>
          <p:cNvPr id="19" name="TextBox 19"/>
          <p:cNvSpPr txBox="1"/>
          <p:nvPr/>
        </p:nvSpPr>
        <p:spPr>
          <a:xfrm>
            <a:off x="9227786" y="2640845"/>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i) contradictory</a:t>
            </a:r>
          </a:p>
        </p:txBody>
      </p:sp>
      <p:sp>
        <p:nvSpPr>
          <p:cNvPr id="20" name="TextBox 20"/>
          <p:cNvSpPr txBox="1"/>
          <p:nvPr/>
        </p:nvSpPr>
        <p:spPr>
          <a:xfrm>
            <a:off x="4239618"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b) tie oneself into knot</a:t>
            </a:r>
          </a:p>
        </p:txBody>
      </p:sp>
      <p:sp>
        <p:nvSpPr>
          <p:cNvPr id="21" name="TextBox 21"/>
          <p:cNvSpPr txBox="1"/>
          <p:nvPr/>
        </p:nvSpPr>
        <p:spPr>
          <a:xfrm>
            <a:off x="6942493"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h) rigged</a:t>
            </a:r>
          </a:p>
        </p:txBody>
      </p:sp>
      <p:grpSp>
        <p:nvGrpSpPr>
          <p:cNvPr id="22" name="Group 22"/>
          <p:cNvGrpSpPr/>
          <p:nvPr/>
        </p:nvGrpSpPr>
        <p:grpSpPr>
          <a:xfrm>
            <a:off x="145283" y="3574152"/>
            <a:ext cx="17916164" cy="6527735"/>
            <a:chOff x="0" y="0"/>
            <a:chExt cx="4718661" cy="1719239"/>
          </a:xfrm>
        </p:grpSpPr>
        <p:sp>
          <p:nvSpPr>
            <p:cNvPr id="23" name="Freeform 23"/>
            <p:cNvSpPr/>
            <p:nvPr/>
          </p:nvSpPr>
          <p:spPr>
            <a:xfrm>
              <a:off x="0" y="0"/>
              <a:ext cx="4718660" cy="1719239"/>
            </a:xfrm>
            <a:custGeom>
              <a:avLst/>
              <a:gdLst/>
              <a:ahLst/>
              <a:cxnLst/>
              <a:rect l="l" t="t" r="r" b="b"/>
              <a:pathLst>
                <a:path w="4718660" h="1719239">
                  <a:moveTo>
                    <a:pt x="21606" y="0"/>
                  </a:moveTo>
                  <a:lnTo>
                    <a:pt x="4697054" y="0"/>
                  </a:lnTo>
                  <a:cubicBezTo>
                    <a:pt x="4702785" y="0"/>
                    <a:pt x="4708280" y="2276"/>
                    <a:pt x="4712332" y="6328"/>
                  </a:cubicBezTo>
                  <a:cubicBezTo>
                    <a:pt x="4716384" y="10380"/>
                    <a:pt x="4718660" y="15876"/>
                    <a:pt x="4718660" y="21606"/>
                  </a:cubicBezTo>
                  <a:lnTo>
                    <a:pt x="4718660" y="1697633"/>
                  </a:lnTo>
                  <a:cubicBezTo>
                    <a:pt x="4718660" y="1703363"/>
                    <a:pt x="4716384" y="1708859"/>
                    <a:pt x="4712332" y="1712911"/>
                  </a:cubicBezTo>
                  <a:cubicBezTo>
                    <a:pt x="4708280" y="1716963"/>
                    <a:pt x="4702785" y="1719239"/>
                    <a:pt x="4697054" y="1719239"/>
                  </a:cubicBezTo>
                  <a:lnTo>
                    <a:pt x="21606" y="1719239"/>
                  </a:lnTo>
                  <a:cubicBezTo>
                    <a:pt x="15876" y="1719239"/>
                    <a:pt x="10380" y="1716963"/>
                    <a:pt x="6328" y="1712911"/>
                  </a:cubicBezTo>
                  <a:cubicBezTo>
                    <a:pt x="2276" y="1708859"/>
                    <a:pt x="0" y="1703363"/>
                    <a:pt x="0" y="1697633"/>
                  </a:cubicBezTo>
                  <a:lnTo>
                    <a:pt x="0" y="21606"/>
                  </a:lnTo>
                  <a:cubicBezTo>
                    <a:pt x="0" y="15876"/>
                    <a:pt x="2276" y="10380"/>
                    <a:pt x="6328" y="6328"/>
                  </a:cubicBezTo>
                  <a:cubicBezTo>
                    <a:pt x="10380" y="2276"/>
                    <a:pt x="15876" y="0"/>
                    <a:pt x="21606" y="0"/>
                  </a:cubicBezTo>
                  <a:close/>
                </a:path>
              </a:pathLst>
            </a:custGeom>
            <a:solidFill>
              <a:srgbClr val="F980A9"/>
            </a:solidFill>
          </p:spPr>
          <p:txBody>
            <a:bodyPr/>
            <a:lstStyle/>
            <a:p>
              <a:endParaRPr lang="ja-JP" altLang="en-US"/>
            </a:p>
          </p:txBody>
        </p:sp>
        <p:sp>
          <p:nvSpPr>
            <p:cNvPr id="24" name="TextBox 24"/>
            <p:cNvSpPr txBox="1"/>
            <p:nvPr/>
          </p:nvSpPr>
          <p:spPr>
            <a:xfrm>
              <a:off x="0" y="-38100"/>
              <a:ext cx="4718661" cy="1757339"/>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1449278" y="3120978"/>
            <a:ext cx="15389443" cy="2533269"/>
          </a:xfrm>
          <a:prstGeom prst="rect">
            <a:avLst/>
          </a:prstGeom>
        </p:spPr>
        <p:txBody>
          <a:bodyPr lIns="0" tIns="0" rIns="0" bIns="0" rtlCol="0" anchor="t">
            <a:spAutoFit/>
          </a:bodyPr>
          <a:lstStyle/>
          <a:p>
            <a:pPr algn="ctr">
              <a:lnSpc>
                <a:spcPts val="5147"/>
              </a:lnSpc>
            </a:pPr>
            <a:endParaRPr/>
          </a:p>
          <a:p>
            <a:pPr algn="ctr">
              <a:lnSpc>
                <a:spcPts val="5147"/>
              </a:lnSpc>
            </a:pPr>
            <a:r>
              <a:rPr lang="en-US" sz="2599">
                <a:solidFill>
                  <a:srgbClr val="FFF6F9"/>
                </a:solidFill>
                <a:latin typeface="Canva Sans"/>
                <a:ea typeface="Canva Sans"/>
                <a:cs typeface="Canva Sans"/>
                <a:sym typeface="Canva Sans"/>
              </a:rPr>
              <a:t>  To strongly attract or persuade someone to do something, especially something that may not be wise or is difficult to resist.</a:t>
            </a:r>
          </a:p>
          <a:p>
            <a:pPr algn="ctr">
              <a:lnSpc>
                <a:spcPts val="5147"/>
              </a:lnSpc>
            </a:pPr>
            <a:endParaRPr lang="en-US" sz="2599">
              <a:solidFill>
                <a:srgbClr val="FFF6F9"/>
              </a:solidFill>
              <a:latin typeface="Canva Sans"/>
              <a:ea typeface="Canva Sans"/>
              <a:cs typeface="Canva Sans"/>
              <a:sym typeface="Canva Sans"/>
            </a:endParaRPr>
          </a:p>
        </p:txBody>
      </p:sp>
      <p:sp>
        <p:nvSpPr>
          <p:cNvPr id="26" name="TextBox 26"/>
          <p:cNvSpPr txBox="1"/>
          <p:nvPr/>
        </p:nvSpPr>
        <p:spPr>
          <a:xfrm>
            <a:off x="831212" y="5121394"/>
            <a:ext cx="17284449"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Set up or manipulated in a dishonest or unfair way to produce a particular result, often used to describe elections, games, or competitions.</a:t>
            </a:r>
          </a:p>
        </p:txBody>
      </p:sp>
      <p:sp>
        <p:nvSpPr>
          <p:cNvPr id="27" name="TextBox 27"/>
          <p:cNvSpPr txBox="1"/>
          <p:nvPr/>
        </p:nvSpPr>
        <p:spPr>
          <a:xfrm>
            <a:off x="1333161" y="6416794"/>
            <a:ext cx="16090917"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become extremely confused, anxious, or worried, often due to overthinking or struggling with a difficult situation.</a:t>
            </a:r>
          </a:p>
        </p:txBody>
      </p:sp>
      <p:sp>
        <p:nvSpPr>
          <p:cNvPr id="28" name="TextBox 28"/>
          <p:cNvSpPr txBox="1"/>
          <p:nvPr/>
        </p:nvSpPr>
        <p:spPr>
          <a:xfrm>
            <a:off x="377227" y="7711813"/>
            <a:ext cx="18726205" cy="590169"/>
          </a:xfrm>
          <a:prstGeom prst="rect">
            <a:avLst/>
          </a:prstGeom>
        </p:spPr>
        <p:txBody>
          <a:bodyPr lIns="0" tIns="0" rIns="0" bIns="0" rtlCol="0" anchor="t">
            <a:spAutoFit/>
          </a:bodyPr>
          <a:lstStyle/>
          <a:p>
            <a:pPr algn="ctr">
              <a:lnSpc>
                <a:spcPts val="5147"/>
              </a:lnSpc>
            </a:pPr>
            <a:r>
              <a:rPr lang="en-US" sz="2599">
                <a:solidFill>
                  <a:srgbClr val="FFF6F9"/>
                </a:solidFill>
                <a:latin typeface="Canva Sans"/>
                <a:ea typeface="Canva Sans"/>
                <a:cs typeface="Canva Sans"/>
                <a:sym typeface="Canva Sans"/>
              </a:rPr>
              <a:t>Showing a lack of sensitivity, refinement, or intelligence, often in a way that seems rude or thoughtless.</a:t>
            </a:r>
          </a:p>
        </p:txBody>
      </p:sp>
      <p:sp>
        <p:nvSpPr>
          <p:cNvPr id="29" name="TextBox 29"/>
          <p:cNvSpPr txBox="1"/>
          <p:nvPr/>
        </p:nvSpPr>
        <p:spPr>
          <a:xfrm>
            <a:off x="1255990" y="8652885"/>
            <a:ext cx="16859671" cy="5901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Something very unusual, impressive, or remarkable, often in a way that stands out from the ordinary.</a:t>
            </a:r>
          </a:p>
        </p:txBody>
      </p:sp>
      <p:sp>
        <p:nvSpPr>
          <p:cNvPr id="30" name="TextBox 30"/>
          <p:cNvSpPr txBox="1"/>
          <p:nvPr/>
        </p:nvSpPr>
        <p:spPr>
          <a:xfrm>
            <a:off x="9308373" y="4676331"/>
            <a:ext cx="70247" cy="356235"/>
          </a:xfrm>
          <a:prstGeom prst="rect">
            <a:avLst/>
          </a:prstGeom>
        </p:spPr>
        <p:txBody>
          <a:bodyPr lIns="0" tIns="0" rIns="0" bIns="0" rtlCol="0" anchor="t">
            <a:spAutoFit/>
          </a:bodyPr>
          <a:lstStyle/>
          <a:p>
            <a:pPr algn="ctr">
              <a:lnSpc>
                <a:spcPts val="2939"/>
              </a:lnSpc>
              <a:spcBef>
                <a:spcPct val="0"/>
              </a:spcBef>
            </a:pPr>
            <a:r>
              <a:rPr lang="en-US" sz="2099">
                <a:solidFill>
                  <a:srgbClr val="000000"/>
                </a:solidFill>
                <a:latin typeface="Canva Sans"/>
                <a:ea typeface="Canva Sans"/>
                <a:cs typeface="Canva Sans"/>
                <a:sym typeface="Canva Sans"/>
              </a:rPr>
              <a:t>.</a:t>
            </a:r>
          </a:p>
        </p:txBody>
      </p:sp>
      <p:sp>
        <p:nvSpPr>
          <p:cNvPr id="31" name="TextBox 31"/>
          <p:cNvSpPr txBox="1"/>
          <p:nvPr/>
        </p:nvSpPr>
        <p:spPr>
          <a:xfrm>
            <a:off x="355556" y="3906702"/>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2" name="TextBox 32"/>
          <p:cNvSpPr txBox="1"/>
          <p:nvPr/>
        </p:nvSpPr>
        <p:spPr>
          <a:xfrm>
            <a:off x="377227" y="5273857"/>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3" name="TextBox 33"/>
          <p:cNvSpPr txBox="1"/>
          <p:nvPr/>
        </p:nvSpPr>
        <p:spPr>
          <a:xfrm>
            <a:off x="377227" y="6488422"/>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4" name="TextBox 34"/>
          <p:cNvSpPr txBox="1"/>
          <p:nvPr/>
        </p:nvSpPr>
        <p:spPr>
          <a:xfrm>
            <a:off x="377227" y="7584050"/>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sp>
        <p:nvSpPr>
          <p:cNvPr id="35" name="TextBox 35"/>
          <p:cNvSpPr txBox="1"/>
          <p:nvPr/>
        </p:nvSpPr>
        <p:spPr>
          <a:xfrm>
            <a:off x="405020" y="8644883"/>
            <a:ext cx="653653" cy="495301"/>
          </a:xfrm>
          <a:prstGeom prst="rect">
            <a:avLst/>
          </a:prstGeom>
        </p:spPr>
        <p:txBody>
          <a:bodyPr lIns="0" tIns="0" rIns="0" bIns="0" rtlCol="0" anchor="t">
            <a:spAutoFit/>
          </a:bodyPr>
          <a:lstStyle/>
          <a:p>
            <a:pPr algn="ctr">
              <a:lnSpc>
                <a:spcPts val="4199"/>
              </a:lnSpc>
              <a:spcBef>
                <a:spcPct val="0"/>
              </a:spcBef>
            </a:pPr>
            <a:r>
              <a:rPr lang="en-US" sz="2999" u="sng">
                <a:solidFill>
                  <a:srgbClr val="FFF6F9"/>
                </a:solidFill>
                <a:latin typeface="Canva Sans"/>
                <a:ea typeface="Canva Sans"/>
                <a:cs typeface="Canva Sans"/>
                <a:sym typeface="Canva Sans"/>
              </a:rPr>
              <a:t>       </a:t>
            </a:r>
          </a:p>
        </p:txBody>
      </p:sp>
      <p:grpSp>
        <p:nvGrpSpPr>
          <p:cNvPr id="36" name="Group 36"/>
          <p:cNvGrpSpPr/>
          <p:nvPr/>
        </p:nvGrpSpPr>
        <p:grpSpPr>
          <a:xfrm>
            <a:off x="199497" y="1679238"/>
            <a:ext cx="15793948" cy="1618689"/>
            <a:chOff x="0" y="0"/>
            <a:chExt cx="4159723" cy="426321"/>
          </a:xfrm>
        </p:grpSpPr>
        <p:sp>
          <p:nvSpPr>
            <p:cNvPr id="37" name="Freeform 37"/>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38" name="TextBox 38"/>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grpSp>
        <p:nvGrpSpPr>
          <p:cNvPr id="39" name="Group 39"/>
          <p:cNvGrpSpPr/>
          <p:nvPr/>
        </p:nvGrpSpPr>
        <p:grpSpPr>
          <a:xfrm>
            <a:off x="351897" y="1831638"/>
            <a:ext cx="15793948" cy="1618689"/>
            <a:chOff x="0" y="0"/>
            <a:chExt cx="4159723" cy="426321"/>
          </a:xfrm>
        </p:grpSpPr>
        <p:sp>
          <p:nvSpPr>
            <p:cNvPr id="40" name="Freeform 40"/>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41" name="TextBox 41"/>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cxnSp>
        <p:nvCxnSpPr>
          <p:cNvPr id="42" name="直線コネクタ 41">
            <a:extLst>
              <a:ext uri="{FF2B5EF4-FFF2-40B4-BE49-F238E27FC236}">
                <a16:creationId xmlns:a16="http://schemas.microsoft.com/office/drawing/2014/main" id="{9F3CCD4F-6420-F78B-3BF6-9E8F39B6B5F2}"/>
              </a:ext>
            </a:extLst>
          </p:cNvPr>
          <p:cNvCxnSpPr/>
          <p:nvPr/>
        </p:nvCxnSpPr>
        <p:spPr>
          <a:xfrm>
            <a:off x="455093" y="4643618"/>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E45C954C-4B4E-C7E9-E677-7653E68F24E6}"/>
              </a:ext>
            </a:extLst>
          </p:cNvPr>
          <p:cNvCxnSpPr/>
          <p:nvPr/>
        </p:nvCxnSpPr>
        <p:spPr>
          <a:xfrm>
            <a:off x="482886" y="6057900"/>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DE292D9-4C82-5211-EE73-17DBD983E52E}"/>
              </a:ext>
            </a:extLst>
          </p:cNvPr>
          <p:cNvCxnSpPr/>
          <p:nvPr/>
        </p:nvCxnSpPr>
        <p:spPr>
          <a:xfrm>
            <a:off x="482886" y="7277100"/>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3FC4E9DD-9C0A-B055-61F8-16900D3C213D}"/>
              </a:ext>
            </a:extLst>
          </p:cNvPr>
          <p:cNvCxnSpPr/>
          <p:nvPr/>
        </p:nvCxnSpPr>
        <p:spPr>
          <a:xfrm>
            <a:off x="482886" y="8341238"/>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BD50DCB4-69A1-C968-C037-FCE8D9B6CDA1}"/>
              </a:ext>
            </a:extLst>
          </p:cNvPr>
          <p:cNvCxnSpPr/>
          <p:nvPr/>
        </p:nvCxnSpPr>
        <p:spPr>
          <a:xfrm>
            <a:off x="482886" y="9243054"/>
            <a:ext cx="5757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514661" y="536650"/>
            <a:ext cx="17258678" cy="984100"/>
            <a:chOff x="0" y="0"/>
            <a:chExt cx="4545495" cy="259187"/>
          </a:xfrm>
        </p:grpSpPr>
        <p:sp>
          <p:nvSpPr>
            <p:cNvPr id="3" name="Freeform 3"/>
            <p:cNvSpPr/>
            <p:nvPr/>
          </p:nvSpPr>
          <p:spPr>
            <a:xfrm>
              <a:off x="0" y="0"/>
              <a:ext cx="4545495" cy="259187"/>
            </a:xfrm>
            <a:custGeom>
              <a:avLst/>
              <a:gdLst/>
              <a:ahLst/>
              <a:cxnLst/>
              <a:rect l="l" t="t" r="r" b="b"/>
              <a:pathLst>
                <a:path w="4545495" h="259187">
                  <a:moveTo>
                    <a:pt x="12560" y="0"/>
                  </a:moveTo>
                  <a:lnTo>
                    <a:pt x="4532935" y="0"/>
                  </a:lnTo>
                  <a:cubicBezTo>
                    <a:pt x="4539872" y="0"/>
                    <a:pt x="4545495" y="5623"/>
                    <a:pt x="4545495" y="12560"/>
                  </a:cubicBezTo>
                  <a:lnTo>
                    <a:pt x="4545495" y="246626"/>
                  </a:lnTo>
                  <a:cubicBezTo>
                    <a:pt x="4545495" y="253563"/>
                    <a:pt x="4539872" y="259187"/>
                    <a:pt x="4532935" y="259187"/>
                  </a:cubicBezTo>
                  <a:lnTo>
                    <a:pt x="12560" y="259187"/>
                  </a:lnTo>
                  <a:cubicBezTo>
                    <a:pt x="5623" y="259187"/>
                    <a:pt x="0" y="253563"/>
                    <a:pt x="0" y="246626"/>
                  </a:cubicBezTo>
                  <a:lnTo>
                    <a:pt x="0" y="12560"/>
                  </a:lnTo>
                  <a:cubicBezTo>
                    <a:pt x="0" y="5623"/>
                    <a:pt x="5623" y="0"/>
                    <a:pt x="12560"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4" name="TextBox 4"/>
            <p:cNvSpPr txBox="1"/>
            <p:nvPr/>
          </p:nvSpPr>
          <p:spPr>
            <a:xfrm>
              <a:off x="0" y="-38100"/>
              <a:ext cx="4545495" cy="29728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5614089" y="730545"/>
            <a:ext cx="1919429" cy="566532"/>
            <a:chOff x="0" y="0"/>
            <a:chExt cx="505529" cy="149210"/>
          </a:xfrm>
        </p:grpSpPr>
        <p:sp>
          <p:nvSpPr>
            <p:cNvPr id="6" name="Freeform 6"/>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7" name="TextBox 7"/>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9" name="Freeform 9"/>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10" name="Group 10"/>
          <p:cNvGrpSpPr/>
          <p:nvPr/>
        </p:nvGrpSpPr>
        <p:grpSpPr>
          <a:xfrm>
            <a:off x="6723694" y="2263858"/>
            <a:ext cx="4840612" cy="6974773"/>
            <a:chOff x="0" y="0"/>
            <a:chExt cx="749937" cy="1080575"/>
          </a:xfrm>
        </p:grpSpPr>
        <p:sp>
          <p:nvSpPr>
            <p:cNvPr id="11" name="Freeform 11"/>
            <p:cNvSpPr/>
            <p:nvPr/>
          </p:nvSpPr>
          <p:spPr>
            <a:xfrm>
              <a:off x="0" y="0"/>
              <a:ext cx="749937" cy="1080575"/>
            </a:xfrm>
            <a:custGeom>
              <a:avLst/>
              <a:gdLst/>
              <a:ahLst/>
              <a:cxnLst/>
              <a:rect l="l" t="t" r="r" b="b"/>
              <a:pathLst>
                <a:path w="749937" h="1080575">
                  <a:moveTo>
                    <a:pt x="79968" y="0"/>
                  </a:moveTo>
                  <a:lnTo>
                    <a:pt x="669969" y="0"/>
                  </a:lnTo>
                  <a:cubicBezTo>
                    <a:pt x="714134" y="0"/>
                    <a:pt x="749937" y="35803"/>
                    <a:pt x="749937" y="79968"/>
                  </a:cubicBezTo>
                  <a:lnTo>
                    <a:pt x="749937" y="1000606"/>
                  </a:lnTo>
                  <a:cubicBezTo>
                    <a:pt x="749937" y="1044772"/>
                    <a:pt x="714134" y="1080575"/>
                    <a:pt x="669969" y="1080575"/>
                  </a:cubicBezTo>
                  <a:lnTo>
                    <a:pt x="79968" y="1080575"/>
                  </a:lnTo>
                  <a:cubicBezTo>
                    <a:pt x="35803" y="1080575"/>
                    <a:pt x="0" y="1044772"/>
                    <a:pt x="0" y="1000606"/>
                  </a:cubicBezTo>
                  <a:lnTo>
                    <a:pt x="0" y="79968"/>
                  </a:lnTo>
                  <a:cubicBezTo>
                    <a:pt x="0" y="35803"/>
                    <a:pt x="35803" y="0"/>
                    <a:pt x="79968" y="0"/>
                  </a:cubicBezTo>
                  <a:close/>
                </a:path>
              </a:pathLst>
            </a:custGeom>
            <a:blipFill>
              <a:blip r:embed="rId6"/>
              <a:stretch>
                <a:fillRect l="-22044" r="-22044"/>
              </a:stretch>
            </a:blipFill>
            <a:ln w="28575" cap="rnd">
              <a:solidFill>
                <a:srgbClr val="F980A9"/>
              </a:solidFill>
              <a:prstDash val="solid"/>
              <a:round/>
            </a:ln>
          </p:spPr>
          <p:txBody>
            <a:bodyPr/>
            <a:lstStyle/>
            <a:p>
              <a:endParaRPr lang="ja-JP" altLang="en-US"/>
            </a:p>
          </p:txBody>
        </p:sp>
      </p:grpSp>
      <p:grpSp>
        <p:nvGrpSpPr>
          <p:cNvPr id="12" name="Group 12"/>
          <p:cNvGrpSpPr/>
          <p:nvPr/>
        </p:nvGrpSpPr>
        <p:grpSpPr>
          <a:xfrm>
            <a:off x="11814409" y="2795341"/>
            <a:ext cx="5767480" cy="2955903"/>
            <a:chOff x="0" y="0"/>
            <a:chExt cx="1519007" cy="778510"/>
          </a:xfrm>
        </p:grpSpPr>
        <p:sp>
          <p:nvSpPr>
            <p:cNvPr id="13" name="Freeform 13"/>
            <p:cNvSpPr/>
            <p:nvPr/>
          </p:nvSpPr>
          <p:spPr>
            <a:xfrm>
              <a:off x="0" y="0"/>
              <a:ext cx="1519007" cy="778510"/>
            </a:xfrm>
            <a:custGeom>
              <a:avLst/>
              <a:gdLst/>
              <a:ahLst/>
              <a:cxnLst/>
              <a:rect l="l" t="t" r="r" b="b"/>
              <a:pathLst>
                <a:path w="1519007" h="778510">
                  <a:moveTo>
                    <a:pt x="67117" y="0"/>
                  </a:moveTo>
                  <a:lnTo>
                    <a:pt x="1451890" y="0"/>
                  </a:lnTo>
                  <a:cubicBezTo>
                    <a:pt x="1488958" y="0"/>
                    <a:pt x="1519007" y="30049"/>
                    <a:pt x="1519007" y="67117"/>
                  </a:cubicBezTo>
                  <a:lnTo>
                    <a:pt x="1519007" y="711393"/>
                  </a:lnTo>
                  <a:cubicBezTo>
                    <a:pt x="1519007" y="748460"/>
                    <a:pt x="1488958" y="778510"/>
                    <a:pt x="1451890" y="778510"/>
                  </a:cubicBezTo>
                  <a:lnTo>
                    <a:pt x="67117" y="778510"/>
                  </a:lnTo>
                  <a:cubicBezTo>
                    <a:pt x="30049" y="778510"/>
                    <a:pt x="0" y="748460"/>
                    <a:pt x="0" y="711393"/>
                  </a:cubicBezTo>
                  <a:lnTo>
                    <a:pt x="0" y="67117"/>
                  </a:lnTo>
                  <a:cubicBezTo>
                    <a:pt x="0" y="30049"/>
                    <a:pt x="30049" y="0"/>
                    <a:pt x="67117"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14" name="TextBox 14"/>
            <p:cNvSpPr txBox="1"/>
            <p:nvPr/>
          </p:nvSpPr>
          <p:spPr>
            <a:xfrm>
              <a:off x="0" y="-38100"/>
              <a:ext cx="1519007" cy="81661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991693" y="829043"/>
            <a:ext cx="1662550" cy="331436"/>
          </a:xfrm>
          <a:prstGeom prst="rect">
            <a:avLst/>
          </a:prstGeom>
        </p:spPr>
        <p:txBody>
          <a:bodyPr lIns="0" tIns="0" rIns="0" bIns="0" rtlCol="0" anchor="t">
            <a:spAutoFit/>
          </a:bodyPr>
          <a:lstStyle/>
          <a:p>
            <a:pPr marL="0" lvl="0" indent="0" algn="just">
              <a:lnSpc>
                <a:spcPts val="2731"/>
              </a:lnSpc>
              <a:spcBef>
                <a:spcPct val="0"/>
              </a:spcBef>
            </a:pPr>
            <a:r>
              <a:rPr lang="en-US" sz="1951">
                <a:solidFill>
                  <a:srgbClr val="FF3578"/>
                </a:solidFill>
                <a:latin typeface="Tex Gyre Termes"/>
                <a:ea typeface="Tex Gyre Termes"/>
                <a:cs typeface="Tex Gyre Termes"/>
                <a:sym typeface="Tex Gyre Termes"/>
              </a:rPr>
              <a:t>HOME</a:t>
            </a:r>
          </a:p>
        </p:txBody>
      </p:sp>
      <p:sp>
        <p:nvSpPr>
          <p:cNvPr id="16" name="TextBox 16"/>
          <p:cNvSpPr txBox="1"/>
          <p:nvPr/>
        </p:nvSpPr>
        <p:spPr>
          <a:xfrm>
            <a:off x="2785641" y="829043"/>
            <a:ext cx="1916881" cy="331436"/>
          </a:xfrm>
          <a:prstGeom prst="rect">
            <a:avLst/>
          </a:prstGeom>
        </p:spPr>
        <p:txBody>
          <a:bodyPr lIns="0" tIns="0" rIns="0" bIns="0" rtlCol="0" anchor="t">
            <a:spAutoFit/>
          </a:bodyPr>
          <a:lstStyle/>
          <a:p>
            <a:pPr marL="0" lvl="0" indent="0" algn="just">
              <a:lnSpc>
                <a:spcPts val="2731"/>
              </a:lnSpc>
              <a:spcBef>
                <a:spcPct val="0"/>
              </a:spcBef>
            </a:pPr>
            <a:r>
              <a:rPr lang="en-US" sz="1951" b="1">
                <a:solidFill>
                  <a:srgbClr val="FF3578"/>
                </a:solidFill>
                <a:latin typeface="Tex Gyre Termes Bold"/>
                <a:ea typeface="Tex Gyre Termes Bold"/>
                <a:cs typeface="Tex Gyre Termes Bold"/>
                <a:sym typeface="Tex Gyre Termes Bold"/>
              </a:rPr>
              <a:t>CONTENT</a:t>
            </a:r>
          </a:p>
        </p:txBody>
      </p:sp>
      <p:sp>
        <p:nvSpPr>
          <p:cNvPr id="17" name="TextBox 17"/>
          <p:cNvSpPr txBox="1"/>
          <p:nvPr/>
        </p:nvSpPr>
        <p:spPr>
          <a:xfrm>
            <a:off x="4899619" y="829043"/>
            <a:ext cx="2224975" cy="331436"/>
          </a:xfrm>
          <a:prstGeom prst="rect">
            <a:avLst/>
          </a:prstGeom>
        </p:spPr>
        <p:txBody>
          <a:bodyPr lIns="0" tIns="0" rIns="0" bIns="0" rtlCol="0" anchor="t">
            <a:spAutoFit/>
          </a:bodyPr>
          <a:lstStyle/>
          <a:p>
            <a:pPr marL="0" lvl="0" indent="0" algn="just">
              <a:lnSpc>
                <a:spcPts val="2731"/>
              </a:lnSpc>
              <a:spcBef>
                <a:spcPct val="0"/>
              </a:spcBef>
            </a:pPr>
            <a:r>
              <a:rPr lang="en-US" sz="1951">
                <a:solidFill>
                  <a:srgbClr val="FF3578"/>
                </a:solidFill>
                <a:latin typeface="Tex Gyre Termes"/>
                <a:ea typeface="Tex Gyre Termes"/>
                <a:cs typeface="Tex Gyre Termes"/>
                <a:sym typeface="Tex Gyre Termes"/>
              </a:rPr>
              <a:t>OTHERS</a:t>
            </a:r>
          </a:p>
        </p:txBody>
      </p:sp>
      <p:sp>
        <p:nvSpPr>
          <p:cNvPr id="18" name="TextBox 18"/>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07</a:t>
            </a:r>
          </a:p>
        </p:txBody>
      </p:sp>
      <p:sp>
        <p:nvSpPr>
          <p:cNvPr id="19" name="TextBox 19"/>
          <p:cNvSpPr txBox="1"/>
          <p:nvPr/>
        </p:nvSpPr>
        <p:spPr>
          <a:xfrm>
            <a:off x="876316" y="6165028"/>
            <a:ext cx="5735531" cy="813049"/>
          </a:xfrm>
          <a:prstGeom prst="rect">
            <a:avLst/>
          </a:prstGeom>
        </p:spPr>
        <p:txBody>
          <a:bodyPr lIns="0" tIns="0" rIns="0" bIns="0" rtlCol="0" anchor="t">
            <a:spAutoFit/>
          </a:bodyPr>
          <a:lstStyle/>
          <a:p>
            <a:pPr algn="l">
              <a:lnSpc>
                <a:spcPts val="6343"/>
              </a:lnSpc>
              <a:spcBef>
                <a:spcPct val="0"/>
              </a:spcBef>
            </a:pPr>
            <a:r>
              <a:rPr lang="en-US" sz="4531">
                <a:solidFill>
                  <a:srgbClr val="FF3578"/>
                </a:solidFill>
                <a:latin typeface="TAN Pearl"/>
                <a:ea typeface="TAN Pearl"/>
                <a:cs typeface="TAN Pearl"/>
                <a:sym typeface="TAN Pearl"/>
              </a:rPr>
              <a:t> to Understand </a:t>
            </a:r>
          </a:p>
        </p:txBody>
      </p:sp>
      <p:sp>
        <p:nvSpPr>
          <p:cNvPr id="20" name="TextBox 20"/>
          <p:cNvSpPr txBox="1"/>
          <p:nvPr/>
        </p:nvSpPr>
        <p:spPr>
          <a:xfrm>
            <a:off x="0" y="2671516"/>
            <a:ext cx="10323393" cy="2719044"/>
          </a:xfrm>
          <a:prstGeom prst="rect">
            <a:avLst/>
          </a:prstGeom>
        </p:spPr>
        <p:txBody>
          <a:bodyPr lIns="0" tIns="0" rIns="0" bIns="0" rtlCol="0" anchor="t">
            <a:spAutoFit/>
          </a:bodyPr>
          <a:lstStyle/>
          <a:p>
            <a:pPr algn="l">
              <a:lnSpc>
                <a:spcPts val="21081"/>
              </a:lnSpc>
              <a:spcBef>
                <a:spcPct val="0"/>
              </a:spcBef>
            </a:pPr>
            <a:r>
              <a:rPr lang="en-US" sz="15057">
                <a:solidFill>
                  <a:srgbClr val="FF3578"/>
                </a:solidFill>
                <a:latin typeface="TAN Pearl"/>
                <a:ea typeface="TAN Pearl"/>
                <a:cs typeface="TAN Pearl"/>
                <a:sym typeface="TAN Pearl"/>
              </a:rPr>
              <a:t>Qustion</a:t>
            </a:r>
          </a:p>
        </p:txBody>
      </p:sp>
      <p:sp>
        <p:nvSpPr>
          <p:cNvPr id="21" name="TextBox 21"/>
          <p:cNvSpPr txBox="1"/>
          <p:nvPr/>
        </p:nvSpPr>
        <p:spPr>
          <a:xfrm>
            <a:off x="12488069" y="3267769"/>
            <a:ext cx="4420159" cy="1944371"/>
          </a:xfrm>
          <a:prstGeom prst="rect">
            <a:avLst/>
          </a:prstGeom>
        </p:spPr>
        <p:txBody>
          <a:bodyPr lIns="0" tIns="0" rIns="0" bIns="0" rtlCol="0" anchor="t">
            <a:spAutoFit/>
          </a:bodyPr>
          <a:lstStyle/>
          <a:p>
            <a:pPr algn="ctr">
              <a:lnSpc>
                <a:spcPts val="5179"/>
              </a:lnSpc>
              <a:spcBef>
                <a:spcPct val="0"/>
              </a:spcBef>
            </a:pPr>
            <a:r>
              <a:rPr lang="en-US" sz="3699">
                <a:solidFill>
                  <a:srgbClr val="FF3578"/>
                </a:solidFill>
                <a:latin typeface="Montserrat"/>
                <a:ea typeface="Montserrat"/>
                <a:cs typeface="Montserrat"/>
                <a:sym typeface="Montserrat"/>
              </a:rPr>
              <a:t>Watching the video and answer following question</a:t>
            </a:r>
          </a:p>
        </p:txBody>
      </p:sp>
      <p:sp>
        <p:nvSpPr>
          <p:cNvPr id="22" name="TextBox 22"/>
          <p:cNvSpPr txBox="1"/>
          <p:nvPr/>
        </p:nvSpPr>
        <p:spPr>
          <a:xfrm>
            <a:off x="12279749" y="6804024"/>
            <a:ext cx="4836800" cy="2454276"/>
          </a:xfrm>
          <a:prstGeom prst="rect">
            <a:avLst/>
          </a:prstGeom>
        </p:spPr>
        <p:txBody>
          <a:bodyPr lIns="0" tIns="0" rIns="0" bIns="0" rtlCol="0" anchor="t">
            <a:spAutoFit/>
          </a:bodyPr>
          <a:lstStyle/>
          <a:p>
            <a:pPr algn="ctr">
              <a:lnSpc>
                <a:spcPts val="4899"/>
              </a:lnSpc>
            </a:pPr>
            <a:r>
              <a:rPr lang="en-US" sz="3499">
                <a:solidFill>
                  <a:srgbClr val="FF3578"/>
                </a:solidFill>
                <a:latin typeface="Montserrat"/>
                <a:ea typeface="Montserrat"/>
                <a:cs typeface="Montserrat"/>
                <a:sym typeface="Montserrat"/>
              </a:rPr>
              <a:t>1.Dictaion</a:t>
            </a:r>
          </a:p>
          <a:p>
            <a:pPr algn="ctr">
              <a:lnSpc>
                <a:spcPts val="4899"/>
              </a:lnSpc>
            </a:pPr>
            <a:r>
              <a:rPr lang="en-US" sz="3499">
                <a:solidFill>
                  <a:srgbClr val="FF3578"/>
                </a:solidFill>
                <a:latin typeface="Montserrat"/>
                <a:ea typeface="Montserrat"/>
                <a:cs typeface="Montserrat"/>
                <a:sym typeface="Montserrat"/>
              </a:rPr>
              <a:t>2.Question about the content</a:t>
            </a:r>
          </a:p>
          <a:p>
            <a:pPr algn="ctr">
              <a:lnSpc>
                <a:spcPts val="4899"/>
              </a:lnSpc>
              <a:spcBef>
                <a:spcPct val="0"/>
              </a:spcBef>
            </a:pPr>
            <a:r>
              <a:rPr lang="en-US" sz="3499">
                <a:solidFill>
                  <a:srgbClr val="FF3578"/>
                </a:solidFill>
                <a:latin typeface="Montserrat"/>
                <a:ea typeface="Montserrat"/>
                <a:cs typeface="Montserrat"/>
                <a:sym typeface="Montserrat"/>
              </a:rPr>
              <a:t>3. Let’s think further</a:t>
            </a:r>
          </a:p>
        </p:txBody>
      </p:sp>
      <p:grpSp>
        <p:nvGrpSpPr>
          <p:cNvPr id="23" name="Group 23"/>
          <p:cNvGrpSpPr/>
          <p:nvPr/>
        </p:nvGrpSpPr>
        <p:grpSpPr>
          <a:xfrm>
            <a:off x="11966809" y="2947741"/>
            <a:ext cx="5767480" cy="2955903"/>
            <a:chOff x="0" y="0"/>
            <a:chExt cx="1519007" cy="778510"/>
          </a:xfrm>
        </p:grpSpPr>
        <p:sp>
          <p:nvSpPr>
            <p:cNvPr id="24" name="Freeform 24"/>
            <p:cNvSpPr/>
            <p:nvPr/>
          </p:nvSpPr>
          <p:spPr>
            <a:xfrm>
              <a:off x="0" y="0"/>
              <a:ext cx="1519007" cy="778510"/>
            </a:xfrm>
            <a:custGeom>
              <a:avLst/>
              <a:gdLst/>
              <a:ahLst/>
              <a:cxnLst/>
              <a:rect l="l" t="t" r="r" b="b"/>
              <a:pathLst>
                <a:path w="1519007" h="778510">
                  <a:moveTo>
                    <a:pt x="67117" y="0"/>
                  </a:moveTo>
                  <a:lnTo>
                    <a:pt x="1451890" y="0"/>
                  </a:lnTo>
                  <a:cubicBezTo>
                    <a:pt x="1488958" y="0"/>
                    <a:pt x="1519007" y="30049"/>
                    <a:pt x="1519007" y="67117"/>
                  </a:cubicBezTo>
                  <a:lnTo>
                    <a:pt x="1519007" y="711393"/>
                  </a:lnTo>
                  <a:cubicBezTo>
                    <a:pt x="1519007" y="748460"/>
                    <a:pt x="1488958" y="778510"/>
                    <a:pt x="1451890" y="778510"/>
                  </a:cubicBezTo>
                  <a:lnTo>
                    <a:pt x="67117" y="778510"/>
                  </a:lnTo>
                  <a:cubicBezTo>
                    <a:pt x="30049" y="778510"/>
                    <a:pt x="0" y="748460"/>
                    <a:pt x="0" y="711393"/>
                  </a:cubicBezTo>
                  <a:lnTo>
                    <a:pt x="0" y="67117"/>
                  </a:lnTo>
                  <a:cubicBezTo>
                    <a:pt x="0" y="30049"/>
                    <a:pt x="30049" y="0"/>
                    <a:pt x="67117"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25" name="TextBox 25"/>
            <p:cNvSpPr txBox="1"/>
            <p:nvPr/>
          </p:nvSpPr>
          <p:spPr>
            <a:xfrm>
              <a:off x="0" y="-38100"/>
              <a:ext cx="1519007" cy="81661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2119209" y="3100141"/>
            <a:ext cx="5767480" cy="2955903"/>
            <a:chOff x="0" y="0"/>
            <a:chExt cx="1519007" cy="778510"/>
          </a:xfrm>
        </p:grpSpPr>
        <p:sp>
          <p:nvSpPr>
            <p:cNvPr id="27" name="Freeform 27"/>
            <p:cNvSpPr/>
            <p:nvPr/>
          </p:nvSpPr>
          <p:spPr>
            <a:xfrm>
              <a:off x="0" y="0"/>
              <a:ext cx="1519007" cy="778510"/>
            </a:xfrm>
            <a:custGeom>
              <a:avLst/>
              <a:gdLst/>
              <a:ahLst/>
              <a:cxnLst/>
              <a:rect l="l" t="t" r="r" b="b"/>
              <a:pathLst>
                <a:path w="1519007" h="778510">
                  <a:moveTo>
                    <a:pt x="67117" y="0"/>
                  </a:moveTo>
                  <a:lnTo>
                    <a:pt x="1451890" y="0"/>
                  </a:lnTo>
                  <a:cubicBezTo>
                    <a:pt x="1488958" y="0"/>
                    <a:pt x="1519007" y="30049"/>
                    <a:pt x="1519007" y="67117"/>
                  </a:cubicBezTo>
                  <a:lnTo>
                    <a:pt x="1519007" y="711393"/>
                  </a:lnTo>
                  <a:cubicBezTo>
                    <a:pt x="1519007" y="748460"/>
                    <a:pt x="1488958" y="778510"/>
                    <a:pt x="1451890" y="778510"/>
                  </a:cubicBezTo>
                  <a:lnTo>
                    <a:pt x="67117" y="778510"/>
                  </a:lnTo>
                  <a:cubicBezTo>
                    <a:pt x="30049" y="778510"/>
                    <a:pt x="0" y="748460"/>
                    <a:pt x="0" y="711393"/>
                  </a:cubicBezTo>
                  <a:lnTo>
                    <a:pt x="0" y="67117"/>
                  </a:lnTo>
                  <a:cubicBezTo>
                    <a:pt x="0" y="30049"/>
                    <a:pt x="30049" y="0"/>
                    <a:pt x="67117"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28" name="TextBox 28"/>
            <p:cNvSpPr txBox="1"/>
            <p:nvPr/>
          </p:nvSpPr>
          <p:spPr>
            <a:xfrm>
              <a:off x="0" y="-38100"/>
              <a:ext cx="1519007" cy="81661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08</a:t>
            </a:r>
          </a:p>
        </p:txBody>
      </p:sp>
      <p:grpSp>
        <p:nvGrpSpPr>
          <p:cNvPr id="8" name="Group 8"/>
          <p:cNvGrpSpPr/>
          <p:nvPr/>
        </p:nvGrpSpPr>
        <p:grpSpPr>
          <a:xfrm>
            <a:off x="313130" y="338001"/>
            <a:ext cx="6835204" cy="1053476"/>
            <a:chOff x="0" y="0"/>
            <a:chExt cx="1800218" cy="277459"/>
          </a:xfrm>
        </p:grpSpPr>
        <p:sp>
          <p:nvSpPr>
            <p:cNvPr id="9" name="Freeform 9"/>
            <p:cNvSpPr/>
            <p:nvPr/>
          </p:nvSpPr>
          <p:spPr>
            <a:xfrm>
              <a:off x="0" y="0"/>
              <a:ext cx="1800218" cy="277459"/>
            </a:xfrm>
            <a:custGeom>
              <a:avLst/>
              <a:gdLst/>
              <a:ahLst/>
              <a:cxnLst/>
              <a:rect l="l" t="t" r="r" b="b"/>
              <a:pathLst>
                <a:path w="1800218" h="277459">
                  <a:moveTo>
                    <a:pt x="56633" y="0"/>
                  </a:moveTo>
                  <a:lnTo>
                    <a:pt x="1743586" y="0"/>
                  </a:lnTo>
                  <a:cubicBezTo>
                    <a:pt x="1774863" y="0"/>
                    <a:pt x="1800218" y="25355"/>
                    <a:pt x="1800218" y="56633"/>
                  </a:cubicBezTo>
                  <a:lnTo>
                    <a:pt x="1800218" y="220826"/>
                  </a:lnTo>
                  <a:cubicBezTo>
                    <a:pt x="1800218" y="252103"/>
                    <a:pt x="1774863" y="277459"/>
                    <a:pt x="1743586" y="277459"/>
                  </a:cubicBezTo>
                  <a:lnTo>
                    <a:pt x="56633" y="277459"/>
                  </a:lnTo>
                  <a:cubicBezTo>
                    <a:pt x="25355" y="277459"/>
                    <a:pt x="0" y="252103"/>
                    <a:pt x="0" y="220826"/>
                  </a:cubicBezTo>
                  <a:lnTo>
                    <a:pt x="0" y="56633"/>
                  </a:lnTo>
                  <a:cubicBezTo>
                    <a:pt x="0" y="25355"/>
                    <a:pt x="25355" y="0"/>
                    <a:pt x="56633" y="0"/>
                  </a:cubicBezTo>
                  <a:close/>
                </a:path>
              </a:pathLst>
            </a:custGeom>
            <a:solidFill>
              <a:srgbClr val="FF3578"/>
            </a:solidFill>
          </p:spPr>
          <p:txBody>
            <a:bodyPr/>
            <a:lstStyle/>
            <a:p>
              <a:endParaRPr lang="ja-JP" altLang="en-US"/>
            </a:p>
          </p:txBody>
        </p:sp>
        <p:sp>
          <p:nvSpPr>
            <p:cNvPr id="10" name="TextBox 10"/>
            <p:cNvSpPr txBox="1"/>
            <p:nvPr/>
          </p:nvSpPr>
          <p:spPr>
            <a:xfrm>
              <a:off x="0" y="-38100"/>
              <a:ext cx="1800218" cy="31555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54456" y="1793288"/>
            <a:ext cx="17179088" cy="3758421"/>
            <a:chOff x="0" y="0"/>
            <a:chExt cx="4524533" cy="989872"/>
          </a:xfrm>
        </p:grpSpPr>
        <p:sp>
          <p:nvSpPr>
            <p:cNvPr id="12" name="Freeform 12"/>
            <p:cNvSpPr/>
            <p:nvPr/>
          </p:nvSpPr>
          <p:spPr>
            <a:xfrm>
              <a:off x="0" y="0"/>
              <a:ext cx="4524534" cy="989872"/>
            </a:xfrm>
            <a:custGeom>
              <a:avLst/>
              <a:gdLst/>
              <a:ahLst/>
              <a:cxnLst/>
              <a:rect l="l" t="t" r="r" b="b"/>
              <a:pathLst>
                <a:path w="4524534" h="989872">
                  <a:moveTo>
                    <a:pt x="22533" y="0"/>
                  </a:moveTo>
                  <a:lnTo>
                    <a:pt x="4502000" y="0"/>
                  </a:lnTo>
                  <a:cubicBezTo>
                    <a:pt x="4507977" y="0"/>
                    <a:pt x="4513708" y="2374"/>
                    <a:pt x="4517934" y="6600"/>
                  </a:cubicBezTo>
                  <a:cubicBezTo>
                    <a:pt x="4522160" y="10826"/>
                    <a:pt x="4524534" y="16557"/>
                    <a:pt x="4524534" y="22533"/>
                  </a:cubicBezTo>
                  <a:lnTo>
                    <a:pt x="4524534" y="967339"/>
                  </a:lnTo>
                  <a:cubicBezTo>
                    <a:pt x="4524534" y="973315"/>
                    <a:pt x="4522160" y="979047"/>
                    <a:pt x="4517934" y="983272"/>
                  </a:cubicBezTo>
                  <a:cubicBezTo>
                    <a:pt x="4513708" y="987498"/>
                    <a:pt x="4507977" y="989872"/>
                    <a:pt x="4502000" y="989872"/>
                  </a:cubicBezTo>
                  <a:lnTo>
                    <a:pt x="22533" y="989872"/>
                  </a:lnTo>
                  <a:cubicBezTo>
                    <a:pt x="16557" y="989872"/>
                    <a:pt x="10826" y="987498"/>
                    <a:pt x="6600" y="983272"/>
                  </a:cubicBezTo>
                  <a:cubicBezTo>
                    <a:pt x="2374" y="979047"/>
                    <a:pt x="0" y="973315"/>
                    <a:pt x="0" y="967339"/>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3" name="TextBox 13"/>
            <p:cNvSpPr txBox="1"/>
            <p:nvPr/>
          </p:nvSpPr>
          <p:spPr>
            <a:xfrm>
              <a:off x="0" y="-38100"/>
              <a:ext cx="4524533" cy="1027972"/>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0" y="503423"/>
            <a:ext cx="7008561"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DICTATION</a:t>
            </a:r>
          </a:p>
        </p:txBody>
      </p:sp>
      <p:grpSp>
        <p:nvGrpSpPr>
          <p:cNvPr id="15" name="Group 15"/>
          <p:cNvGrpSpPr/>
          <p:nvPr/>
        </p:nvGrpSpPr>
        <p:grpSpPr>
          <a:xfrm>
            <a:off x="554456" y="5913659"/>
            <a:ext cx="17179088" cy="3942460"/>
            <a:chOff x="0" y="0"/>
            <a:chExt cx="4524533" cy="1038343"/>
          </a:xfrm>
        </p:grpSpPr>
        <p:sp>
          <p:nvSpPr>
            <p:cNvPr id="16" name="Freeform 16"/>
            <p:cNvSpPr/>
            <p:nvPr/>
          </p:nvSpPr>
          <p:spPr>
            <a:xfrm>
              <a:off x="0" y="0"/>
              <a:ext cx="4524534" cy="1038343"/>
            </a:xfrm>
            <a:custGeom>
              <a:avLst/>
              <a:gdLst/>
              <a:ahLst/>
              <a:cxnLst/>
              <a:rect l="l" t="t" r="r" b="b"/>
              <a:pathLst>
                <a:path w="4524534" h="1038343">
                  <a:moveTo>
                    <a:pt x="22533" y="0"/>
                  </a:moveTo>
                  <a:lnTo>
                    <a:pt x="4502000" y="0"/>
                  </a:lnTo>
                  <a:cubicBezTo>
                    <a:pt x="4507977" y="0"/>
                    <a:pt x="4513708" y="2374"/>
                    <a:pt x="4517934" y="6600"/>
                  </a:cubicBezTo>
                  <a:cubicBezTo>
                    <a:pt x="4522160" y="10826"/>
                    <a:pt x="4524534" y="16557"/>
                    <a:pt x="4524534" y="22533"/>
                  </a:cubicBezTo>
                  <a:lnTo>
                    <a:pt x="4524534" y="1015810"/>
                  </a:lnTo>
                  <a:cubicBezTo>
                    <a:pt x="4524534" y="1021787"/>
                    <a:pt x="4522160" y="1027518"/>
                    <a:pt x="4517934" y="1031744"/>
                  </a:cubicBezTo>
                  <a:cubicBezTo>
                    <a:pt x="4513708" y="1035969"/>
                    <a:pt x="4507977" y="1038343"/>
                    <a:pt x="4502000" y="1038343"/>
                  </a:cubicBezTo>
                  <a:lnTo>
                    <a:pt x="22533" y="1038343"/>
                  </a:lnTo>
                  <a:cubicBezTo>
                    <a:pt x="16557" y="1038343"/>
                    <a:pt x="10826" y="1035969"/>
                    <a:pt x="6600" y="1031744"/>
                  </a:cubicBezTo>
                  <a:cubicBezTo>
                    <a:pt x="2374" y="1027518"/>
                    <a:pt x="0" y="1021787"/>
                    <a:pt x="0" y="1015810"/>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7" name="TextBox 17"/>
            <p:cNvSpPr txBox="1"/>
            <p:nvPr/>
          </p:nvSpPr>
          <p:spPr>
            <a:xfrm>
              <a:off x="0" y="-38100"/>
              <a:ext cx="4524533" cy="1076443"/>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754482" y="7041420"/>
            <a:ext cx="16857168" cy="2601596"/>
          </a:xfrm>
          <a:prstGeom prst="rect">
            <a:avLst/>
          </a:prstGeom>
        </p:spPr>
        <p:txBody>
          <a:bodyPr lIns="0" tIns="0" rIns="0" bIns="0" rtlCol="0" anchor="t">
            <a:spAutoFit/>
          </a:bodyPr>
          <a:lstStyle/>
          <a:p>
            <a:pPr algn="ctr">
              <a:lnSpc>
                <a:spcPts val="5179"/>
              </a:lnSpc>
            </a:pPr>
            <a:r>
              <a:rPr lang="en-US" sz="3699" dirty="0">
                <a:solidFill>
                  <a:srgbClr val="FFF6F9"/>
                </a:solidFill>
                <a:latin typeface="Montserrat"/>
                <a:ea typeface="Montserrat"/>
                <a:cs typeface="Montserrat"/>
                <a:sym typeface="Montserrat"/>
              </a:rPr>
              <a:t>You're </a:t>
            </a:r>
            <a:r>
              <a:rPr lang="en-US" sz="3699" u="sng" dirty="0">
                <a:solidFill>
                  <a:srgbClr val="FFF6F9"/>
                </a:solidFill>
                <a:latin typeface="Montserrat"/>
                <a:ea typeface="Montserrat"/>
                <a:cs typeface="Montserrat"/>
                <a:sym typeface="Montserrat"/>
              </a:rPr>
              <a:t>                                                ,</a:t>
            </a:r>
            <a:r>
              <a:rPr lang="en-US" sz="3699" dirty="0">
                <a:solidFill>
                  <a:srgbClr val="FFF6F9"/>
                </a:solidFill>
                <a:latin typeface="Montserrat"/>
                <a:ea typeface="Montserrat"/>
                <a:cs typeface="Montserrat"/>
                <a:sym typeface="Montserrat"/>
              </a:rPr>
              <a:t> but not so pretty that</a:t>
            </a:r>
            <a:r>
              <a:rPr lang="en-US" sz="3699" u="sng" dirty="0">
                <a:solidFill>
                  <a:srgbClr val="FFF6F9"/>
                </a:solidFill>
                <a:latin typeface="Montserrat"/>
                <a:ea typeface="Montserrat"/>
                <a:cs typeface="Montserrat"/>
                <a:sym typeface="Montserrat"/>
              </a:rPr>
              <a:t>                        </a:t>
            </a:r>
          </a:p>
          <a:p>
            <a:pPr algn="ctr">
              <a:lnSpc>
                <a:spcPts val="5179"/>
              </a:lnSpc>
            </a:pPr>
            <a:r>
              <a:rPr lang="en-US" sz="3699" u="sng" dirty="0">
                <a:solidFill>
                  <a:srgbClr val="FFF6F9"/>
                </a:solidFill>
                <a:latin typeface="Montserrat"/>
                <a:ea typeface="Montserrat"/>
                <a:cs typeface="Montserrat"/>
                <a:sym typeface="Montserrat"/>
              </a:rPr>
              <a:t>             </a:t>
            </a:r>
            <a:r>
              <a:rPr lang="en-US" sz="3699" dirty="0">
                <a:solidFill>
                  <a:srgbClr val="FFF6F9"/>
                </a:solidFill>
                <a:latin typeface="Montserrat"/>
                <a:ea typeface="Montserrat"/>
                <a:cs typeface="Montserrat"/>
                <a:sym typeface="Montserrat"/>
              </a:rPr>
              <a:t>too much or that you </a:t>
            </a:r>
            <a:r>
              <a:rPr lang="en-US" sz="3699" u="sng" dirty="0">
                <a:solidFill>
                  <a:srgbClr val="FFF6F9"/>
                </a:solidFill>
                <a:latin typeface="Montserrat"/>
                <a:ea typeface="Montserrat"/>
                <a:cs typeface="Montserrat"/>
                <a:sym typeface="Montserrat"/>
              </a:rPr>
              <a:t>                                      </a:t>
            </a:r>
            <a:r>
              <a:rPr lang="en-US" sz="3699" dirty="0">
                <a:solidFill>
                  <a:srgbClr val="FFF6F9"/>
                </a:solidFill>
                <a:latin typeface="Montserrat"/>
                <a:ea typeface="Montserrat"/>
                <a:cs typeface="Montserrat"/>
                <a:sym typeface="Montserrat"/>
              </a:rPr>
              <a:t> because</a:t>
            </a:r>
          </a:p>
          <a:p>
            <a:pPr algn="ctr">
              <a:lnSpc>
                <a:spcPts val="5179"/>
              </a:lnSpc>
            </a:pPr>
            <a:r>
              <a:rPr lang="en-US" sz="3699" dirty="0">
                <a:solidFill>
                  <a:srgbClr val="FFF6F9"/>
                </a:solidFill>
                <a:latin typeface="Montserrat"/>
                <a:ea typeface="Montserrat"/>
                <a:cs typeface="Montserrat"/>
                <a:sym typeface="Montserrat"/>
              </a:rPr>
              <a:t> you’re</a:t>
            </a:r>
            <a:r>
              <a:rPr lang="en-US" sz="3699" u="sng" dirty="0">
                <a:solidFill>
                  <a:srgbClr val="FFF6F9"/>
                </a:solidFill>
                <a:latin typeface="Montserrat"/>
                <a:ea typeface="Montserrat"/>
                <a:cs typeface="Montserrat"/>
                <a:sym typeface="Montserrat"/>
              </a:rPr>
              <a:t>                                                   </a:t>
            </a:r>
            <a:r>
              <a:rPr lang="en-US" sz="3699" dirty="0">
                <a:solidFill>
                  <a:srgbClr val="FFF6F9"/>
                </a:solidFill>
                <a:latin typeface="Montserrat"/>
                <a:ea typeface="Montserrat"/>
                <a:cs typeface="Montserrat"/>
                <a:sym typeface="Montserrat"/>
              </a:rPr>
              <a:t>, but always stand out </a:t>
            </a:r>
          </a:p>
          <a:p>
            <a:pPr algn="ctr">
              <a:lnSpc>
                <a:spcPts val="5179"/>
              </a:lnSpc>
              <a:spcBef>
                <a:spcPct val="0"/>
              </a:spcBef>
            </a:pPr>
            <a:r>
              <a:rPr lang="en-US" sz="3699" dirty="0">
                <a:solidFill>
                  <a:srgbClr val="FFF6F9"/>
                </a:solidFill>
                <a:latin typeface="Montserrat"/>
                <a:ea typeface="Montserrat"/>
                <a:cs typeface="Montserrat"/>
                <a:sym typeface="Montserrat"/>
              </a:rPr>
              <a:t>and always be grateful.</a:t>
            </a:r>
          </a:p>
        </p:txBody>
      </p:sp>
      <p:sp>
        <p:nvSpPr>
          <p:cNvPr id="19" name="TextBox 19"/>
          <p:cNvSpPr txBox="1"/>
          <p:nvPr/>
        </p:nvSpPr>
        <p:spPr>
          <a:xfrm>
            <a:off x="-6078468" y="6342284"/>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1:01  Level 2</a:t>
            </a:r>
          </a:p>
        </p:txBody>
      </p:sp>
      <p:sp>
        <p:nvSpPr>
          <p:cNvPr id="20" name="TextBox 20"/>
          <p:cNvSpPr txBox="1"/>
          <p:nvPr/>
        </p:nvSpPr>
        <p:spPr>
          <a:xfrm>
            <a:off x="-5804868" y="2179291"/>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0:40   Level 1</a:t>
            </a:r>
          </a:p>
        </p:txBody>
      </p:sp>
      <p:sp>
        <p:nvSpPr>
          <p:cNvPr id="21" name="TextBox 21"/>
          <p:cNvSpPr txBox="1"/>
          <p:nvPr/>
        </p:nvSpPr>
        <p:spPr>
          <a:xfrm>
            <a:off x="676351" y="3087977"/>
            <a:ext cx="16935299" cy="1971193"/>
          </a:xfrm>
          <a:prstGeom prst="rect">
            <a:avLst/>
          </a:prstGeom>
        </p:spPr>
        <p:txBody>
          <a:bodyPr lIns="0" tIns="0" rIns="0" bIns="0" rtlCol="0" anchor="t">
            <a:spAutoFit/>
          </a:bodyPr>
          <a:lstStyle/>
          <a:p>
            <a:pPr algn="ctr">
              <a:lnSpc>
                <a:spcPts val="5276"/>
              </a:lnSpc>
              <a:spcBef>
                <a:spcPct val="0"/>
              </a:spcBef>
            </a:pPr>
            <a:r>
              <a:rPr lang="en-US" sz="3768">
                <a:solidFill>
                  <a:srgbClr val="FFF6F9"/>
                </a:solidFill>
                <a:latin typeface="Montserrat"/>
                <a:ea typeface="Montserrat"/>
                <a:cs typeface="Montserrat"/>
                <a:sym typeface="Montserrat"/>
              </a:rPr>
              <a:t>You have to be a boss,but you </a:t>
            </a:r>
            <a:r>
              <a:rPr lang="en-US" sz="3768" u="sng">
                <a:solidFill>
                  <a:srgbClr val="FFF6F9"/>
                </a:solidFill>
                <a:latin typeface="Montserrat"/>
                <a:ea typeface="Montserrat"/>
                <a:cs typeface="Montserrat"/>
                <a:sym typeface="Montserrat"/>
              </a:rPr>
              <a:t>                             </a:t>
            </a:r>
            <a:r>
              <a:rPr lang="en-US" sz="3768">
                <a:solidFill>
                  <a:srgbClr val="FFF6F9"/>
                </a:solidFill>
                <a:latin typeface="Montserrat"/>
                <a:ea typeface="Montserrat"/>
                <a:cs typeface="Montserrat"/>
                <a:sym typeface="Montserrat"/>
              </a:rPr>
              <a:t>(3 words). You have to lead,but you can't squash other people's ideas.You're supposed to </a:t>
            </a:r>
            <a:r>
              <a:rPr lang="en-US" sz="3768" u="sng">
                <a:solidFill>
                  <a:srgbClr val="FFF6F9"/>
                </a:solidFill>
                <a:latin typeface="Montserrat"/>
                <a:ea typeface="Montserrat"/>
                <a:cs typeface="Montserrat"/>
                <a:sym typeface="Montserrat"/>
              </a:rPr>
              <a:t>                               </a:t>
            </a:r>
            <a:r>
              <a:rPr lang="en-US" sz="3768">
                <a:solidFill>
                  <a:srgbClr val="FFF6F9"/>
                </a:solidFill>
                <a:latin typeface="Montserrat"/>
                <a:ea typeface="Montserrat"/>
                <a:cs typeface="Montserrat"/>
                <a:sym typeface="Montserrat"/>
              </a:rPr>
              <a:t>(4 words), but don't talk about your kids </a:t>
            </a:r>
            <a:r>
              <a:rPr lang="en-US" sz="3768" u="sng">
                <a:solidFill>
                  <a:srgbClr val="FFF6F9"/>
                </a:solidFill>
                <a:latin typeface="Montserrat"/>
                <a:ea typeface="Montserrat"/>
                <a:cs typeface="Montserrat"/>
                <a:sym typeface="Montserrat"/>
              </a:rPr>
              <a:t>                                  (</a:t>
            </a:r>
            <a:r>
              <a:rPr lang="en-US" sz="3768">
                <a:solidFill>
                  <a:srgbClr val="FFF6F9"/>
                </a:solidFill>
                <a:latin typeface="Montserrat"/>
                <a:ea typeface="Montserrat"/>
                <a:cs typeface="Montserrat"/>
                <a:sym typeface="Montserrat"/>
              </a:rPr>
              <a:t>4 words</a:t>
            </a:r>
            <a:r>
              <a:rPr lang="en-US" sz="3768" u="sng">
                <a:solidFill>
                  <a:srgbClr val="FFF6F9"/>
                </a:solidFill>
                <a:latin typeface="Montserrat"/>
                <a:ea typeface="Montserrat"/>
                <a:cs typeface="Montserrat"/>
                <a:sym typeface="Montserrat"/>
              </a:rPr>
              <a:t>)</a:t>
            </a:r>
            <a:r>
              <a:rPr lang="en-US" sz="3768">
                <a:solidFill>
                  <a:srgbClr val="FFF6F9"/>
                </a:solidFill>
                <a:latin typeface="Montserrat"/>
                <a:ea typeface="Montserrat"/>
                <a:cs typeface="Montserrat"/>
                <a:sym typeface="Montserra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09</a:t>
            </a:r>
          </a:p>
        </p:txBody>
      </p:sp>
      <p:grpSp>
        <p:nvGrpSpPr>
          <p:cNvPr id="8" name="Group 8"/>
          <p:cNvGrpSpPr/>
          <p:nvPr/>
        </p:nvGrpSpPr>
        <p:grpSpPr>
          <a:xfrm>
            <a:off x="313130" y="338001"/>
            <a:ext cx="6835204" cy="1053476"/>
            <a:chOff x="0" y="0"/>
            <a:chExt cx="1800218" cy="277459"/>
          </a:xfrm>
        </p:grpSpPr>
        <p:sp>
          <p:nvSpPr>
            <p:cNvPr id="9" name="Freeform 9"/>
            <p:cNvSpPr/>
            <p:nvPr/>
          </p:nvSpPr>
          <p:spPr>
            <a:xfrm>
              <a:off x="0" y="0"/>
              <a:ext cx="1800218" cy="277459"/>
            </a:xfrm>
            <a:custGeom>
              <a:avLst/>
              <a:gdLst/>
              <a:ahLst/>
              <a:cxnLst/>
              <a:rect l="l" t="t" r="r" b="b"/>
              <a:pathLst>
                <a:path w="1800218" h="277459">
                  <a:moveTo>
                    <a:pt x="56633" y="0"/>
                  </a:moveTo>
                  <a:lnTo>
                    <a:pt x="1743586" y="0"/>
                  </a:lnTo>
                  <a:cubicBezTo>
                    <a:pt x="1774863" y="0"/>
                    <a:pt x="1800218" y="25355"/>
                    <a:pt x="1800218" y="56633"/>
                  </a:cubicBezTo>
                  <a:lnTo>
                    <a:pt x="1800218" y="220826"/>
                  </a:lnTo>
                  <a:cubicBezTo>
                    <a:pt x="1800218" y="252103"/>
                    <a:pt x="1774863" y="277459"/>
                    <a:pt x="1743586" y="277459"/>
                  </a:cubicBezTo>
                  <a:lnTo>
                    <a:pt x="56633" y="277459"/>
                  </a:lnTo>
                  <a:cubicBezTo>
                    <a:pt x="25355" y="277459"/>
                    <a:pt x="0" y="252103"/>
                    <a:pt x="0" y="220826"/>
                  </a:cubicBezTo>
                  <a:lnTo>
                    <a:pt x="0" y="56633"/>
                  </a:lnTo>
                  <a:cubicBezTo>
                    <a:pt x="0" y="25355"/>
                    <a:pt x="25355" y="0"/>
                    <a:pt x="56633" y="0"/>
                  </a:cubicBezTo>
                  <a:close/>
                </a:path>
              </a:pathLst>
            </a:custGeom>
            <a:solidFill>
              <a:srgbClr val="FF3578"/>
            </a:solidFill>
          </p:spPr>
          <p:txBody>
            <a:bodyPr/>
            <a:lstStyle/>
            <a:p>
              <a:endParaRPr lang="ja-JP" altLang="en-US"/>
            </a:p>
          </p:txBody>
        </p:sp>
        <p:sp>
          <p:nvSpPr>
            <p:cNvPr id="10" name="TextBox 10"/>
            <p:cNvSpPr txBox="1"/>
            <p:nvPr/>
          </p:nvSpPr>
          <p:spPr>
            <a:xfrm>
              <a:off x="0" y="-38100"/>
              <a:ext cx="1800218" cy="31555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54456" y="2965191"/>
            <a:ext cx="17179088" cy="4256094"/>
            <a:chOff x="0" y="0"/>
            <a:chExt cx="4524533" cy="1120947"/>
          </a:xfrm>
        </p:grpSpPr>
        <p:sp>
          <p:nvSpPr>
            <p:cNvPr id="12" name="Freeform 12"/>
            <p:cNvSpPr/>
            <p:nvPr/>
          </p:nvSpPr>
          <p:spPr>
            <a:xfrm>
              <a:off x="0" y="0"/>
              <a:ext cx="4524534" cy="1120947"/>
            </a:xfrm>
            <a:custGeom>
              <a:avLst/>
              <a:gdLst/>
              <a:ahLst/>
              <a:cxnLst/>
              <a:rect l="l" t="t" r="r" b="b"/>
              <a:pathLst>
                <a:path w="4524534" h="1120947">
                  <a:moveTo>
                    <a:pt x="22533" y="0"/>
                  </a:moveTo>
                  <a:lnTo>
                    <a:pt x="4502000" y="0"/>
                  </a:lnTo>
                  <a:cubicBezTo>
                    <a:pt x="4507977" y="0"/>
                    <a:pt x="4513708" y="2374"/>
                    <a:pt x="4517934" y="6600"/>
                  </a:cubicBezTo>
                  <a:cubicBezTo>
                    <a:pt x="4522160" y="10826"/>
                    <a:pt x="4524534" y="16557"/>
                    <a:pt x="4524534" y="22533"/>
                  </a:cubicBezTo>
                  <a:lnTo>
                    <a:pt x="4524534" y="1098414"/>
                  </a:lnTo>
                  <a:cubicBezTo>
                    <a:pt x="4524534" y="1104390"/>
                    <a:pt x="4522160" y="1110121"/>
                    <a:pt x="4517934" y="1114347"/>
                  </a:cubicBezTo>
                  <a:cubicBezTo>
                    <a:pt x="4513708" y="1118573"/>
                    <a:pt x="4507977" y="1120947"/>
                    <a:pt x="4502000" y="1120947"/>
                  </a:cubicBezTo>
                  <a:lnTo>
                    <a:pt x="22533" y="1120947"/>
                  </a:lnTo>
                  <a:cubicBezTo>
                    <a:pt x="16557" y="1120947"/>
                    <a:pt x="10826" y="1118573"/>
                    <a:pt x="6600" y="1114347"/>
                  </a:cubicBezTo>
                  <a:cubicBezTo>
                    <a:pt x="2374" y="1110121"/>
                    <a:pt x="0" y="1104390"/>
                    <a:pt x="0" y="1098414"/>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3" name="TextBox 13"/>
            <p:cNvSpPr txBox="1"/>
            <p:nvPr/>
          </p:nvSpPr>
          <p:spPr>
            <a:xfrm>
              <a:off x="0" y="-38100"/>
              <a:ext cx="4524533" cy="115904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0" y="503423"/>
            <a:ext cx="7008561"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DICTATION</a:t>
            </a:r>
          </a:p>
        </p:txBody>
      </p:sp>
      <p:sp>
        <p:nvSpPr>
          <p:cNvPr id="15" name="TextBox 15"/>
          <p:cNvSpPr txBox="1"/>
          <p:nvPr/>
        </p:nvSpPr>
        <p:spPr>
          <a:xfrm>
            <a:off x="-304800" y="4436647"/>
            <a:ext cx="19113249" cy="1313181"/>
          </a:xfrm>
          <a:prstGeom prst="rect">
            <a:avLst/>
          </a:prstGeom>
        </p:spPr>
        <p:txBody>
          <a:bodyPr wrap="square" lIns="0" tIns="0" rIns="0" bIns="0" rtlCol="0" anchor="t">
            <a:spAutoFit/>
          </a:bodyPr>
          <a:lstStyle/>
          <a:p>
            <a:pPr algn="ctr">
              <a:lnSpc>
                <a:spcPts val="5179"/>
              </a:lnSpc>
            </a:pPr>
            <a:r>
              <a:rPr lang="en-US" sz="3699" dirty="0">
                <a:solidFill>
                  <a:srgbClr val="FFF6F9"/>
                </a:solidFill>
                <a:latin typeface="Montserrat"/>
                <a:ea typeface="Montserrat"/>
                <a:cs typeface="Montserrat"/>
                <a:sym typeface="Montserrat"/>
              </a:rPr>
              <a:t>And </a:t>
            </a:r>
            <a:r>
              <a:rPr lang="en-US" sz="3699" u="sng" dirty="0">
                <a:solidFill>
                  <a:srgbClr val="FFF6F9"/>
                </a:solidFill>
                <a:latin typeface="Montserrat"/>
                <a:ea typeface="Montserrat"/>
                <a:cs typeface="Montserrat"/>
                <a:sym typeface="Montserrat"/>
              </a:rPr>
              <a:t>                     </a:t>
            </a:r>
            <a:r>
              <a:rPr lang="en-US" sz="3699" dirty="0">
                <a:solidFill>
                  <a:srgbClr val="FFF6F9"/>
                </a:solidFill>
                <a:latin typeface="Montserrat"/>
                <a:ea typeface="Montserrat"/>
                <a:cs typeface="Montserrat"/>
                <a:sym typeface="Montserrat"/>
              </a:rPr>
              <a:t>, in fact,</a:t>
            </a:r>
            <a:r>
              <a:rPr lang="en-US" altLang="ja-JP" sz="3699" dirty="0">
                <a:solidFill>
                  <a:srgbClr val="FFF6F9"/>
                </a:solidFill>
                <a:latin typeface="Montserrat"/>
                <a:ea typeface="Montserrat"/>
                <a:cs typeface="Montserrat"/>
                <a:sym typeface="Montserrat"/>
              </a:rPr>
              <a:t> </a:t>
            </a:r>
            <a:r>
              <a:rPr lang="en-US" altLang="ja-JP" sz="3699" u="sng" dirty="0">
                <a:solidFill>
                  <a:srgbClr val="FFF6F9"/>
                </a:solidFill>
                <a:latin typeface="Montserrat"/>
                <a:ea typeface="Montserrat"/>
                <a:cs typeface="Montserrat"/>
                <a:sym typeface="Montserrat"/>
              </a:rPr>
              <a:t>                                </a:t>
            </a:r>
            <a:r>
              <a:rPr lang="ja-JP" altLang="en-US" sz="3699" u="sng" dirty="0">
                <a:solidFill>
                  <a:srgbClr val="FFF6F9"/>
                </a:solidFill>
                <a:latin typeface="Montserrat"/>
                <a:ea typeface="Montserrat"/>
                <a:cs typeface="Montserrat"/>
                <a:sym typeface="Montserrat"/>
              </a:rPr>
              <a:t>　</a:t>
            </a:r>
            <a:r>
              <a:rPr lang="en-US" altLang="ja-JP" sz="3699" u="sng" dirty="0">
                <a:solidFill>
                  <a:srgbClr val="FFF6F9"/>
                </a:solidFill>
                <a:latin typeface="Montserrat"/>
                <a:ea typeface="Montserrat"/>
                <a:cs typeface="Montserrat"/>
                <a:sym typeface="Montserrat"/>
              </a:rPr>
              <a:t>        </a:t>
            </a:r>
            <a:r>
              <a:rPr lang="ja-JP" altLang="en-US" sz="3699" u="sng" dirty="0">
                <a:solidFill>
                  <a:srgbClr val="FFF6F9"/>
                </a:solidFill>
                <a:latin typeface="Montserrat"/>
                <a:ea typeface="Montserrat"/>
                <a:cs typeface="Montserrat"/>
                <a:sym typeface="Montserrat"/>
              </a:rPr>
              <a:t>　　</a:t>
            </a:r>
            <a:r>
              <a:rPr lang="en-US" altLang="ja-JP" sz="3699" u="sng" dirty="0">
                <a:solidFill>
                  <a:srgbClr val="FFF6F9"/>
                </a:solidFill>
                <a:latin typeface="Montserrat"/>
                <a:ea typeface="Montserrat"/>
                <a:cs typeface="Montserrat"/>
                <a:sym typeface="Montserrat"/>
              </a:rPr>
              <a:t>        </a:t>
            </a:r>
            <a:r>
              <a:rPr lang="en-US" altLang="ja-JP" sz="3699" dirty="0">
                <a:solidFill>
                  <a:srgbClr val="FFF6F9"/>
                </a:solidFill>
                <a:latin typeface="Montserrat"/>
                <a:ea typeface="Montserrat"/>
                <a:cs typeface="Montserrat"/>
                <a:sym typeface="Montserrat"/>
              </a:rPr>
              <a:t>,</a:t>
            </a:r>
            <a:r>
              <a:rPr lang="en-US" sz="3699" u="sng" dirty="0">
                <a:solidFill>
                  <a:srgbClr val="FFF6F9"/>
                </a:solidFill>
                <a:latin typeface="Montserrat"/>
                <a:ea typeface="Montserrat"/>
                <a:cs typeface="Montserrat"/>
                <a:sym typeface="Montserrat"/>
              </a:rPr>
              <a:t>                                                                               </a:t>
            </a:r>
          </a:p>
          <a:p>
            <a:pPr algn="ctr">
              <a:lnSpc>
                <a:spcPts val="5459"/>
              </a:lnSpc>
              <a:spcBef>
                <a:spcPct val="0"/>
              </a:spcBef>
            </a:pPr>
            <a:r>
              <a:rPr lang="en-US" sz="3899" u="sng" dirty="0">
                <a:solidFill>
                  <a:srgbClr val="FFF6F9"/>
                </a:solidFill>
                <a:latin typeface="Montserrat"/>
                <a:ea typeface="Montserrat"/>
                <a:cs typeface="Montserrat"/>
                <a:sym typeface="Montserrat"/>
              </a:rPr>
              <a:t>                                            </a:t>
            </a:r>
            <a:r>
              <a:rPr lang="ja-JP" altLang="en-US" sz="3899" u="sng" dirty="0">
                <a:solidFill>
                  <a:srgbClr val="FFF6F9"/>
                </a:solidFill>
                <a:latin typeface="Montserrat"/>
                <a:ea typeface="Montserrat"/>
                <a:cs typeface="Montserrat"/>
                <a:sym typeface="Montserrat"/>
              </a:rPr>
              <a:t>　　　　　</a:t>
            </a:r>
            <a:r>
              <a:rPr lang="en-US" sz="3899" u="sng" dirty="0">
                <a:solidFill>
                  <a:srgbClr val="FFF6F9"/>
                </a:solidFill>
                <a:latin typeface="Montserrat"/>
                <a:ea typeface="Montserrat"/>
                <a:cs typeface="Montserrat"/>
                <a:sym typeface="Montserrat"/>
              </a:rPr>
              <a:t>        </a:t>
            </a:r>
            <a:r>
              <a:rPr lang="en-US" sz="3899" dirty="0">
                <a:solidFill>
                  <a:srgbClr val="FFF6F9"/>
                </a:solidFill>
                <a:latin typeface="Montserrat"/>
                <a:ea typeface="Montserrat"/>
                <a:cs typeface="Montserrat"/>
                <a:sym typeface="Montserrat"/>
              </a:rPr>
              <a:t>.</a:t>
            </a:r>
          </a:p>
        </p:txBody>
      </p:sp>
      <p:sp>
        <p:nvSpPr>
          <p:cNvPr id="16" name="TextBox 16"/>
          <p:cNvSpPr txBox="1"/>
          <p:nvPr/>
        </p:nvSpPr>
        <p:spPr>
          <a:xfrm>
            <a:off x="-6025714" y="3380863"/>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1:35   Level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552412" y="2081074"/>
            <a:ext cx="8725016" cy="2361063"/>
            <a:chOff x="0" y="0"/>
            <a:chExt cx="2368230" cy="572585"/>
          </a:xfrm>
        </p:grpSpPr>
        <p:sp>
          <p:nvSpPr>
            <p:cNvPr id="8" name="Freeform 8"/>
            <p:cNvSpPr/>
            <p:nvPr/>
          </p:nvSpPr>
          <p:spPr>
            <a:xfrm>
              <a:off x="0" y="0"/>
              <a:ext cx="2368229" cy="572585"/>
            </a:xfrm>
            <a:custGeom>
              <a:avLst/>
              <a:gdLst/>
              <a:ahLst/>
              <a:cxnLst/>
              <a:rect l="l" t="t" r="r" b="b"/>
              <a:pathLst>
                <a:path w="2368229" h="572585">
                  <a:moveTo>
                    <a:pt x="43050" y="0"/>
                  </a:moveTo>
                  <a:lnTo>
                    <a:pt x="2325180" y="0"/>
                  </a:lnTo>
                  <a:cubicBezTo>
                    <a:pt x="2348955" y="0"/>
                    <a:pt x="2368229" y="19274"/>
                    <a:pt x="2368229" y="43050"/>
                  </a:cubicBezTo>
                  <a:lnTo>
                    <a:pt x="2368229" y="529536"/>
                  </a:lnTo>
                  <a:cubicBezTo>
                    <a:pt x="2368229" y="553311"/>
                    <a:pt x="2348955" y="572585"/>
                    <a:pt x="2325180" y="572585"/>
                  </a:cubicBezTo>
                  <a:lnTo>
                    <a:pt x="43050" y="572585"/>
                  </a:lnTo>
                  <a:cubicBezTo>
                    <a:pt x="19274" y="572585"/>
                    <a:pt x="0" y="553311"/>
                    <a:pt x="0" y="529536"/>
                  </a:cubicBezTo>
                  <a:lnTo>
                    <a:pt x="0" y="43050"/>
                  </a:lnTo>
                  <a:cubicBezTo>
                    <a:pt x="0" y="19274"/>
                    <a:pt x="19274" y="0"/>
                    <a:pt x="43050"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9" name="TextBox 9"/>
            <p:cNvSpPr txBox="1"/>
            <p:nvPr/>
          </p:nvSpPr>
          <p:spPr>
            <a:xfrm>
              <a:off x="0" y="-38100"/>
              <a:ext cx="2368230" cy="61068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8699547" y="2969466"/>
            <a:ext cx="9422144" cy="2711875"/>
            <a:chOff x="0" y="0"/>
            <a:chExt cx="2481552" cy="714239"/>
          </a:xfrm>
        </p:grpSpPr>
        <p:sp>
          <p:nvSpPr>
            <p:cNvPr id="11" name="Freeform 11"/>
            <p:cNvSpPr/>
            <p:nvPr/>
          </p:nvSpPr>
          <p:spPr>
            <a:xfrm>
              <a:off x="0" y="0"/>
              <a:ext cx="2481552" cy="714239"/>
            </a:xfrm>
            <a:custGeom>
              <a:avLst/>
              <a:gdLst/>
              <a:ahLst/>
              <a:cxnLst/>
              <a:rect l="l" t="t" r="r" b="b"/>
              <a:pathLst>
                <a:path w="2481552" h="714239">
                  <a:moveTo>
                    <a:pt x="41084" y="0"/>
                  </a:moveTo>
                  <a:lnTo>
                    <a:pt x="2440469" y="0"/>
                  </a:lnTo>
                  <a:cubicBezTo>
                    <a:pt x="2451365" y="0"/>
                    <a:pt x="2461815" y="4328"/>
                    <a:pt x="2469519" y="12033"/>
                  </a:cubicBezTo>
                  <a:cubicBezTo>
                    <a:pt x="2477224" y="19738"/>
                    <a:pt x="2481552" y="30188"/>
                    <a:pt x="2481552" y="41084"/>
                  </a:cubicBezTo>
                  <a:lnTo>
                    <a:pt x="2481552" y="673155"/>
                  </a:lnTo>
                  <a:cubicBezTo>
                    <a:pt x="2481552" y="684051"/>
                    <a:pt x="2477224" y="694501"/>
                    <a:pt x="2469519" y="702206"/>
                  </a:cubicBezTo>
                  <a:cubicBezTo>
                    <a:pt x="2461815" y="709910"/>
                    <a:pt x="2451365" y="714239"/>
                    <a:pt x="2440469" y="714239"/>
                  </a:cubicBezTo>
                  <a:lnTo>
                    <a:pt x="41084" y="714239"/>
                  </a:lnTo>
                  <a:cubicBezTo>
                    <a:pt x="18394" y="714239"/>
                    <a:pt x="0" y="695845"/>
                    <a:pt x="0" y="673155"/>
                  </a:cubicBezTo>
                  <a:lnTo>
                    <a:pt x="0" y="41084"/>
                  </a:lnTo>
                  <a:cubicBezTo>
                    <a:pt x="0" y="18394"/>
                    <a:pt x="18394" y="0"/>
                    <a:pt x="41084"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12" name="TextBox 12"/>
            <p:cNvSpPr txBox="1"/>
            <p:nvPr/>
          </p:nvSpPr>
          <p:spPr>
            <a:xfrm>
              <a:off x="0" y="-38100"/>
              <a:ext cx="2481552" cy="75233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18984" y="4738406"/>
            <a:ext cx="6579055" cy="4645314"/>
            <a:chOff x="0" y="0"/>
            <a:chExt cx="2397891" cy="1693094"/>
          </a:xfrm>
        </p:grpSpPr>
        <p:sp>
          <p:nvSpPr>
            <p:cNvPr id="14" name="Freeform 14"/>
            <p:cNvSpPr/>
            <p:nvPr/>
          </p:nvSpPr>
          <p:spPr>
            <a:xfrm>
              <a:off x="0" y="0"/>
              <a:ext cx="2397891" cy="1693094"/>
            </a:xfrm>
            <a:custGeom>
              <a:avLst/>
              <a:gdLst/>
              <a:ahLst/>
              <a:cxnLst/>
              <a:rect l="l" t="t" r="r" b="b"/>
              <a:pathLst>
                <a:path w="2397891" h="1693094">
                  <a:moveTo>
                    <a:pt x="58838" y="0"/>
                  </a:moveTo>
                  <a:lnTo>
                    <a:pt x="2339054" y="0"/>
                  </a:lnTo>
                  <a:cubicBezTo>
                    <a:pt x="2354659" y="0"/>
                    <a:pt x="2369624" y="6199"/>
                    <a:pt x="2380658" y="17233"/>
                  </a:cubicBezTo>
                  <a:cubicBezTo>
                    <a:pt x="2391693" y="28267"/>
                    <a:pt x="2397891" y="43233"/>
                    <a:pt x="2397891" y="58838"/>
                  </a:cubicBezTo>
                  <a:lnTo>
                    <a:pt x="2397891" y="1634256"/>
                  </a:lnTo>
                  <a:cubicBezTo>
                    <a:pt x="2397891" y="1649861"/>
                    <a:pt x="2391693" y="1664827"/>
                    <a:pt x="2380658" y="1675861"/>
                  </a:cubicBezTo>
                  <a:cubicBezTo>
                    <a:pt x="2369624" y="1686895"/>
                    <a:pt x="2354659" y="1693094"/>
                    <a:pt x="2339054" y="1693094"/>
                  </a:cubicBezTo>
                  <a:lnTo>
                    <a:pt x="58838" y="1693094"/>
                  </a:lnTo>
                  <a:cubicBezTo>
                    <a:pt x="43233" y="1693094"/>
                    <a:pt x="28267" y="1686895"/>
                    <a:pt x="17233" y="1675861"/>
                  </a:cubicBezTo>
                  <a:cubicBezTo>
                    <a:pt x="6199" y="1664827"/>
                    <a:pt x="0" y="1649861"/>
                    <a:pt x="0" y="1634256"/>
                  </a:cubicBezTo>
                  <a:lnTo>
                    <a:pt x="0" y="58838"/>
                  </a:lnTo>
                  <a:cubicBezTo>
                    <a:pt x="0" y="43233"/>
                    <a:pt x="6199" y="28267"/>
                    <a:pt x="17233" y="17233"/>
                  </a:cubicBezTo>
                  <a:cubicBezTo>
                    <a:pt x="28267" y="6199"/>
                    <a:pt x="43233" y="0"/>
                    <a:pt x="58838" y="0"/>
                  </a:cubicBezTo>
                  <a:close/>
                </a:path>
              </a:pathLst>
            </a:custGeom>
            <a:blipFill>
              <a:blip r:embed="rId6"/>
              <a:stretch>
                <a:fillRect l="-2955" r="-2955"/>
              </a:stretch>
            </a:blipFill>
            <a:ln w="28575" cap="rnd">
              <a:solidFill>
                <a:srgbClr val="FF3578"/>
              </a:solidFill>
              <a:prstDash val="solid"/>
              <a:round/>
            </a:ln>
          </p:spPr>
          <p:txBody>
            <a:bodyPr/>
            <a:lstStyle/>
            <a:p>
              <a:endParaRPr lang="ja-JP" altLang="en-US"/>
            </a:p>
          </p:txBody>
        </p:sp>
      </p:grpSp>
      <p:sp>
        <p:nvSpPr>
          <p:cNvPr id="15" name="TextBox 15"/>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10</a:t>
            </a:r>
          </a:p>
        </p:txBody>
      </p:sp>
      <p:sp>
        <p:nvSpPr>
          <p:cNvPr id="16" name="TextBox 16"/>
          <p:cNvSpPr txBox="1"/>
          <p:nvPr/>
        </p:nvSpPr>
        <p:spPr>
          <a:xfrm>
            <a:off x="6442372" y="295991"/>
            <a:ext cx="8665079" cy="1326744"/>
          </a:xfrm>
          <a:prstGeom prst="rect">
            <a:avLst/>
          </a:prstGeom>
        </p:spPr>
        <p:txBody>
          <a:bodyPr lIns="0" tIns="0" rIns="0" bIns="0" rtlCol="0" anchor="t">
            <a:spAutoFit/>
          </a:bodyPr>
          <a:lstStyle/>
          <a:p>
            <a:pPr algn="l">
              <a:lnSpc>
                <a:spcPts val="10347"/>
              </a:lnSpc>
              <a:spcBef>
                <a:spcPct val="0"/>
              </a:spcBef>
            </a:pPr>
            <a:r>
              <a:rPr lang="en-US" sz="7391">
                <a:solidFill>
                  <a:srgbClr val="FF3578"/>
                </a:solidFill>
                <a:latin typeface="TAN Pearl"/>
                <a:ea typeface="TAN Pearl"/>
                <a:cs typeface="TAN Pearl"/>
                <a:sym typeface="TAN Pearl"/>
              </a:rPr>
              <a:t>Questions</a:t>
            </a:r>
          </a:p>
        </p:txBody>
      </p:sp>
      <p:sp>
        <p:nvSpPr>
          <p:cNvPr id="17" name="TextBox 17"/>
          <p:cNvSpPr txBox="1"/>
          <p:nvPr/>
        </p:nvSpPr>
        <p:spPr>
          <a:xfrm>
            <a:off x="905553" y="2424753"/>
            <a:ext cx="7512959" cy="1726755"/>
          </a:xfrm>
          <a:prstGeom prst="rect">
            <a:avLst/>
          </a:prstGeom>
        </p:spPr>
        <p:txBody>
          <a:bodyPr wrap="square" lIns="0" tIns="0" rIns="0" bIns="0" rtlCol="0" anchor="t">
            <a:spAutoFit/>
          </a:bodyPr>
          <a:lstStyle/>
          <a:p>
            <a:pPr algn="just">
              <a:lnSpc>
                <a:spcPts val="4619"/>
              </a:lnSpc>
              <a:spcBef>
                <a:spcPct val="0"/>
              </a:spcBef>
            </a:pPr>
            <a:r>
              <a:rPr lang="en-US" sz="3299" dirty="0">
                <a:solidFill>
                  <a:srgbClr val="FF3578"/>
                </a:solidFill>
                <a:latin typeface="Montserrat"/>
                <a:ea typeface="Montserrat"/>
                <a:cs typeface="Montserrat"/>
                <a:sym typeface="Montserrat"/>
              </a:rPr>
              <a:t>Q1. Why did the women with black hair say that “you can’t ask for money”?</a:t>
            </a:r>
          </a:p>
        </p:txBody>
      </p:sp>
      <p:sp>
        <p:nvSpPr>
          <p:cNvPr id="18" name="TextBox 18"/>
          <p:cNvSpPr txBox="1"/>
          <p:nvPr/>
        </p:nvSpPr>
        <p:spPr>
          <a:xfrm>
            <a:off x="9410855" y="3472569"/>
            <a:ext cx="8429801" cy="15800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Q2. According to the video, what women must not forget at present society and what should they do?</a:t>
            </a:r>
          </a:p>
        </p:txBody>
      </p:sp>
      <p:grpSp>
        <p:nvGrpSpPr>
          <p:cNvPr id="19" name="Group 19"/>
          <p:cNvGrpSpPr/>
          <p:nvPr/>
        </p:nvGrpSpPr>
        <p:grpSpPr>
          <a:xfrm>
            <a:off x="7334555" y="5900416"/>
            <a:ext cx="10787137" cy="4080808"/>
            <a:chOff x="0" y="0"/>
            <a:chExt cx="2841057" cy="1074781"/>
          </a:xfrm>
        </p:grpSpPr>
        <p:sp>
          <p:nvSpPr>
            <p:cNvPr id="20" name="Freeform 20"/>
            <p:cNvSpPr/>
            <p:nvPr/>
          </p:nvSpPr>
          <p:spPr>
            <a:xfrm>
              <a:off x="0" y="0"/>
              <a:ext cx="2841057" cy="1074781"/>
            </a:xfrm>
            <a:custGeom>
              <a:avLst/>
              <a:gdLst/>
              <a:ahLst/>
              <a:cxnLst/>
              <a:rect l="l" t="t" r="r" b="b"/>
              <a:pathLst>
                <a:path w="2841057" h="1074781">
                  <a:moveTo>
                    <a:pt x="35885" y="0"/>
                  </a:moveTo>
                  <a:lnTo>
                    <a:pt x="2805172" y="0"/>
                  </a:lnTo>
                  <a:cubicBezTo>
                    <a:pt x="2824990" y="0"/>
                    <a:pt x="2841057" y="16066"/>
                    <a:pt x="2841057" y="35885"/>
                  </a:cubicBezTo>
                  <a:lnTo>
                    <a:pt x="2841057" y="1038896"/>
                  </a:lnTo>
                  <a:cubicBezTo>
                    <a:pt x="2841057" y="1058714"/>
                    <a:pt x="2824990" y="1074781"/>
                    <a:pt x="2805172" y="1074781"/>
                  </a:cubicBezTo>
                  <a:lnTo>
                    <a:pt x="35885" y="1074781"/>
                  </a:lnTo>
                  <a:cubicBezTo>
                    <a:pt x="16066" y="1074781"/>
                    <a:pt x="0" y="1058714"/>
                    <a:pt x="0" y="1038896"/>
                  </a:cubicBezTo>
                  <a:lnTo>
                    <a:pt x="0" y="35885"/>
                  </a:lnTo>
                  <a:cubicBezTo>
                    <a:pt x="0" y="16066"/>
                    <a:pt x="16066" y="0"/>
                    <a:pt x="35885"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21" name="TextBox 21"/>
            <p:cNvSpPr txBox="1"/>
            <p:nvPr/>
          </p:nvSpPr>
          <p:spPr>
            <a:xfrm>
              <a:off x="0" y="-38100"/>
              <a:ext cx="2841057" cy="1112881"/>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7558261" y="6138541"/>
            <a:ext cx="10339724" cy="1580011"/>
          </a:xfrm>
          <a:prstGeom prst="rect">
            <a:avLst/>
          </a:prstGeom>
        </p:spPr>
        <p:txBody>
          <a:bodyPr lIns="0" tIns="0" rIns="0" bIns="0" rtlCol="0" anchor="t">
            <a:spAutoFit/>
          </a:bodyPr>
          <a:lstStyle/>
          <a:p>
            <a:pPr algn="just">
              <a:lnSpc>
                <a:spcPts val="4262"/>
              </a:lnSpc>
            </a:pPr>
            <a:r>
              <a:rPr lang="en-US" sz="3044" spc="-27">
                <a:solidFill>
                  <a:srgbClr val="FF3578"/>
                </a:solidFill>
                <a:latin typeface="Montserrat"/>
                <a:ea typeface="Montserrat"/>
                <a:cs typeface="Montserrat"/>
                <a:sym typeface="Montserrat"/>
              </a:rPr>
              <a:t>Q3.  Choose two items from the following that are not mentioned as expectations for women in the video.</a:t>
            </a:r>
          </a:p>
          <a:p>
            <a:pPr algn="just">
              <a:lnSpc>
                <a:spcPts val="4262"/>
              </a:lnSpc>
              <a:spcBef>
                <a:spcPct val="0"/>
              </a:spcBef>
            </a:pPr>
            <a:endParaRPr lang="en-US" sz="3044" spc="-27">
              <a:solidFill>
                <a:srgbClr val="FF3578"/>
              </a:solidFill>
              <a:latin typeface="Montserrat"/>
              <a:ea typeface="Montserrat"/>
              <a:cs typeface="Montserrat"/>
              <a:sym typeface="Montserrat"/>
            </a:endParaRPr>
          </a:p>
        </p:txBody>
      </p:sp>
      <p:sp>
        <p:nvSpPr>
          <p:cNvPr id="23" name="TextBox 23"/>
          <p:cNvSpPr txBox="1"/>
          <p:nvPr/>
        </p:nvSpPr>
        <p:spPr>
          <a:xfrm>
            <a:off x="7948276" y="8973119"/>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leadership</a:t>
            </a:r>
          </a:p>
        </p:txBody>
      </p:sp>
      <p:sp>
        <p:nvSpPr>
          <p:cNvPr id="24" name="TextBox 24"/>
          <p:cNvSpPr txBox="1"/>
          <p:nvPr/>
        </p:nvSpPr>
        <p:spPr>
          <a:xfrm>
            <a:off x="8240757" y="8176891"/>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career</a:t>
            </a:r>
          </a:p>
        </p:txBody>
      </p:sp>
      <p:sp>
        <p:nvSpPr>
          <p:cNvPr id="25" name="TextBox 25"/>
          <p:cNvSpPr txBox="1"/>
          <p:nvPr/>
        </p:nvSpPr>
        <p:spPr>
          <a:xfrm>
            <a:off x="11403941" y="8517058"/>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consideration</a:t>
            </a:r>
          </a:p>
        </p:txBody>
      </p:sp>
      <p:sp>
        <p:nvSpPr>
          <p:cNvPr id="26" name="TextBox 26"/>
          <p:cNvSpPr txBox="1"/>
          <p:nvPr/>
        </p:nvSpPr>
        <p:spPr>
          <a:xfrm>
            <a:off x="14562714" y="8973119"/>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beauty</a:t>
            </a:r>
          </a:p>
        </p:txBody>
      </p:sp>
      <p:sp>
        <p:nvSpPr>
          <p:cNvPr id="27" name="TextBox 27"/>
          <p:cNvSpPr txBox="1"/>
          <p:nvPr/>
        </p:nvSpPr>
        <p:spPr>
          <a:xfrm>
            <a:off x="9903382" y="7796460"/>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toughness</a:t>
            </a:r>
          </a:p>
        </p:txBody>
      </p:sp>
      <p:sp>
        <p:nvSpPr>
          <p:cNvPr id="28" name="TextBox 28"/>
          <p:cNvSpPr txBox="1"/>
          <p:nvPr/>
        </p:nvSpPr>
        <p:spPr>
          <a:xfrm>
            <a:off x="14839851" y="8024491"/>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appreciation</a:t>
            </a:r>
          </a:p>
        </p:txBody>
      </p:sp>
      <p:sp>
        <p:nvSpPr>
          <p:cNvPr id="29" name="TextBox 29"/>
          <p:cNvSpPr txBox="1"/>
          <p:nvPr/>
        </p:nvSpPr>
        <p:spPr>
          <a:xfrm>
            <a:off x="10693296" y="9326570"/>
            <a:ext cx="10339724"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intelligence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12591348" y="1415729"/>
            <a:ext cx="5567408" cy="8229600"/>
            <a:chOff x="0" y="0"/>
            <a:chExt cx="670499" cy="991115"/>
          </a:xfrm>
        </p:grpSpPr>
        <p:sp>
          <p:nvSpPr>
            <p:cNvPr id="8" name="Freeform 8"/>
            <p:cNvSpPr/>
            <p:nvPr/>
          </p:nvSpPr>
          <p:spPr>
            <a:xfrm>
              <a:off x="0" y="0"/>
              <a:ext cx="670499" cy="991115"/>
            </a:xfrm>
            <a:custGeom>
              <a:avLst/>
              <a:gdLst/>
              <a:ahLst/>
              <a:cxnLst/>
              <a:rect l="l" t="t" r="r" b="b"/>
              <a:pathLst>
                <a:path w="670499" h="991115">
                  <a:moveTo>
                    <a:pt x="69529" y="0"/>
                  </a:moveTo>
                  <a:lnTo>
                    <a:pt x="600970" y="0"/>
                  </a:lnTo>
                  <a:cubicBezTo>
                    <a:pt x="619411" y="0"/>
                    <a:pt x="637096" y="7325"/>
                    <a:pt x="650135" y="20365"/>
                  </a:cubicBezTo>
                  <a:cubicBezTo>
                    <a:pt x="663174" y="33404"/>
                    <a:pt x="670499" y="51089"/>
                    <a:pt x="670499" y="69529"/>
                  </a:cubicBezTo>
                  <a:lnTo>
                    <a:pt x="670499" y="921586"/>
                  </a:lnTo>
                  <a:cubicBezTo>
                    <a:pt x="670499" y="959986"/>
                    <a:pt x="639370" y="991115"/>
                    <a:pt x="600970" y="991115"/>
                  </a:cubicBezTo>
                  <a:lnTo>
                    <a:pt x="69529" y="991115"/>
                  </a:lnTo>
                  <a:cubicBezTo>
                    <a:pt x="51089" y="991115"/>
                    <a:pt x="33404" y="983790"/>
                    <a:pt x="20365" y="970750"/>
                  </a:cubicBezTo>
                  <a:cubicBezTo>
                    <a:pt x="7325" y="957711"/>
                    <a:pt x="0" y="940026"/>
                    <a:pt x="0" y="921586"/>
                  </a:cubicBezTo>
                  <a:lnTo>
                    <a:pt x="0" y="69529"/>
                  </a:lnTo>
                  <a:cubicBezTo>
                    <a:pt x="0" y="31129"/>
                    <a:pt x="31129" y="0"/>
                    <a:pt x="69529" y="0"/>
                  </a:cubicBezTo>
                  <a:close/>
                </a:path>
              </a:pathLst>
            </a:custGeom>
            <a:blipFill>
              <a:blip r:embed="rId6"/>
              <a:stretch>
                <a:fillRect l="-93576" r="-93576"/>
              </a:stretch>
            </a:blipFill>
            <a:ln w="28575" cap="rnd">
              <a:solidFill>
                <a:srgbClr val="F980A9"/>
              </a:solidFill>
              <a:prstDash val="solid"/>
              <a:round/>
            </a:ln>
          </p:spPr>
          <p:txBody>
            <a:bodyPr/>
            <a:lstStyle/>
            <a:p>
              <a:endParaRPr lang="ja-JP" altLang="en-US"/>
            </a:p>
          </p:txBody>
        </p:sp>
      </p:grpSp>
      <p:grpSp>
        <p:nvGrpSpPr>
          <p:cNvPr id="9" name="Group 9"/>
          <p:cNvGrpSpPr/>
          <p:nvPr/>
        </p:nvGrpSpPr>
        <p:grpSpPr>
          <a:xfrm>
            <a:off x="779670" y="1415729"/>
            <a:ext cx="11638868" cy="8229600"/>
            <a:chOff x="0" y="0"/>
            <a:chExt cx="3065381" cy="2167467"/>
          </a:xfrm>
        </p:grpSpPr>
        <p:sp>
          <p:nvSpPr>
            <p:cNvPr id="10" name="Freeform 10"/>
            <p:cNvSpPr/>
            <p:nvPr/>
          </p:nvSpPr>
          <p:spPr>
            <a:xfrm>
              <a:off x="0" y="0"/>
              <a:ext cx="3065381" cy="2167467"/>
            </a:xfrm>
            <a:custGeom>
              <a:avLst/>
              <a:gdLst/>
              <a:ahLst/>
              <a:cxnLst/>
              <a:rect l="l" t="t" r="r" b="b"/>
              <a:pathLst>
                <a:path w="3065381" h="2167467">
                  <a:moveTo>
                    <a:pt x="33259" y="0"/>
                  </a:moveTo>
                  <a:lnTo>
                    <a:pt x="3032122" y="0"/>
                  </a:lnTo>
                  <a:cubicBezTo>
                    <a:pt x="3050490" y="0"/>
                    <a:pt x="3065381" y="14891"/>
                    <a:pt x="3065381" y="33259"/>
                  </a:cubicBezTo>
                  <a:lnTo>
                    <a:pt x="3065381" y="2134208"/>
                  </a:lnTo>
                  <a:cubicBezTo>
                    <a:pt x="3065381" y="2152576"/>
                    <a:pt x="3050490" y="2167467"/>
                    <a:pt x="3032122" y="2167467"/>
                  </a:cubicBezTo>
                  <a:lnTo>
                    <a:pt x="33259" y="2167467"/>
                  </a:lnTo>
                  <a:cubicBezTo>
                    <a:pt x="24438" y="2167467"/>
                    <a:pt x="15979" y="2163963"/>
                    <a:pt x="9741" y="2157725"/>
                  </a:cubicBezTo>
                  <a:cubicBezTo>
                    <a:pt x="3504" y="2151488"/>
                    <a:pt x="0" y="2143029"/>
                    <a:pt x="0" y="2134208"/>
                  </a:cubicBezTo>
                  <a:lnTo>
                    <a:pt x="0" y="33259"/>
                  </a:lnTo>
                  <a:cubicBezTo>
                    <a:pt x="0" y="14891"/>
                    <a:pt x="14891" y="0"/>
                    <a:pt x="33259" y="0"/>
                  </a:cubicBezTo>
                  <a:close/>
                </a:path>
              </a:pathLst>
            </a:custGeom>
            <a:solidFill>
              <a:srgbClr val="FF3578"/>
            </a:solidFill>
          </p:spPr>
          <p:txBody>
            <a:bodyPr/>
            <a:lstStyle/>
            <a:p>
              <a:endParaRPr lang="ja-JP" altLang="en-US"/>
            </a:p>
          </p:txBody>
        </p:sp>
        <p:sp>
          <p:nvSpPr>
            <p:cNvPr id="11" name="TextBox 11"/>
            <p:cNvSpPr txBox="1"/>
            <p:nvPr/>
          </p:nvSpPr>
          <p:spPr>
            <a:xfrm>
              <a:off x="0" y="-38100"/>
              <a:ext cx="3065381" cy="2205567"/>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779670" y="2719290"/>
            <a:ext cx="11192787" cy="7717157"/>
          </a:xfrm>
          <a:prstGeom prst="rect">
            <a:avLst/>
          </a:prstGeom>
        </p:spPr>
        <p:txBody>
          <a:bodyPr lIns="0" tIns="0" rIns="0" bIns="0" rtlCol="0" anchor="t">
            <a:spAutoFit/>
          </a:bodyPr>
          <a:lstStyle/>
          <a:p>
            <a:pPr marL="647694" lvl="1" indent="-323847" algn="ctr">
              <a:lnSpc>
                <a:spcPts val="5159"/>
              </a:lnSpc>
              <a:buFont typeface="Arial"/>
              <a:buChar char="•"/>
            </a:pPr>
            <a:r>
              <a:rPr lang="en-US" sz="2999">
                <a:solidFill>
                  <a:srgbClr val="FFF6F9"/>
                </a:solidFill>
                <a:latin typeface="Montserrat"/>
                <a:ea typeface="Montserrat"/>
                <a:cs typeface="Montserrat"/>
                <a:sym typeface="Montserrat"/>
              </a:rPr>
              <a:t>Have you ever experienced some episode of manhood or womanhood? Tell your experience and your feelings at that time.</a:t>
            </a:r>
          </a:p>
          <a:p>
            <a:pPr marL="647694" lvl="1" indent="-323847" algn="ctr">
              <a:lnSpc>
                <a:spcPts val="5159"/>
              </a:lnSpc>
              <a:buFont typeface="Arial"/>
              <a:buChar char="•"/>
            </a:pPr>
            <a:r>
              <a:rPr lang="en-US" sz="2999">
                <a:solidFill>
                  <a:srgbClr val="FFF6F9"/>
                </a:solidFill>
                <a:latin typeface="Montserrat"/>
                <a:ea typeface="Montserrat"/>
                <a:cs typeface="Montserrat"/>
                <a:sym typeface="Montserrat"/>
              </a:rPr>
              <a:t>What do you think makes this situation? List at least three.</a:t>
            </a:r>
          </a:p>
          <a:p>
            <a:pPr marL="647694" lvl="1" indent="-323847" algn="ctr">
              <a:lnSpc>
                <a:spcPts val="5159"/>
              </a:lnSpc>
              <a:buFont typeface="Arial"/>
              <a:buChar char="•"/>
            </a:pPr>
            <a:r>
              <a:rPr lang="en-US" sz="2999">
                <a:solidFill>
                  <a:srgbClr val="FFF6F9"/>
                </a:solidFill>
                <a:latin typeface="Montserrat"/>
                <a:ea typeface="Montserrat"/>
                <a:cs typeface="Montserrat"/>
                <a:sym typeface="Montserrat"/>
              </a:rPr>
              <a:t>Think of the specific culture or system based on conventional manhood or womanhood in Japan or the country you are majoring.</a:t>
            </a:r>
          </a:p>
          <a:p>
            <a:pPr marL="647694" lvl="1" indent="-323847" algn="ctr">
              <a:lnSpc>
                <a:spcPts val="5159"/>
              </a:lnSpc>
              <a:buFont typeface="Arial"/>
              <a:buChar char="•"/>
            </a:pPr>
            <a:r>
              <a:rPr lang="en-US" sz="2999">
                <a:solidFill>
                  <a:srgbClr val="FFF6F9"/>
                </a:solidFill>
                <a:latin typeface="Montserrat"/>
                <a:ea typeface="Montserrat"/>
                <a:cs typeface="Montserrat"/>
                <a:sym typeface="Montserrat"/>
              </a:rPr>
              <a:t>What do you think can we do to realize the world people can live comfortably based on this video?</a:t>
            </a:r>
          </a:p>
          <a:p>
            <a:pPr algn="ctr">
              <a:lnSpc>
                <a:spcPts val="5159"/>
              </a:lnSpc>
            </a:pPr>
            <a:endParaRPr lang="en-US" sz="2999">
              <a:solidFill>
                <a:srgbClr val="FFF6F9"/>
              </a:solidFill>
              <a:latin typeface="Montserrat"/>
              <a:ea typeface="Montserrat"/>
              <a:cs typeface="Montserrat"/>
              <a:sym typeface="Montserrat"/>
            </a:endParaRPr>
          </a:p>
          <a:p>
            <a:pPr algn="ctr">
              <a:lnSpc>
                <a:spcPts val="5159"/>
              </a:lnSpc>
            </a:pPr>
            <a:endParaRPr lang="en-US" sz="2999">
              <a:solidFill>
                <a:srgbClr val="FFF6F9"/>
              </a:solidFill>
              <a:latin typeface="Montserrat"/>
              <a:ea typeface="Montserrat"/>
              <a:cs typeface="Montserrat"/>
              <a:sym typeface="Montserrat"/>
            </a:endParaRPr>
          </a:p>
        </p:txBody>
      </p:sp>
      <p:sp>
        <p:nvSpPr>
          <p:cNvPr id="13" name="TextBox 13"/>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11</a:t>
            </a:r>
          </a:p>
        </p:txBody>
      </p:sp>
      <p:sp>
        <p:nvSpPr>
          <p:cNvPr id="14" name="TextBox 14"/>
          <p:cNvSpPr txBox="1"/>
          <p:nvPr/>
        </p:nvSpPr>
        <p:spPr>
          <a:xfrm>
            <a:off x="1573394" y="1521949"/>
            <a:ext cx="10051420" cy="993512"/>
          </a:xfrm>
          <a:prstGeom prst="rect">
            <a:avLst/>
          </a:prstGeom>
        </p:spPr>
        <p:txBody>
          <a:bodyPr lIns="0" tIns="0" rIns="0" bIns="0" rtlCol="0" anchor="t">
            <a:spAutoFit/>
          </a:bodyPr>
          <a:lstStyle/>
          <a:p>
            <a:pPr algn="ctr">
              <a:lnSpc>
                <a:spcPts val="7662"/>
              </a:lnSpc>
              <a:spcBef>
                <a:spcPct val="0"/>
              </a:spcBef>
            </a:pPr>
            <a:r>
              <a:rPr lang="en-US" sz="5473">
                <a:solidFill>
                  <a:srgbClr val="FFF6F9"/>
                </a:solidFill>
                <a:latin typeface="TAN Pearl"/>
                <a:ea typeface="TAN Pearl"/>
                <a:cs typeface="TAN Pearl"/>
                <a:sym typeface="TAN Pearl"/>
              </a:rPr>
              <a:t>Let’s think further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12</a:t>
            </a:r>
          </a:p>
        </p:txBody>
      </p:sp>
      <p:sp>
        <p:nvSpPr>
          <p:cNvPr id="8" name="TextBox 8"/>
          <p:cNvSpPr txBox="1"/>
          <p:nvPr/>
        </p:nvSpPr>
        <p:spPr>
          <a:xfrm>
            <a:off x="4588421" y="2021308"/>
            <a:ext cx="9700090" cy="4986177"/>
          </a:xfrm>
          <a:prstGeom prst="rect">
            <a:avLst/>
          </a:prstGeom>
        </p:spPr>
        <p:txBody>
          <a:bodyPr lIns="0" tIns="0" rIns="0" bIns="0" rtlCol="0" anchor="t">
            <a:spAutoFit/>
          </a:bodyPr>
          <a:lstStyle/>
          <a:p>
            <a:pPr algn="ctr">
              <a:lnSpc>
                <a:spcPts val="19455"/>
              </a:lnSpc>
            </a:pPr>
            <a:r>
              <a:rPr lang="en-US" sz="13896">
                <a:solidFill>
                  <a:srgbClr val="F980A9"/>
                </a:solidFill>
                <a:latin typeface="TAN Pearl"/>
                <a:ea typeface="TAN Pearl"/>
                <a:cs typeface="TAN Pearl"/>
                <a:sym typeface="TAN Pearl"/>
              </a:rPr>
              <a:t>Fun </a:t>
            </a:r>
          </a:p>
          <a:p>
            <a:pPr algn="ctr">
              <a:lnSpc>
                <a:spcPts val="19455"/>
              </a:lnSpc>
              <a:spcBef>
                <a:spcPct val="0"/>
              </a:spcBef>
            </a:pPr>
            <a:r>
              <a:rPr lang="en-US" sz="13896">
                <a:solidFill>
                  <a:srgbClr val="F980A9"/>
                </a:solidFill>
                <a:latin typeface="TAN Pearl"/>
                <a:ea typeface="TAN Pearl"/>
                <a:cs typeface="TAN Pearl"/>
                <a:sym typeface="TAN Pearl"/>
              </a:rPr>
              <a:t>Activity</a:t>
            </a:r>
          </a:p>
        </p:txBody>
      </p:sp>
      <p:sp>
        <p:nvSpPr>
          <p:cNvPr id="9" name="TextBox 9"/>
          <p:cNvSpPr txBox="1"/>
          <p:nvPr/>
        </p:nvSpPr>
        <p:spPr>
          <a:xfrm>
            <a:off x="1668924" y="7557415"/>
            <a:ext cx="15539084" cy="1336084"/>
          </a:xfrm>
          <a:prstGeom prst="rect">
            <a:avLst/>
          </a:prstGeom>
        </p:spPr>
        <p:txBody>
          <a:bodyPr lIns="0" tIns="0" rIns="0" bIns="0" rtlCol="0" anchor="t">
            <a:spAutoFit/>
          </a:bodyPr>
          <a:lstStyle/>
          <a:p>
            <a:pPr algn="ctr">
              <a:lnSpc>
                <a:spcPts val="10357"/>
              </a:lnSpc>
              <a:spcBef>
                <a:spcPct val="0"/>
              </a:spcBef>
            </a:pPr>
            <a:r>
              <a:rPr lang="en-US" sz="7398">
                <a:solidFill>
                  <a:srgbClr val="F980A9"/>
                </a:solidFill>
                <a:latin typeface="TAN Pearl"/>
                <a:ea typeface="TAN Pearl"/>
                <a:cs typeface="TAN Pearl"/>
                <a:sym typeface="TAN Pearl"/>
              </a:rPr>
              <a:t>Crossword Puzzle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234063" y="563880"/>
            <a:ext cx="7567650" cy="9273090"/>
            <a:chOff x="0" y="0"/>
            <a:chExt cx="1993126" cy="2442295"/>
          </a:xfrm>
        </p:grpSpPr>
        <p:sp>
          <p:nvSpPr>
            <p:cNvPr id="8" name="Freeform 8"/>
            <p:cNvSpPr/>
            <p:nvPr/>
          </p:nvSpPr>
          <p:spPr>
            <a:xfrm>
              <a:off x="0" y="0"/>
              <a:ext cx="1993126" cy="2442295"/>
            </a:xfrm>
            <a:custGeom>
              <a:avLst/>
              <a:gdLst/>
              <a:ahLst/>
              <a:cxnLst/>
              <a:rect l="l" t="t" r="r" b="b"/>
              <a:pathLst>
                <a:path w="1993126" h="2442295">
                  <a:moveTo>
                    <a:pt x="51151" y="0"/>
                  </a:moveTo>
                  <a:lnTo>
                    <a:pt x="1941974" y="0"/>
                  </a:lnTo>
                  <a:cubicBezTo>
                    <a:pt x="1955541" y="0"/>
                    <a:pt x="1968551" y="5389"/>
                    <a:pt x="1978144" y="14982"/>
                  </a:cubicBezTo>
                  <a:cubicBezTo>
                    <a:pt x="1987737" y="24575"/>
                    <a:pt x="1993126" y="37585"/>
                    <a:pt x="1993126" y="51151"/>
                  </a:cubicBezTo>
                  <a:lnTo>
                    <a:pt x="1993126" y="2391144"/>
                  </a:lnTo>
                  <a:cubicBezTo>
                    <a:pt x="1993126" y="2419394"/>
                    <a:pt x="1970225" y="2442295"/>
                    <a:pt x="1941974" y="2442295"/>
                  </a:cubicBezTo>
                  <a:lnTo>
                    <a:pt x="51151" y="2442295"/>
                  </a:lnTo>
                  <a:cubicBezTo>
                    <a:pt x="22901" y="2442295"/>
                    <a:pt x="0" y="2419394"/>
                    <a:pt x="0" y="2391144"/>
                  </a:cubicBezTo>
                  <a:lnTo>
                    <a:pt x="0" y="51151"/>
                  </a:lnTo>
                  <a:cubicBezTo>
                    <a:pt x="0" y="37585"/>
                    <a:pt x="5389" y="24575"/>
                    <a:pt x="14982" y="14982"/>
                  </a:cubicBezTo>
                  <a:cubicBezTo>
                    <a:pt x="24575" y="5389"/>
                    <a:pt x="37585" y="0"/>
                    <a:pt x="51151" y="0"/>
                  </a:cubicBezTo>
                  <a:close/>
                </a:path>
              </a:pathLst>
            </a:custGeom>
            <a:solidFill>
              <a:srgbClr val="F980A9"/>
            </a:solidFill>
          </p:spPr>
          <p:txBody>
            <a:bodyPr/>
            <a:lstStyle/>
            <a:p>
              <a:endParaRPr lang="ja-JP" altLang="en-US"/>
            </a:p>
          </p:txBody>
        </p:sp>
        <p:sp>
          <p:nvSpPr>
            <p:cNvPr id="9" name="TextBox 9"/>
            <p:cNvSpPr txBox="1"/>
            <p:nvPr/>
          </p:nvSpPr>
          <p:spPr>
            <a:xfrm>
              <a:off x="0" y="-38100"/>
              <a:ext cx="1993126" cy="2480395"/>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13</a:t>
            </a:r>
          </a:p>
        </p:txBody>
      </p:sp>
      <p:sp>
        <p:nvSpPr>
          <p:cNvPr id="11" name="TextBox 11"/>
          <p:cNvSpPr txBox="1"/>
          <p:nvPr/>
        </p:nvSpPr>
        <p:spPr>
          <a:xfrm>
            <a:off x="400032" y="781460"/>
            <a:ext cx="7235712" cy="8790305"/>
          </a:xfrm>
          <a:prstGeom prst="rect">
            <a:avLst/>
          </a:prstGeom>
        </p:spPr>
        <p:txBody>
          <a:bodyPr lIns="0" tIns="0" rIns="0" bIns="0" rtlCol="0" anchor="t">
            <a:spAutoFit/>
          </a:bodyPr>
          <a:lstStyle/>
          <a:p>
            <a:pPr algn="ctr">
              <a:lnSpc>
                <a:spcPts val="3219"/>
              </a:lnSpc>
            </a:pPr>
            <a:r>
              <a:rPr lang="en-US" sz="2299">
                <a:solidFill>
                  <a:srgbClr val="FFF6F9"/>
                </a:solidFill>
                <a:latin typeface="Canva Sans"/>
                <a:ea typeface="Canva Sans"/>
                <a:cs typeface="Canva Sans"/>
                <a:sym typeface="Canva Sans"/>
              </a:rPr>
              <a:t>Across</a:t>
            </a:r>
          </a:p>
          <a:p>
            <a:pPr algn="l">
              <a:lnSpc>
                <a:spcPts val="3219"/>
              </a:lnSpc>
              <a:spcBef>
                <a:spcPct val="0"/>
              </a:spcBef>
            </a:pPr>
            <a:r>
              <a:rPr lang="en-US" sz="2299">
                <a:solidFill>
                  <a:srgbClr val="FFF6F9"/>
                </a:solidFill>
                <a:latin typeface="Canva Sans"/>
                <a:ea typeface="Canva Sans"/>
                <a:cs typeface="Canva Sans"/>
                <a:sym typeface="Canva Sans"/>
              </a:rPr>
              <a:t>2. Women are never allowed to show this emotion.</a:t>
            </a:r>
          </a:p>
          <a:p>
            <a:pPr algn="l">
              <a:lnSpc>
                <a:spcPts val="3219"/>
              </a:lnSpc>
              <a:spcBef>
                <a:spcPct val="0"/>
              </a:spcBef>
            </a:pPr>
            <a:r>
              <a:rPr lang="en-US" sz="2299">
                <a:solidFill>
                  <a:srgbClr val="FFF6F9"/>
                </a:solidFill>
                <a:latin typeface="Canva Sans"/>
                <a:ea typeface="Canva Sans"/>
                <a:cs typeface="Canva Sans"/>
                <a:sym typeface="Canva Sans"/>
              </a:rPr>
              <a:t>5. Women are supposed to love this role, but you can't talk about it all the time.</a:t>
            </a:r>
          </a:p>
          <a:p>
            <a:pPr algn="l">
              <a:lnSpc>
                <a:spcPts val="3219"/>
              </a:lnSpc>
              <a:spcBef>
                <a:spcPct val="0"/>
              </a:spcBef>
            </a:pPr>
            <a:r>
              <a:rPr lang="en-US" sz="2299">
                <a:solidFill>
                  <a:srgbClr val="FFF6F9"/>
                </a:solidFill>
                <a:latin typeface="Canva Sans"/>
                <a:ea typeface="Canva Sans"/>
                <a:cs typeface="Canva Sans"/>
                <a:sym typeface="Canva Sans"/>
              </a:rPr>
              <a:t>8. The word women have to use instead of saying you want to be thin, even though being thin is still expected.</a:t>
            </a:r>
          </a:p>
          <a:p>
            <a:pPr algn="l">
              <a:lnSpc>
                <a:spcPts val="3219"/>
              </a:lnSpc>
              <a:spcBef>
                <a:spcPct val="0"/>
              </a:spcBef>
            </a:pPr>
            <a:r>
              <a:rPr lang="en-US" sz="2299">
                <a:solidFill>
                  <a:srgbClr val="FFF6F9"/>
                </a:solidFill>
                <a:latin typeface="Canva Sans"/>
                <a:ea typeface="Canva Sans"/>
                <a:cs typeface="Canva Sans"/>
                <a:sym typeface="Canva Sans"/>
              </a:rPr>
              <a:t>9. Women are supposed to be part of this, but at the same time, they must stand out.</a:t>
            </a:r>
          </a:p>
          <a:p>
            <a:pPr algn="l">
              <a:lnSpc>
                <a:spcPts val="3219"/>
              </a:lnSpc>
              <a:spcBef>
                <a:spcPct val="0"/>
              </a:spcBef>
            </a:pPr>
            <a:r>
              <a:rPr lang="en-US" sz="2299">
                <a:solidFill>
                  <a:srgbClr val="FFF6F9"/>
                </a:solidFill>
                <a:latin typeface="Canva Sans"/>
                <a:ea typeface="Canva Sans"/>
                <a:cs typeface="Canva Sans"/>
                <a:sym typeface="Canva Sans"/>
              </a:rPr>
              <a:t>10. Women must avoid this at all costs because if they do it, everything becomes their fault.</a:t>
            </a:r>
          </a:p>
          <a:p>
            <a:pPr algn="ctr">
              <a:lnSpc>
                <a:spcPts val="3219"/>
              </a:lnSpc>
              <a:spcBef>
                <a:spcPct val="0"/>
              </a:spcBef>
            </a:pPr>
            <a:r>
              <a:rPr lang="en-US" sz="2299">
                <a:solidFill>
                  <a:srgbClr val="FFF6F9"/>
                </a:solidFill>
                <a:latin typeface="Canva Sans"/>
                <a:ea typeface="Canva Sans"/>
                <a:cs typeface="Canva Sans"/>
                <a:sym typeface="Canva Sans"/>
              </a:rPr>
              <a:t>Down</a:t>
            </a:r>
          </a:p>
          <a:p>
            <a:pPr algn="l">
              <a:lnSpc>
                <a:spcPts val="3219"/>
              </a:lnSpc>
              <a:spcBef>
                <a:spcPct val="0"/>
              </a:spcBef>
            </a:pPr>
            <a:r>
              <a:rPr lang="en-US" sz="2299">
                <a:solidFill>
                  <a:srgbClr val="FFF6F9"/>
                </a:solidFill>
                <a:latin typeface="Canva Sans"/>
                <a:ea typeface="Canva Sans"/>
                <a:cs typeface="Canva Sans"/>
                <a:sym typeface="Canva Sans"/>
              </a:rPr>
              <a:t>1. Women have to be successful in this, but they must also always take care of others.</a:t>
            </a:r>
          </a:p>
          <a:p>
            <a:pPr algn="l">
              <a:lnSpc>
                <a:spcPts val="3219"/>
              </a:lnSpc>
              <a:spcBef>
                <a:spcPct val="0"/>
              </a:spcBef>
            </a:pPr>
            <a:r>
              <a:rPr lang="en-US" sz="2299">
                <a:solidFill>
                  <a:srgbClr val="FFF6F9"/>
                </a:solidFill>
                <a:latin typeface="Canva Sans"/>
                <a:ea typeface="Canva Sans"/>
                <a:cs typeface="Canva Sans"/>
                <a:sym typeface="Canva Sans"/>
              </a:rPr>
              <a:t>3. Women must have it, but asking for it is seen as inappropriate.</a:t>
            </a:r>
          </a:p>
          <a:p>
            <a:pPr algn="l">
              <a:lnSpc>
                <a:spcPts val="3219"/>
              </a:lnSpc>
              <a:spcBef>
                <a:spcPct val="0"/>
              </a:spcBef>
            </a:pPr>
            <a:r>
              <a:rPr lang="en-US" sz="2299">
                <a:solidFill>
                  <a:srgbClr val="FFF6F9"/>
                </a:solidFill>
                <a:latin typeface="Canva Sans"/>
                <a:ea typeface="Canva Sans"/>
                <a:cs typeface="Canva Sans"/>
                <a:sym typeface="Canva Sans"/>
              </a:rPr>
              <a:t>4. Women have to be this, but not too much. And they can never say they want to be this.</a:t>
            </a:r>
          </a:p>
          <a:p>
            <a:pPr algn="l">
              <a:lnSpc>
                <a:spcPts val="3219"/>
              </a:lnSpc>
              <a:spcBef>
                <a:spcPct val="0"/>
              </a:spcBef>
            </a:pPr>
            <a:r>
              <a:rPr lang="en-US" sz="2299">
                <a:solidFill>
                  <a:srgbClr val="FFF6F9"/>
                </a:solidFill>
                <a:latin typeface="Canva Sans"/>
                <a:ea typeface="Canva Sans"/>
                <a:cs typeface="Canva Sans"/>
                <a:sym typeface="Canva Sans"/>
              </a:rPr>
              <a:t>6. Women must always be this, even while recognizing that the system is unfair.</a:t>
            </a:r>
          </a:p>
          <a:p>
            <a:pPr algn="l">
              <a:lnSpc>
                <a:spcPts val="3219"/>
              </a:lnSpc>
              <a:spcBef>
                <a:spcPct val="0"/>
              </a:spcBef>
            </a:pPr>
            <a:r>
              <a:rPr lang="en-US" sz="2299">
                <a:solidFill>
                  <a:srgbClr val="FFF6F9"/>
                </a:solidFill>
                <a:latin typeface="Canva Sans"/>
                <a:ea typeface="Canva Sans"/>
                <a:cs typeface="Canva Sans"/>
                <a:sym typeface="Canva Sans"/>
              </a:rPr>
              <a:t>7. Women should be in this position, but they can't be "mean" while leading.</a:t>
            </a:r>
          </a:p>
        </p:txBody>
      </p:sp>
      <p:grpSp>
        <p:nvGrpSpPr>
          <p:cNvPr id="12" name="Group 12"/>
          <p:cNvGrpSpPr/>
          <p:nvPr/>
        </p:nvGrpSpPr>
        <p:grpSpPr>
          <a:xfrm>
            <a:off x="8145433" y="1607370"/>
            <a:ext cx="9731805" cy="8229600"/>
            <a:chOff x="0" y="0"/>
            <a:chExt cx="1172030" cy="991115"/>
          </a:xfrm>
        </p:grpSpPr>
        <p:sp>
          <p:nvSpPr>
            <p:cNvPr id="13" name="Freeform 13"/>
            <p:cNvSpPr/>
            <p:nvPr/>
          </p:nvSpPr>
          <p:spPr>
            <a:xfrm>
              <a:off x="0" y="0"/>
              <a:ext cx="1172030" cy="991115"/>
            </a:xfrm>
            <a:custGeom>
              <a:avLst/>
              <a:gdLst/>
              <a:ahLst/>
              <a:cxnLst/>
              <a:rect l="l" t="t" r="r" b="b"/>
              <a:pathLst>
                <a:path w="1172030" h="991115">
                  <a:moveTo>
                    <a:pt x="39776" y="0"/>
                  </a:moveTo>
                  <a:lnTo>
                    <a:pt x="1132254" y="0"/>
                  </a:lnTo>
                  <a:cubicBezTo>
                    <a:pt x="1142803" y="0"/>
                    <a:pt x="1152920" y="4191"/>
                    <a:pt x="1160380" y="11650"/>
                  </a:cubicBezTo>
                  <a:cubicBezTo>
                    <a:pt x="1167839" y="19110"/>
                    <a:pt x="1172030" y="29227"/>
                    <a:pt x="1172030" y="39776"/>
                  </a:cubicBezTo>
                  <a:lnTo>
                    <a:pt x="1172030" y="951339"/>
                  </a:lnTo>
                  <a:cubicBezTo>
                    <a:pt x="1172030" y="973306"/>
                    <a:pt x="1154222" y="991115"/>
                    <a:pt x="1132254" y="991115"/>
                  </a:cubicBezTo>
                  <a:lnTo>
                    <a:pt x="39776" y="991115"/>
                  </a:lnTo>
                  <a:cubicBezTo>
                    <a:pt x="29227" y="991115"/>
                    <a:pt x="19110" y="986924"/>
                    <a:pt x="11650" y="979465"/>
                  </a:cubicBezTo>
                  <a:cubicBezTo>
                    <a:pt x="4191" y="972005"/>
                    <a:pt x="0" y="961888"/>
                    <a:pt x="0" y="951339"/>
                  </a:cubicBezTo>
                  <a:lnTo>
                    <a:pt x="0" y="39776"/>
                  </a:lnTo>
                  <a:cubicBezTo>
                    <a:pt x="0" y="17808"/>
                    <a:pt x="17808" y="0"/>
                    <a:pt x="39776" y="0"/>
                  </a:cubicBezTo>
                  <a:close/>
                </a:path>
              </a:pathLst>
            </a:custGeom>
            <a:blipFill>
              <a:blip r:embed="rId6"/>
              <a:stretch>
                <a:fillRect l="-16253" r="-26470"/>
              </a:stretch>
            </a:blipFill>
            <a:ln w="28575" cap="rnd">
              <a:solidFill>
                <a:srgbClr val="F980A9"/>
              </a:solidFill>
              <a:prstDash val="solid"/>
              <a:round/>
            </a:ln>
          </p:spPr>
          <p:txBody>
            <a:bodyPr/>
            <a:lstStyle/>
            <a:p>
              <a:endParaRPr lang="ja-JP" altLang="en-US"/>
            </a:p>
          </p:txBody>
        </p:sp>
      </p:grpSp>
      <p:sp>
        <p:nvSpPr>
          <p:cNvPr id="14" name="TextBox 14"/>
          <p:cNvSpPr txBox="1"/>
          <p:nvPr/>
        </p:nvSpPr>
        <p:spPr>
          <a:xfrm>
            <a:off x="484132" y="116505"/>
            <a:ext cx="8950747" cy="323215"/>
          </a:xfrm>
          <a:prstGeom prst="rect">
            <a:avLst/>
          </a:prstGeom>
        </p:spPr>
        <p:txBody>
          <a:bodyPr lIns="0" tIns="0" rIns="0" bIns="0" rtlCol="0" anchor="t">
            <a:spAutoFit/>
          </a:bodyPr>
          <a:lstStyle/>
          <a:p>
            <a:pPr algn="ctr">
              <a:lnSpc>
                <a:spcPts val="2659"/>
              </a:lnSpc>
              <a:spcBef>
                <a:spcPct val="0"/>
              </a:spcBef>
            </a:pPr>
            <a:r>
              <a:rPr lang="en-US" sz="1899">
                <a:solidFill>
                  <a:srgbClr val="FF3578"/>
                </a:solidFill>
                <a:latin typeface="Canva Sans"/>
                <a:ea typeface="Canva Sans"/>
                <a:cs typeface="Canva Sans"/>
                <a:sym typeface="Canva Sans"/>
              </a:rPr>
              <a:t>*Please note that the descriptions about “Women” reflect  the video content.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7495947" y="2363440"/>
            <a:ext cx="9580953" cy="7466041"/>
            <a:chOff x="0" y="0"/>
            <a:chExt cx="2523379" cy="1966365"/>
          </a:xfrm>
        </p:grpSpPr>
        <p:sp>
          <p:nvSpPr>
            <p:cNvPr id="3" name="Freeform 3"/>
            <p:cNvSpPr/>
            <p:nvPr/>
          </p:nvSpPr>
          <p:spPr>
            <a:xfrm>
              <a:off x="0" y="0"/>
              <a:ext cx="2523379" cy="1966365"/>
            </a:xfrm>
            <a:custGeom>
              <a:avLst/>
              <a:gdLst/>
              <a:ahLst/>
              <a:cxnLst/>
              <a:rect l="l" t="t" r="r" b="b"/>
              <a:pathLst>
                <a:path w="2523379" h="1966365">
                  <a:moveTo>
                    <a:pt x="40403" y="0"/>
                  </a:moveTo>
                  <a:lnTo>
                    <a:pt x="2482976" y="0"/>
                  </a:lnTo>
                  <a:cubicBezTo>
                    <a:pt x="2505290" y="0"/>
                    <a:pt x="2523379" y="18089"/>
                    <a:pt x="2523379" y="40403"/>
                  </a:cubicBezTo>
                  <a:lnTo>
                    <a:pt x="2523379" y="1925962"/>
                  </a:lnTo>
                  <a:cubicBezTo>
                    <a:pt x="2523379" y="1936678"/>
                    <a:pt x="2519122" y="1946954"/>
                    <a:pt x="2511545" y="1954531"/>
                  </a:cubicBezTo>
                  <a:cubicBezTo>
                    <a:pt x="2503968" y="1962108"/>
                    <a:pt x="2493691" y="1966365"/>
                    <a:pt x="2482976" y="1966365"/>
                  </a:cubicBezTo>
                  <a:lnTo>
                    <a:pt x="40403" y="1966365"/>
                  </a:lnTo>
                  <a:cubicBezTo>
                    <a:pt x="29687" y="1966365"/>
                    <a:pt x="19411" y="1962108"/>
                    <a:pt x="11834" y="1954531"/>
                  </a:cubicBezTo>
                  <a:cubicBezTo>
                    <a:pt x="4257" y="1946954"/>
                    <a:pt x="0" y="1936678"/>
                    <a:pt x="0" y="1925962"/>
                  </a:cubicBezTo>
                  <a:lnTo>
                    <a:pt x="0" y="40403"/>
                  </a:lnTo>
                  <a:cubicBezTo>
                    <a:pt x="0" y="29687"/>
                    <a:pt x="4257" y="19411"/>
                    <a:pt x="11834" y="11834"/>
                  </a:cubicBezTo>
                  <a:cubicBezTo>
                    <a:pt x="19411" y="4257"/>
                    <a:pt x="29687" y="0"/>
                    <a:pt x="40403" y="0"/>
                  </a:cubicBezTo>
                  <a:close/>
                </a:path>
              </a:pathLst>
            </a:custGeom>
            <a:solidFill>
              <a:srgbClr val="F980A9"/>
            </a:solidFill>
          </p:spPr>
          <p:txBody>
            <a:bodyPr/>
            <a:lstStyle/>
            <a:p>
              <a:endParaRPr lang="ja-JP" altLang="en-US"/>
            </a:p>
          </p:txBody>
        </p:sp>
        <p:sp>
          <p:nvSpPr>
            <p:cNvPr id="4" name="TextBox 4"/>
            <p:cNvSpPr txBox="1"/>
            <p:nvPr/>
          </p:nvSpPr>
          <p:spPr>
            <a:xfrm>
              <a:off x="0" y="-28575"/>
              <a:ext cx="2523379" cy="1994940"/>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15614089" y="730545"/>
            <a:ext cx="1919429" cy="566532"/>
            <a:chOff x="0" y="0"/>
            <a:chExt cx="505529" cy="149210"/>
          </a:xfrm>
        </p:grpSpPr>
        <p:sp>
          <p:nvSpPr>
            <p:cNvPr id="6" name="Freeform 6"/>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7" name="TextBox 7"/>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9" name="Freeform 9"/>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10" name="Group 10"/>
          <p:cNvGrpSpPr/>
          <p:nvPr/>
        </p:nvGrpSpPr>
        <p:grpSpPr>
          <a:xfrm>
            <a:off x="1028700" y="2730796"/>
            <a:ext cx="6132901" cy="6883719"/>
            <a:chOff x="0" y="0"/>
            <a:chExt cx="950147" cy="1066468"/>
          </a:xfrm>
        </p:grpSpPr>
        <p:sp>
          <p:nvSpPr>
            <p:cNvPr id="11" name="Freeform 11"/>
            <p:cNvSpPr/>
            <p:nvPr/>
          </p:nvSpPr>
          <p:spPr>
            <a:xfrm>
              <a:off x="0" y="0"/>
              <a:ext cx="950147" cy="1066468"/>
            </a:xfrm>
            <a:custGeom>
              <a:avLst/>
              <a:gdLst/>
              <a:ahLst/>
              <a:cxnLst/>
              <a:rect l="l" t="t" r="r" b="b"/>
              <a:pathLst>
                <a:path w="950147" h="1066468">
                  <a:moveTo>
                    <a:pt x="63118" y="0"/>
                  </a:moveTo>
                  <a:lnTo>
                    <a:pt x="887029" y="0"/>
                  </a:lnTo>
                  <a:cubicBezTo>
                    <a:pt x="921888" y="0"/>
                    <a:pt x="950147" y="28259"/>
                    <a:pt x="950147" y="63118"/>
                  </a:cubicBezTo>
                  <a:lnTo>
                    <a:pt x="950147" y="1003350"/>
                  </a:lnTo>
                  <a:cubicBezTo>
                    <a:pt x="950147" y="1020090"/>
                    <a:pt x="943497" y="1036144"/>
                    <a:pt x="931660" y="1047981"/>
                  </a:cubicBezTo>
                  <a:cubicBezTo>
                    <a:pt x="919823" y="1059818"/>
                    <a:pt x="903769" y="1066468"/>
                    <a:pt x="887029" y="1066468"/>
                  </a:cubicBezTo>
                  <a:lnTo>
                    <a:pt x="63118" y="1066468"/>
                  </a:lnTo>
                  <a:cubicBezTo>
                    <a:pt x="46378" y="1066468"/>
                    <a:pt x="30324" y="1059818"/>
                    <a:pt x="18487" y="1047981"/>
                  </a:cubicBezTo>
                  <a:cubicBezTo>
                    <a:pt x="6650" y="1036144"/>
                    <a:pt x="0" y="1020090"/>
                    <a:pt x="0" y="1003350"/>
                  </a:cubicBezTo>
                  <a:lnTo>
                    <a:pt x="0" y="63118"/>
                  </a:lnTo>
                  <a:cubicBezTo>
                    <a:pt x="0" y="28259"/>
                    <a:pt x="28259" y="0"/>
                    <a:pt x="63118" y="0"/>
                  </a:cubicBezTo>
                  <a:close/>
                </a:path>
              </a:pathLst>
            </a:custGeom>
            <a:blipFill>
              <a:blip r:embed="rId6"/>
              <a:stretch>
                <a:fillRect l="-56897" r="-56897"/>
              </a:stretch>
            </a:blipFill>
            <a:ln w="28575" cap="rnd">
              <a:solidFill>
                <a:srgbClr val="FF3578"/>
              </a:solidFill>
              <a:prstDash val="solid"/>
              <a:round/>
            </a:ln>
          </p:spPr>
          <p:txBody>
            <a:bodyPr/>
            <a:lstStyle/>
            <a:p>
              <a:endParaRPr lang="ja-JP" altLang="en-US"/>
            </a:p>
          </p:txBody>
        </p:sp>
      </p:grpSp>
      <p:sp>
        <p:nvSpPr>
          <p:cNvPr id="12" name="TextBox 12"/>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14</a:t>
            </a:r>
          </a:p>
        </p:txBody>
      </p:sp>
      <p:sp>
        <p:nvSpPr>
          <p:cNvPr id="13" name="TextBox 13"/>
          <p:cNvSpPr txBox="1"/>
          <p:nvPr/>
        </p:nvSpPr>
        <p:spPr>
          <a:xfrm>
            <a:off x="7858316" y="2673646"/>
            <a:ext cx="8856215" cy="7396481"/>
          </a:xfrm>
          <a:prstGeom prst="rect">
            <a:avLst/>
          </a:prstGeom>
        </p:spPr>
        <p:txBody>
          <a:bodyPr lIns="0" tIns="0" rIns="0" bIns="0" rtlCol="0" anchor="t">
            <a:spAutoFit/>
          </a:bodyPr>
          <a:lstStyle/>
          <a:p>
            <a:pPr algn="ctr">
              <a:lnSpc>
                <a:spcPts val="4479"/>
              </a:lnSpc>
              <a:spcBef>
                <a:spcPct val="0"/>
              </a:spcBef>
            </a:pPr>
            <a:r>
              <a:rPr lang="en-US" sz="3199">
                <a:solidFill>
                  <a:srgbClr val="FFF6F9"/>
                </a:solidFill>
                <a:latin typeface="Canva Sans"/>
                <a:ea typeface="Canva Sans"/>
                <a:cs typeface="Canva Sans"/>
                <a:sym typeface="Canva Sans"/>
              </a:rPr>
              <a:t>Through this scene, I learned how the world is trapped in contradictory social norms. While the scene specifically discusses women, I believe this issue is not limited to gender but applies to all forms of categorization.</a:t>
            </a:r>
          </a:p>
          <a:p>
            <a:pPr algn="ctr">
              <a:lnSpc>
                <a:spcPts val="4479"/>
              </a:lnSpc>
              <a:spcBef>
                <a:spcPct val="0"/>
              </a:spcBef>
            </a:pPr>
            <a:r>
              <a:rPr lang="en-US" sz="3199">
                <a:solidFill>
                  <a:srgbClr val="FFF6F9"/>
                </a:solidFill>
                <a:latin typeface="Canva Sans"/>
                <a:ea typeface="Canva Sans"/>
                <a:cs typeface="Canva Sans"/>
                <a:sym typeface="Canva Sans"/>
              </a:rPr>
              <a:t>This learning helped me understand how societal expectations affect individual experiences. By analyzing these contradictions more deeply, I gained a clearer perspective on the seriousness of social norms.</a:t>
            </a:r>
          </a:p>
          <a:p>
            <a:pPr algn="ctr">
              <a:lnSpc>
                <a:spcPts val="5459"/>
              </a:lnSpc>
              <a:spcBef>
                <a:spcPct val="0"/>
              </a:spcBef>
            </a:pPr>
            <a:endParaRPr lang="en-US" sz="3199">
              <a:solidFill>
                <a:srgbClr val="FFF6F9"/>
              </a:solidFill>
              <a:latin typeface="Canva Sans"/>
              <a:ea typeface="Canva Sans"/>
              <a:cs typeface="Canva Sans"/>
              <a:sym typeface="Canva Sans"/>
            </a:endParaRPr>
          </a:p>
        </p:txBody>
      </p:sp>
      <p:sp>
        <p:nvSpPr>
          <p:cNvPr id="14" name="TextBox 14"/>
          <p:cNvSpPr txBox="1"/>
          <p:nvPr/>
        </p:nvSpPr>
        <p:spPr>
          <a:xfrm>
            <a:off x="1028700" y="216495"/>
            <a:ext cx="11684730" cy="3009583"/>
          </a:xfrm>
          <a:prstGeom prst="rect">
            <a:avLst/>
          </a:prstGeom>
        </p:spPr>
        <p:txBody>
          <a:bodyPr lIns="0" tIns="0" rIns="0" bIns="0" rtlCol="0" anchor="t">
            <a:spAutoFit/>
          </a:bodyPr>
          <a:lstStyle/>
          <a:p>
            <a:pPr algn="ctr">
              <a:lnSpc>
                <a:spcPts val="7892"/>
              </a:lnSpc>
            </a:pPr>
            <a:r>
              <a:rPr lang="en-US" sz="5637">
                <a:solidFill>
                  <a:srgbClr val="F980A9"/>
                </a:solidFill>
                <a:latin typeface="TAN Pearl"/>
                <a:ea typeface="TAN Pearl"/>
                <a:cs typeface="TAN Pearl"/>
                <a:sym typeface="TAN Pearl"/>
              </a:rPr>
              <a:t>What did you learn from this scene?</a:t>
            </a:r>
          </a:p>
          <a:p>
            <a:pPr algn="ctr">
              <a:lnSpc>
                <a:spcPts val="7892"/>
              </a:lnSpc>
              <a:spcBef>
                <a:spcPct val="0"/>
              </a:spcBef>
            </a:pPr>
            <a:endParaRPr lang="en-US" sz="5637">
              <a:solidFill>
                <a:srgbClr val="F980A9"/>
              </a:solidFill>
              <a:latin typeface="TAN Pearl"/>
              <a:ea typeface="TAN Pearl"/>
              <a:cs typeface="TAN Pearl"/>
              <a:sym typeface="TAN Pear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Freeform 7"/>
          <p:cNvSpPr/>
          <p:nvPr/>
        </p:nvSpPr>
        <p:spPr>
          <a:xfrm>
            <a:off x="-54505" y="-709337"/>
            <a:ext cx="18397011" cy="13797758"/>
          </a:xfrm>
          <a:custGeom>
            <a:avLst/>
            <a:gdLst/>
            <a:ahLst/>
            <a:cxnLst/>
            <a:rect l="l" t="t" r="r" b="b"/>
            <a:pathLst>
              <a:path w="18397011" h="13797758">
                <a:moveTo>
                  <a:pt x="0" y="0"/>
                </a:moveTo>
                <a:lnTo>
                  <a:pt x="18397010" y="0"/>
                </a:lnTo>
                <a:lnTo>
                  <a:pt x="18397010" y="13797758"/>
                </a:lnTo>
                <a:lnTo>
                  <a:pt x="0" y="13797758"/>
                </a:lnTo>
                <a:lnTo>
                  <a:pt x="0" y="0"/>
                </a:lnTo>
                <a:close/>
              </a:path>
            </a:pathLst>
          </a:custGeom>
          <a:blipFill>
            <a:blip r:embed="rId6"/>
            <a:stretch>
              <a:fillRect/>
            </a:stretch>
          </a:blipFill>
        </p:spPr>
        <p:txBody>
          <a:bodyPr/>
          <a:lstStyle/>
          <a:p>
            <a:endParaRPr lang="ja-JP" altLang="en-US"/>
          </a:p>
        </p:txBody>
      </p:sp>
      <p:sp>
        <p:nvSpPr>
          <p:cNvPr id="8" name="TextBox 8"/>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15</a:t>
            </a:r>
          </a:p>
        </p:txBody>
      </p:sp>
      <p:sp>
        <p:nvSpPr>
          <p:cNvPr id="9" name="TextBox 9"/>
          <p:cNvSpPr txBox="1"/>
          <p:nvPr/>
        </p:nvSpPr>
        <p:spPr>
          <a:xfrm>
            <a:off x="5380739" y="2660891"/>
            <a:ext cx="7526522" cy="2482609"/>
          </a:xfrm>
          <a:prstGeom prst="rect">
            <a:avLst/>
          </a:prstGeom>
        </p:spPr>
        <p:txBody>
          <a:bodyPr lIns="0" tIns="0" rIns="0" bIns="0" rtlCol="0" anchor="t">
            <a:spAutoFit/>
          </a:bodyPr>
          <a:lstStyle/>
          <a:p>
            <a:pPr algn="ctr">
              <a:lnSpc>
                <a:spcPts val="19230"/>
              </a:lnSpc>
              <a:spcBef>
                <a:spcPct val="0"/>
              </a:spcBef>
            </a:pPr>
            <a:r>
              <a:rPr lang="en-US" sz="13735">
                <a:solidFill>
                  <a:srgbClr val="FFFFFF"/>
                </a:solidFill>
                <a:latin typeface="TAN Pearl"/>
                <a:ea typeface="TAN Pearl"/>
                <a:cs typeface="TAN Pearl"/>
                <a:sym typeface="TAN Pearl"/>
              </a:rPr>
              <a:t>Thank</a:t>
            </a:r>
          </a:p>
        </p:txBody>
      </p:sp>
      <p:sp>
        <p:nvSpPr>
          <p:cNvPr id="10" name="TextBox 10"/>
          <p:cNvSpPr txBox="1"/>
          <p:nvPr/>
        </p:nvSpPr>
        <p:spPr>
          <a:xfrm>
            <a:off x="6189639" y="4752975"/>
            <a:ext cx="5908722" cy="2482609"/>
          </a:xfrm>
          <a:prstGeom prst="rect">
            <a:avLst/>
          </a:prstGeom>
        </p:spPr>
        <p:txBody>
          <a:bodyPr lIns="0" tIns="0" rIns="0" bIns="0" rtlCol="0" anchor="t">
            <a:spAutoFit/>
          </a:bodyPr>
          <a:lstStyle/>
          <a:p>
            <a:pPr algn="ctr">
              <a:lnSpc>
                <a:spcPts val="19230"/>
              </a:lnSpc>
              <a:spcBef>
                <a:spcPct val="0"/>
              </a:spcBef>
            </a:pPr>
            <a:r>
              <a:rPr lang="en-US" sz="13735">
                <a:solidFill>
                  <a:srgbClr val="FFF6F9"/>
                </a:solidFill>
                <a:latin typeface="TAN Pearl"/>
                <a:ea typeface="TAN Pearl"/>
                <a:cs typeface="TAN Pearl"/>
                <a:sym typeface="TAN Pearl"/>
              </a:rPr>
              <a:t>You</a:t>
            </a:r>
          </a:p>
        </p:txBody>
      </p:sp>
      <p:sp>
        <p:nvSpPr>
          <p:cNvPr id="11" name="TextBox 11"/>
          <p:cNvSpPr txBox="1"/>
          <p:nvPr/>
        </p:nvSpPr>
        <p:spPr>
          <a:xfrm>
            <a:off x="8506640" y="8540428"/>
            <a:ext cx="1274721" cy="422976"/>
          </a:xfrm>
          <a:prstGeom prst="rect">
            <a:avLst/>
          </a:prstGeom>
        </p:spPr>
        <p:txBody>
          <a:bodyPr lIns="0" tIns="0" rIns="0" bIns="0" rtlCol="0" anchor="t">
            <a:spAutoFit/>
          </a:bodyPr>
          <a:lstStyle/>
          <a:p>
            <a:pPr algn="ctr">
              <a:lnSpc>
                <a:spcPts val="3461"/>
              </a:lnSpc>
            </a:pPr>
            <a:r>
              <a:rPr lang="en-US" sz="2472" b="1">
                <a:solidFill>
                  <a:srgbClr val="FFFFFF"/>
                </a:solidFill>
                <a:latin typeface="Montserrat Bold"/>
                <a:ea typeface="Montserrat Bold"/>
                <a:cs typeface="Montserrat Bold"/>
                <a:sym typeface="Montserrat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16</a:t>
            </a:r>
          </a:p>
        </p:txBody>
      </p:sp>
      <p:sp>
        <p:nvSpPr>
          <p:cNvPr id="8" name="TextBox 8"/>
          <p:cNvSpPr txBox="1"/>
          <p:nvPr/>
        </p:nvSpPr>
        <p:spPr>
          <a:xfrm>
            <a:off x="1374458" y="3694706"/>
            <a:ext cx="15539084" cy="2497539"/>
          </a:xfrm>
          <a:prstGeom prst="rect">
            <a:avLst/>
          </a:prstGeom>
        </p:spPr>
        <p:txBody>
          <a:bodyPr lIns="0" tIns="0" rIns="0" bIns="0" rtlCol="0" anchor="t">
            <a:spAutoFit/>
          </a:bodyPr>
          <a:lstStyle/>
          <a:p>
            <a:pPr algn="ctr">
              <a:lnSpc>
                <a:spcPts val="19315"/>
              </a:lnSpc>
              <a:spcBef>
                <a:spcPct val="0"/>
              </a:spcBef>
            </a:pPr>
            <a:r>
              <a:rPr lang="en-US" sz="13796">
                <a:solidFill>
                  <a:srgbClr val="F980A9"/>
                </a:solidFill>
                <a:latin typeface="TAN Pearl"/>
                <a:ea typeface="TAN Pearl"/>
                <a:cs typeface="TAN Pearl"/>
                <a:sym typeface="TAN Pearl"/>
              </a:rPr>
              <a:t>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17</a:t>
            </a:r>
          </a:p>
        </p:txBody>
      </p:sp>
      <p:grpSp>
        <p:nvGrpSpPr>
          <p:cNvPr id="8" name="Group 8"/>
          <p:cNvGrpSpPr/>
          <p:nvPr/>
        </p:nvGrpSpPr>
        <p:grpSpPr>
          <a:xfrm>
            <a:off x="482886" y="325021"/>
            <a:ext cx="9202939" cy="1079436"/>
            <a:chOff x="0" y="0"/>
            <a:chExt cx="2423819" cy="284296"/>
          </a:xfrm>
        </p:grpSpPr>
        <p:sp>
          <p:nvSpPr>
            <p:cNvPr id="9" name="Freeform 9"/>
            <p:cNvSpPr/>
            <p:nvPr/>
          </p:nvSpPr>
          <p:spPr>
            <a:xfrm>
              <a:off x="0" y="0"/>
              <a:ext cx="2423819" cy="284296"/>
            </a:xfrm>
            <a:custGeom>
              <a:avLst/>
              <a:gdLst/>
              <a:ahLst/>
              <a:cxnLst/>
              <a:rect l="l" t="t" r="r" b="b"/>
              <a:pathLst>
                <a:path w="2423819" h="284296">
                  <a:moveTo>
                    <a:pt x="42062" y="0"/>
                  </a:moveTo>
                  <a:lnTo>
                    <a:pt x="2381757" y="0"/>
                  </a:lnTo>
                  <a:cubicBezTo>
                    <a:pt x="2404988" y="0"/>
                    <a:pt x="2423819" y="18832"/>
                    <a:pt x="2423819" y="42062"/>
                  </a:cubicBezTo>
                  <a:lnTo>
                    <a:pt x="2423819" y="242234"/>
                  </a:lnTo>
                  <a:cubicBezTo>
                    <a:pt x="2423819" y="265464"/>
                    <a:pt x="2404988" y="284296"/>
                    <a:pt x="2381757" y="284296"/>
                  </a:cubicBezTo>
                  <a:lnTo>
                    <a:pt x="42062" y="284296"/>
                  </a:lnTo>
                  <a:cubicBezTo>
                    <a:pt x="30907" y="284296"/>
                    <a:pt x="20208" y="279864"/>
                    <a:pt x="12320" y="271976"/>
                  </a:cubicBezTo>
                  <a:cubicBezTo>
                    <a:pt x="4432" y="264088"/>
                    <a:pt x="0" y="253389"/>
                    <a:pt x="0" y="242234"/>
                  </a:cubicBezTo>
                  <a:lnTo>
                    <a:pt x="0" y="42062"/>
                  </a:lnTo>
                  <a:cubicBezTo>
                    <a:pt x="0" y="18832"/>
                    <a:pt x="18832" y="0"/>
                    <a:pt x="42062" y="0"/>
                  </a:cubicBezTo>
                  <a:close/>
                </a:path>
              </a:pathLst>
            </a:custGeom>
            <a:solidFill>
              <a:srgbClr val="F980A9"/>
            </a:solidFill>
          </p:spPr>
          <p:txBody>
            <a:bodyPr/>
            <a:lstStyle/>
            <a:p>
              <a:endParaRPr lang="ja-JP" altLang="en-US"/>
            </a:p>
          </p:txBody>
        </p:sp>
        <p:sp>
          <p:nvSpPr>
            <p:cNvPr id="10" name="TextBox 10"/>
            <p:cNvSpPr txBox="1"/>
            <p:nvPr/>
          </p:nvSpPr>
          <p:spPr>
            <a:xfrm>
              <a:off x="0" y="-38100"/>
              <a:ext cx="2423819" cy="32239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82886" y="501398"/>
            <a:ext cx="8932713" cy="646431"/>
          </a:xfrm>
          <a:prstGeom prst="rect">
            <a:avLst/>
          </a:prstGeom>
        </p:spPr>
        <p:txBody>
          <a:bodyPr lIns="0" tIns="0" rIns="0" bIns="0" rtlCol="0" anchor="t">
            <a:spAutoFit/>
          </a:bodyPr>
          <a:lstStyle/>
          <a:p>
            <a:pPr algn="ctr">
              <a:lnSpc>
                <a:spcPts val="5319"/>
              </a:lnSpc>
              <a:spcBef>
                <a:spcPct val="0"/>
              </a:spcBef>
            </a:pPr>
            <a:r>
              <a:rPr lang="en-US" sz="3799" b="1" i="1" dirty="0">
                <a:solidFill>
                  <a:srgbClr val="FFF6F9"/>
                </a:solidFill>
                <a:latin typeface="Montserrat Bold Italics"/>
                <a:ea typeface="Montserrat Bold Italics"/>
                <a:cs typeface="Montserrat Bold Italics"/>
                <a:sym typeface="Montserrat Bold Italics"/>
              </a:rPr>
              <a:t>VOCABULARIES &amp; GRAMMAR</a:t>
            </a:r>
          </a:p>
        </p:txBody>
      </p:sp>
      <p:sp>
        <p:nvSpPr>
          <p:cNvPr id="12" name="TextBox 12"/>
          <p:cNvSpPr txBox="1"/>
          <p:nvPr/>
        </p:nvSpPr>
        <p:spPr>
          <a:xfrm>
            <a:off x="708304"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a) extraordinary </a:t>
            </a:r>
          </a:p>
        </p:txBody>
      </p:sp>
      <p:sp>
        <p:nvSpPr>
          <p:cNvPr id="13" name="TextBox 13"/>
          <p:cNvSpPr txBox="1"/>
          <p:nvPr/>
        </p:nvSpPr>
        <p:spPr>
          <a:xfrm>
            <a:off x="12462130"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d) mean</a:t>
            </a:r>
          </a:p>
        </p:txBody>
      </p:sp>
      <p:sp>
        <p:nvSpPr>
          <p:cNvPr id="14" name="TextBox 14"/>
          <p:cNvSpPr txBox="1"/>
          <p:nvPr/>
        </p:nvSpPr>
        <p:spPr>
          <a:xfrm>
            <a:off x="708304" y="2589884"/>
            <a:ext cx="244147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e) squash</a:t>
            </a:r>
          </a:p>
        </p:txBody>
      </p:sp>
      <p:sp>
        <p:nvSpPr>
          <p:cNvPr id="15" name="TextBox 15"/>
          <p:cNvSpPr txBox="1"/>
          <p:nvPr/>
        </p:nvSpPr>
        <p:spPr>
          <a:xfrm>
            <a:off x="5021748"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g) crass</a:t>
            </a:r>
          </a:p>
        </p:txBody>
      </p:sp>
      <p:sp>
        <p:nvSpPr>
          <p:cNvPr id="16" name="TextBox 16"/>
          <p:cNvSpPr txBox="1"/>
          <p:nvPr/>
        </p:nvSpPr>
        <p:spPr>
          <a:xfrm>
            <a:off x="9227786"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c) look out for</a:t>
            </a:r>
          </a:p>
        </p:txBody>
      </p:sp>
      <p:sp>
        <p:nvSpPr>
          <p:cNvPr id="17" name="TextBox 17"/>
          <p:cNvSpPr txBox="1"/>
          <p:nvPr/>
        </p:nvSpPr>
        <p:spPr>
          <a:xfrm>
            <a:off x="2890293" y="2589884"/>
            <a:ext cx="213145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f) tempt</a:t>
            </a:r>
          </a:p>
        </p:txBody>
      </p:sp>
      <p:sp>
        <p:nvSpPr>
          <p:cNvPr id="18" name="TextBox 18"/>
          <p:cNvSpPr txBox="1"/>
          <p:nvPr/>
        </p:nvSpPr>
        <p:spPr>
          <a:xfrm>
            <a:off x="12759100"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j) sisterhood</a:t>
            </a:r>
          </a:p>
        </p:txBody>
      </p:sp>
      <p:sp>
        <p:nvSpPr>
          <p:cNvPr id="19" name="TextBox 19"/>
          <p:cNvSpPr txBox="1"/>
          <p:nvPr/>
        </p:nvSpPr>
        <p:spPr>
          <a:xfrm>
            <a:off x="9227786" y="2640845"/>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i) contradictory</a:t>
            </a:r>
          </a:p>
        </p:txBody>
      </p:sp>
      <p:sp>
        <p:nvSpPr>
          <p:cNvPr id="20" name="TextBox 20"/>
          <p:cNvSpPr txBox="1"/>
          <p:nvPr/>
        </p:nvSpPr>
        <p:spPr>
          <a:xfrm>
            <a:off x="4239618"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b) tie oneself into knot</a:t>
            </a:r>
          </a:p>
        </p:txBody>
      </p:sp>
      <p:sp>
        <p:nvSpPr>
          <p:cNvPr id="21" name="TextBox 21"/>
          <p:cNvSpPr txBox="1"/>
          <p:nvPr/>
        </p:nvSpPr>
        <p:spPr>
          <a:xfrm>
            <a:off x="6942493"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h) rigged</a:t>
            </a:r>
          </a:p>
        </p:txBody>
      </p:sp>
      <p:grpSp>
        <p:nvGrpSpPr>
          <p:cNvPr id="22" name="Group 22"/>
          <p:cNvGrpSpPr/>
          <p:nvPr/>
        </p:nvGrpSpPr>
        <p:grpSpPr>
          <a:xfrm>
            <a:off x="145283" y="3574152"/>
            <a:ext cx="17916164" cy="6527735"/>
            <a:chOff x="0" y="0"/>
            <a:chExt cx="4718661" cy="1719239"/>
          </a:xfrm>
        </p:grpSpPr>
        <p:sp>
          <p:nvSpPr>
            <p:cNvPr id="23" name="Freeform 23"/>
            <p:cNvSpPr/>
            <p:nvPr/>
          </p:nvSpPr>
          <p:spPr>
            <a:xfrm>
              <a:off x="0" y="0"/>
              <a:ext cx="4718660" cy="1719239"/>
            </a:xfrm>
            <a:custGeom>
              <a:avLst/>
              <a:gdLst/>
              <a:ahLst/>
              <a:cxnLst/>
              <a:rect l="l" t="t" r="r" b="b"/>
              <a:pathLst>
                <a:path w="4718660" h="1719239">
                  <a:moveTo>
                    <a:pt x="21606" y="0"/>
                  </a:moveTo>
                  <a:lnTo>
                    <a:pt x="4697054" y="0"/>
                  </a:lnTo>
                  <a:cubicBezTo>
                    <a:pt x="4702785" y="0"/>
                    <a:pt x="4708280" y="2276"/>
                    <a:pt x="4712332" y="6328"/>
                  </a:cubicBezTo>
                  <a:cubicBezTo>
                    <a:pt x="4716384" y="10380"/>
                    <a:pt x="4718660" y="15876"/>
                    <a:pt x="4718660" y="21606"/>
                  </a:cubicBezTo>
                  <a:lnTo>
                    <a:pt x="4718660" y="1697633"/>
                  </a:lnTo>
                  <a:cubicBezTo>
                    <a:pt x="4718660" y="1703363"/>
                    <a:pt x="4716384" y="1708859"/>
                    <a:pt x="4712332" y="1712911"/>
                  </a:cubicBezTo>
                  <a:cubicBezTo>
                    <a:pt x="4708280" y="1716963"/>
                    <a:pt x="4702785" y="1719239"/>
                    <a:pt x="4697054" y="1719239"/>
                  </a:cubicBezTo>
                  <a:lnTo>
                    <a:pt x="21606" y="1719239"/>
                  </a:lnTo>
                  <a:cubicBezTo>
                    <a:pt x="15876" y="1719239"/>
                    <a:pt x="10380" y="1716963"/>
                    <a:pt x="6328" y="1712911"/>
                  </a:cubicBezTo>
                  <a:cubicBezTo>
                    <a:pt x="2276" y="1708859"/>
                    <a:pt x="0" y="1703363"/>
                    <a:pt x="0" y="1697633"/>
                  </a:cubicBezTo>
                  <a:lnTo>
                    <a:pt x="0" y="21606"/>
                  </a:lnTo>
                  <a:cubicBezTo>
                    <a:pt x="0" y="15876"/>
                    <a:pt x="2276" y="10380"/>
                    <a:pt x="6328" y="6328"/>
                  </a:cubicBezTo>
                  <a:cubicBezTo>
                    <a:pt x="10380" y="2276"/>
                    <a:pt x="15876" y="0"/>
                    <a:pt x="21606" y="0"/>
                  </a:cubicBezTo>
                  <a:close/>
                </a:path>
              </a:pathLst>
            </a:custGeom>
            <a:solidFill>
              <a:srgbClr val="F980A9"/>
            </a:solidFill>
          </p:spPr>
          <p:txBody>
            <a:bodyPr/>
            <a:lstStyle/>
            <a:p>
              <a:endParaRPr lang="ja-JP" altLang="en-US"/>
            </a:p>
          </p:txBody>
        </p:sp>
        <p:sp>
          <p:nvSpPr>
            <p:cNvPr id="24" name="TextBox 24"/>
            <p:cNvSpPr txBox="1"/>
            <p:nvPr/>
          </p:nvSpPr>
          <p:spPr>
            <a:xfrm>
              <a:off x="0" y="-38100"/>
              <a:ext cx="4718661" cy="1757339"/>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473715" y="3097902"/>
            <a:ext cx="17259300" cy="3180969"/>
          </a:xfrm>
          <a:prstGeom prst="rect">
            <a:avLst/>
          </a:prstGeom>
        </p:spPr>
        <p:txBody>
          <a:bodyPr lIns="0" tIns="0" rIns="0" bIns="0" rtlCol="0" anchor="t">
            <a:spAutoFit/>
          </a:bodyPr>
          <a:lstStyle/>
          <a:p>
            <a:pPr algn="ctr">
              <a:lnSpc>
                <a:spcPts val="5147"/>
              </a:lnSpc>
            </a:pPr>
            <a:endParaRPr/>
          </a:p>
          <a:p>
            <a:pPr algn="ctr">
              <a:lnSpc>
                <a:spcPts val="5147"/>
              </a:lnSpc>
            </a:pPr>
            <a:r>
              <a:rPr lang="en-US" sz="2599">
                <a:solidFill>
                  <a:srgbClr val="FFF6F9"/>
                </a:solidFill>
                <a:latin typeface="Canva Sans"/>
                <a:ea typeface="Canva Sans"/>
                <a:cs typeface="Canva Sans"/>
                <a:sym typeface="Canva Sans"/>
              </a:rPr>
              <a:t> Containing statements, beliefs, or qualities that are in opposition to each other, making them seem inconsistent or illogical.</a:t>
            </a:r>
          </a:p>
          <a:p>
            <a:pPr algn="ctr">
              <a:lnSpc>
                <a:spcPts val="5147"/>
              </a:lnSpc>
            </a:pPr>
            <a:endParaRPr lang="en-US" sz="2599">
              <a:solidFill>
                <a:srgbClr val="FFF6F9"/>
              </a:solidFill>
              <a:latin typeface="Canva Sans"/>
              <a:ea typeface="Canva Sans"/>
              <a:cs typeface="Canva Sans"/>
              <a:sym typeface="Canva Sans"/>
            </a:endParaRPr>
          </a:p>
          <a:p>
            <a:pPr algn="ctr">
              <a:lnSpc>
                <a:spcPts val="5147"/>
              </a:lnSpc>
            </a:pPr>
            <a:endParaRPr lang="en-US" sz="2599">
              <a:solidFill>
                <a:srgbClr val="FFF6F9"/>
              </a:solidFill>
              <a:latin typeface="Canva Sans"/>
              <a:ea typeface="Canva Sans"/>
              <a:cs typeface="Canva Sans"/>
              <a:sym typeface="Canva Sans"/>
            </a:endParaRPr>
          </a:p>
        </p:txBody>
      </p:sp>
      <p:grpSp>
        <p:nvGrpSpPr>
          <p:cNvPr id="26" name="Group 26"/>
          <p:cNvGrpSpPr/>
          <p:nvPr/>
        </p:nvGrpSpPr>
        <p:grpSpPr>
          <a:xfrm>
            <a:off x="199497" y="1679238"/>
            <a:ext cx="15793948" cy="1618689"/>
            <a:chOff x="0" y="0"/>
            <a:chExt cx="4159723" cy="426321"/>
          </a:xfrm>
        </p:grpSpPr>
        <p:sp>
          <p:nvSpPr>
            <p:cNvPr id="27" name="Freeform 27"/>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28" name="TextBox 28"/>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sp>
        <p:nvSpPr>
          <p:cNvPr id="29" name="TextBox 29"/>
          <p:cNvSpPr txBox="1"/>
          <p:nvPr/>
        </p:nvSpPr>
        <p:spPr>
          <a:xfrm>
            <a:off x="831212" y="5121394"/>
            <a:ext cx="17284449" cy="25332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be watchful and take care of someone or something, either for protection, support, or to be aware of potential danger.</a:t>
            </a:r>
          </a:p>
          <a:p>
            <a:pPr algn="ctr">
              <a:lnSpc>
                <a:spcPts val="5147"/>
              </a:lnSpc>
            </a:pPr>
            <a:endParaRPr lang="en-US" sz="2599">
              <a:solidFill>
                <a:srgbClr val="FFFFFF"/>
              </a:solidFill>
              <a:latin typeface="Canva Sans"/>
              <a:ea typeface="Canva Sans"/>
              <a:cs typeface="Canva Sans"/>
              <a:sym typeface="Canva Sans"/>
            </a:endParaRPr>
          </a:p>
          <a:p>
            <a:pPr algn="ctr">
              <a:lnSpc>
                <a:spcPts val="5147"/>
              </a:lnSpc>
            </a:pPr>
            <a:endParaRPr lang="en-US" sz="2599">
              <a:solidFill>
                <a:srgbClr val="FFFFFF"/>
              </a:solidFill>
              <a:latin typeface="Canva Sans"/>
              <a:ea typeface="Canva Sans"/>
              <a:cs typeface="Canva Sans"/>
              <a:sym typeface="Canva Sans"/>
            </a:endParaRPr>
          </a:p>
        </p:txBody>
      </p:sp>
      <p:sp>
        <p:nvSpPr>
          <p:cNvPr id="30" name="TextBox 30"/>
          <p:cNvSpPr txBox="1"/>
          <p:nvPr/>
        </p:nvSpPr>
        <p:spPr>
          <a:xfrm>
            <a:off x="1333161" y="6416794"/>
            <a:ext cx="16090917"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crush, flatten, or squeeze something with force, often making it lose its original shape. It can also mean to suppress an idea or argument.</a:t>
            </a:r>
          </a:p>
        </p:txBody>
      </p:sp>
      <p:sp>
        <p:nvSpPr>
          <p:cNvPr id="31" name="TextBox 31"/>
          <p:cNvSpPr txBox="1"/>
          <p:nvPr/>
        </p:nvSpPr>
        <p:spPr>
          <a:xfrm>
            <a:off x="377227" y="7711813"/>
            <a:ext cx="18726205" cy="590169"/>
          </a:xfrm>
          <a:prstGeom prst="rect">
            <a:avLst/>
          </a:prstGeom>
        </p:spPr>
        <p:txBody>
          <a:bodyPr lIns="0" tIns="0" rIns="0" bIns="0" rtlCol="0" anchor="t">
            <a:spAutoFit/>
          </a:bodyPr>
          <a:lstStyle/>
          <a:p>
            <a:pPr algn="ctr">
              <a:lnSpc>
                <a:spcPts val="5147"/>
              </a:lnSpc>
            </a:pPr>
            <a:r>
              <a:rPr lang="en-US" sz="2599">
                <a:solidFill>
                  <a:srgbClr val="FFF6F9"/>
                </a:solidFill>
                <a:latin typeface="Canva Sans"/>
                <a:ea typeface="Canva Sans"/>
                <a:cs typeface="Canva Sans"/>
                <a:sym typeface="Canva Sans"/>
              </a:rPr>
              <a:t>Acting in a cruel, unkind, or unfair way towards others, often with the intention of hurting their feelings.</a:t>
            </a:r>
          </a:p>
        </p:txBody>
      </p:sp>
      <p:sp>
        <p:nvSpPr>
          <p:cNvPr id="32" name="TextBox 32"/>
          <p:cNvSpPr txBox="1"/>
          <p:nvPr/>
        </p:nvSpPr>
        <p:spPr>
          <a:xfrm>
            <a:off x="1255990" y="8652885"/>
            <a:ext cx="16859671"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A close bond, connection, or support system among women, often based on shared experiences, solidarity, and mutual encouragement.</a:t>
            </a:r>
          </a:p>
        </p:txBody>
      </p:sp>
      <p:sp>
        <p:nvSpPr>
          <p:cNvPr id="33" name="TextBox 33"/>
          <p:cNvSpPr txBox="1"/>
          <p:nvPr/>
        </p:nvSpPr>
        <p:spPr>
          <a:xfrm>
            <a:off x="9308373" y="4676331"/>
            <a:ext cx="70247" cy="356235"/>
          </a:xfrm>
          <a:prstGeom prst="rect">
            <a:avLst/>
          </a:prstGeom>
        </p:spPr>
        <p:txBody>
          <a:bodyPr lIns="0" tIns="0" rIns="0" bIns="0" rtlCol="0" anchor="t">
            <a:spAutoFit/>
          </a:bodyPr>
          <a:lstStyle/>
          <a:p>
            <a:pPr algn="ctr">
              <a:lnSpc>
                <a:spcPts val="2939"/>
              </a:lnSpc>
              <a:spcBef>
                <a:spcPct val="0"/>
              </a:spcBef>
            </a:pPr>
            <a:r>
              <a:rPr lang="en-US" sz="2099">
                <a:solidFill>
                  <a:srgbClr val="000000"/>
                </a:solidFill>
                <a:latin typeface="Canva Sans"/>
                <a:ea typeface="Canva Sans"/>
                <a:cs typeface="Canva Sans"/>
                <a:sym typeface="Canva Sans"/>
              </a:rPr>
              <a:t>.</a:t>
            </a:r>
          </a:p>
        </p:txBody>
      </p:sp>
      <p:sp>
        <p:nvSpPr>
          <p:cNvPr id="34" name="TextBox 34"/>
          <p:cNvSpPr txBox="1"/>
          <p:nvPr/>
        </p:nvSpPr>
        <p:spPr>
          <a:xfrm>
            <a:off x="578911" y="5067300"/>
            <a:ext cx="504602"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c </a:t>
            </a:r>
          </a:p>
        </p:txBody>
      </p:sp>
      <p:grpSp>
        <p:nvGrpSpPr>
          <p:cNvPr id="35" name="Group 35"/>
          <p:cNvGrpSpPr/>
          <p:nvPr/>
        </p:nvGrpSpPr>
        <p:grpSpPr>
          <a:xfrm>
            <a:off x="355556" y="1828164"/>
            <a:ext cx="15793948" cy="1618689"/>
            <a:chOff x="0" y="0"/>
            <a:chExt cx="4159723" cy="426321"/>
          </a:xfrm>
        </p:grpSpPr>
        <p:sp>
          <p:nvSpPr>
            <p:cNvPr id="36" name="Freeform 36"/>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37" name="TextBox 37"/>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sp>
        <p:nvSpPr>
          <p:cNvPr id="38" name="TextBox 38"/>
          <p:cNvSpPr txBox="1"/>
          <p:nvPr/>
        </p:nvSpPr>
        <p:spPr>
          <a:xfrm>
            <a:off x="634981" y="3804053"/>
            <a:ext cx="365596"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i </a:t>
            </a:r>
          </a:p>
        </p:txBody>
      </p:sp>
      <p:sp>
        <p:nvSpPr>
          <p:cNvPr id="39" name="TextBox 39"/>
          <p:cNvSpPr txBox="1"/>
          <p:nvPr/>
        </p:nvSpPr>
        <p:spPr>
          <a:xfrm>
            <a:off x="578911" y="6450385"/>
            <a:ext cx="513755" cy="646431"/>
          </a:xfrm>
          <a:prstGeom prst="rect">
            <a:avLst/>
          </a:prstGeom>
        </p:spPr>
        <p:txBody>
          <a:bodyPr lIns="0" tIns="0" rIns="0" bIns="0" rtlCol="0" anchor="t">
            <a:spAutoFit/>
          </a:bodyPr>
          <a:lstStyle/>
          <a:p>
            <a:pPr algn="ctr">
              <a:lnSpc>
                <a:spcPts val="5319"/>
              </a:lnSpc>
              <a:spcBef>
                <a:spcPct val="0"/>
              </a:spcBef>
            </a:pPr>
            <a:r>
              <a:rPr lang="en-US" sz="3799" u="sng" dirty="0">
                <a:solidFill>
                  <a:srgbClr val="FFF6F9"/>
                </a:solidFill>
                <a:latin typeface="Canva Sans"/>
                <a:ea typeface="Canva Sans"/>
                <a:cs typeface="Canva Sans"/>
                <a:sym typeface="Canva Sans"/>
              </a:rPr>
              <a:t> e </a:t>
            </a:r>
          </a:p>
        </p:txBody>
      </p:sp>
      <p:sp>
        <p:nvSpPr>
          <p:cNvPr id="40" name="TextBox 40"/>
          <p:cNvSpPr txBox="1"/>
          <p:nvPr/>
        </p:nvSpPr>
        <p:spPr>
          <a:xfrm>
            <a:off x="613773" y="7655551"/>
            <a:ext cx="547018"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d </a:t>
            </a:r>
          </a:p>
        </p:txBody>
      </p:sp>
      <p:sp>
        <p:nvSpPr>
          <p:cNvPr id="41" name="TextBox 41"/>
          <p:cNvSpPr txBox="1"/>
          <p:nvPr/>
        </p:nvSpPr>
        <p:spPr>
          <a:xfrm>
            <a:off x="704484" y="8902058"/>
            <a:ext cx="365596"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j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18</a:t>
            </a:r>
          </a:p>
        </p:txBody>
      </p:sp>
      <p:grpSp>
        <p:nvGrpSpPr>
          <p:cNvPr id="8" name="Group 8"/>
          <p:cNvGrpSpPr/>
          <p:nvPr/>
        </p:nvGrpSpPr>
        <p:grpSpPr>
          <a:xfrm>
            <a:off x="482886" y="325021"/>
            <a:ext cx="9202939" cy="1079436"/>
            <a:chOff x="0" y="0"/>
            <a:chExt cx="2423819" cy="284296"/>
          </a:xfrm>
        </p:grpSpPr>
        <p:sp>
          <p:nvSpPr>
            <p:cNvPr id="9" name="Freeform 9"/>
            <p:cNvSpPr/>
            <p:nvPr/>
          </p:nvSpPr>
          <p:spPr>
            <a:xfrm>
              <a:off x="0" y="0"/>
              <a:ext cx="2423819" cy="284296"/>
            </a:xfrm>
            <a:custGeom>
              <a:avLst/>
              <a:gdLst/>
              <a:ahLst/>
              <a:cxnLst/>
              <a:rect l="l" t="t" r="r" b="b"/>
              <a:pathLst>
                <a:path w="2423819" h="284296">
                  <a:moveTo>
                    <a:pt x="42062" y="0"/>
                  </a:moveTo>
                  <a:lnTo>
                    <a:pt x="2381757" y="0"/>
                  </a:lnTo>
                  <a:cubicBezTo>
                    <a:pt x="2404988" y="0"/>
                    <a:pt x="2423819" y="18832"/>
                    <a:pt x="2423819" y="42062"/>
                  </a:cubicBezTo>
                  <a:lnTo>
                    <a:pt x="2423819" y="242234"/>
                  </a:lnTo>
                  <a:cubicBezTo>
                    <a:pt x="2423819" y="265464"/>
                    <a:pt x="2404988" y="284296"/>
                    <a:pt x="2381757" y="284296"/>
                  </a:cubicBezTo>
                  <a:lnTo>
                    <a:pt x="42062" y="284296"/>
                  </a:lnTo>
                  <a:cubicBezTo>
                    <a:pt x="30907" y="284296"/>
                    <a:pt x="20208" y="279864"/>
                    <a:pt x="12320" y="271976"/>
                  </a:cubicBezTo>
                  <a:cubicBezTo>
                    <a:pt x="4432" y="264088"/>
                    <a:pt x="0" y="253389"/>
                    <a:pt x="0" y="242234"/>
                  </a:cubicBezTo>
                  <a:lnTo>
                    <a:pt x="0" y="42062"/>
                  </a:lnTo>
                  <a:cubicBezTo>
                    <a:pt x="0" y="18832"/>
                    <a:pt x="18832" y="0"/>
                    <a:pt x="42062" y="0"/>
                  </a:cubicBezTo>
                  <a:close/>
                </a:path>
              </a:pathLst>
            </a:custGeom>
            <a:solidFill>
              <a:srgbClr val="F980A9"/>
            </a:solidFill>
          </p:spPr>
          <p:txBody>
            <a:bodyPr/>
            <a:lstStyle/>
            <a:p>
              <a:endParaRPr lang="ja-JP" altLang="en-US"/>
            </a:p>
          </p:txBody>
        </p:sp>
        <p:sp>
          <p:nvSpPr>
            <p:cNvPr id="10" name="TextBox 10"/>
            <p:cNvSpPr txBox="1"/>
            <p:nvPr/>
          </p:nvSpPr>
          <p:spPr>
            <a:xfrm>
              <a:off x="0" y="-38100"/>
              <a:ext cx="2423819" cy="32239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82886" y="501398"/>
            <a:ext cx="8932713" cy="646431"/>
          </a:xfrm>
          <a:prstGeom prst="rect">
            <a:avLst/>
          </a:prstGeom>
        </p:spPr>
        <p:txBody>
          <a:bodyPr lIns="0" tIns="0" rIns="0" bIns="0" rtlCol="0" anchor="t">
            <a:spAutoFit/>
          </a:bodyPr>
          <a:lstStyle/>
          <a:p>
            <a:pPr algn="ctr">
              <a:lnSpc>
                <a:spcPts val="5319"/>
              </a:lnSpc>
              <a:spcBef>
                <a:spcPct val="0"/>
              </a:spcBef>
            </a:pPr>
            <a:r>
              <a:rPr lang="en-US" sz="3799" b="1" i="1" dirty="0">
                <a:solidFill>
                  <a:srgbClr val="FFF6F9"/>
                </a:solidFill>
                <a:latin typeface="Montserrat Bold Italics"/>
                <a:ea typeface="Montserrat Bold Italics"/>
                <a:cs typeface="Montserrat Bold Italics"/>
                <a:sym typeface="Montserrat Bold Italics"/>
              </a:rPr>
              <a:t>VOCABULARIES &amp; GRAMMAR</a:t>
            </a:r>
          </a:p>
        </p:txBody>
      </p:sp>
      <p:sp>
        <p:nvSpPr>
          <p:cNvPr id="12" name="TextBox 12"/>
          <p:cNvSpPr txBox="1"/>
          <p:nvPr/>
        </p:nvSpPr>
        <p:spPr>
          <a:xfrm>
            <a:off x="708304"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a) extraordinary </a:t>
            </a:r>
          </a:p>
        </p:txBody>
      </p:sp>
      <p:sp>
        <p:nvSpPr>
          <p:cNvPr id="13" name="TextBox 13"/>
          <p:cNvSpPr txBox="1"/>
          <p:nvPr/>
        </p:nvSpPr>
        <p:spPr>
          <a:xfrm>
            <a:off x="12462130"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d) mean</a:t>
            </a:r>
          </a:p>
        </p:txBody>
      </p:sp>
      <p:sp>
        <p:nvSpPr>
          <p:cNvPr id="14" name="TextBox 14"/>
          <p:cNvSpPr txBox="1"/>
          <p:nvPr/>
        </p:nvSpPr>
        <p:spPr>
          <a:xfrm>
            <a:off x="708304" y="2589884"/>
            <a:ext cx="244147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e) squash</a:t>
            </a:r>
          </a:p>
        </p:txBody>
      </p:sp>
      <p:sp>
        <p:nvSpPr>
          <p:cNvPr id="15" name="TextBox 15"/>
          <p:cNvSpPr txBox="1"/>
          <p:nvPr/>
        </p:nvSpPr>
        <p:spPr>
          <a:xfrm>
            <a:off x="5021748"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g) crass</a:t>
            </a:r>
          </a:p>
        </p:txBody>
      </p:sp>
      <p:sp>
        <p:nvSpPr>
          <p:cNvPr id="16" name="TextBox 16"/>
          <p:cNvSpPr txBox="1"/>
          <p:nvPr/>
        </p:nvSpPr>
        <p:spPr>
          <a:xfrm>
            <a:off x="9227786"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c) look out for</a:t>
            </a:r>
          </a:p>
        </p:txBody>
      </p:sp>
      <p:sp>
        <p:nvSpPr>
          <p:cNvPr id="17" name="TextBox 17"/>
          <p:cNvSpPr txBox="1"/>
          <p:nvPr/>
        </p:nvSpPr>
        <p:spPr>
          <a:xfrm>
            <a:off x="2890293" y="2589884"/>
            <a:ext cx="2131455"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f) tempt</a:t>
            </a:r>
          </a:p>
        </p:txBody>
      </p:sp>
      <p:sp>
        <p:nvSpPr>
          <p:cNvPr id="18" name="TextBox 18"/>
          <p:cNvSpPr txBox="1"/>
          <p:nvPr/>
        </p:nvSpPr>
        <p:spPr>
          <a:xfrm>
            <a:off x="12759100"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j) sisterhood</a:t>
            </a:r>
          </a:p>
        </p:txBody>
      </p:sp>
      <p:sp>
        <p:nvSpPr>
          <p:cNvPr id="19" name="TextBox 19"/>
          <p:cNvSpPr txBox="1"/>
          <p:nvPr/>
        </p:nvSpPr>
        <p:spPr>
          <a:xfrm>
            <a:off x="9227786" y="2640845"/>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i) contradictory</a:t>
            </a:r>
          </a:p>
        </p:txBody>
      </p:sp>
      <p:sp>
        <p:nvSpPr>
          <p:cNvPr id="20" name="TextBox 20"/>
          <p:cNvSpPr txBox="1"/>
          <p:nvPr/>
        </p:nvSpPr>
        <p:spPr>
          <a:xfrm>
            <a:off x="4239618" y="1863131"/>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b) tie oneself into knot</a:t>
            </a:r>
          </a:p>
        </p:txBody>
      </p:sp>
      <p:sp>
        <p:nvSpPr>
          <p:cNvPr id="21" name="TextBox 21"/>
          <p:cNvSpPr txBox="1"/>
          <p:nvPr/>
        </p:nvSpPr>
        <p:spPr>
          <a:xfrm>
            <a:off x="6942493" y="2589884"/>
            <a:ext cx="7062628" cy="495301"/>
          </a:xfrm>
          <a:prstGeom prst="rect">
            <a:avLst/>
          </a:prstGeom>
        </p:spPr>
        <p:txBody>
          <a:bodyPr lIns="0" tIns="0" rIns="0" bIns="0" rtlCol="0" anchor="t">
            <a:spAutoFit/>
          </a:bodyPr>
          <a:lstStyle/>
          <a:p>
            <a:pPr algn="just">
              <a:lnSpc>
                <a:spcPts val="4199"/>
              </a:lnSpc>
              <a:spcBef>
                <a:spcPct val="0"/>
              </a:spcBef>
            </a:pPr>
            <a:r>
              <a:rPr lang="en-US" sz="2999" b="1">
                <a:solidFill>
                  <a:srgbClr val="FF3578"/>
                </a:solidFill>
                <a:latin typeface="Montserrat Bold"/>
                <a:ea typeface="Montserrat Bold"/>
                <a:cs typeface="Montserrat Bold"/>
                <a:sym typeface="Montserrat Bold"/>
              </a:rPr>
              <a:t>h) rigged</a:t>
            </a:r>
          </a:p>
        </p:txBody>
      </p:sp>
      <p:grpSp>
        <p:nvGrpSpPr>
          <p:cNvPr id="22" name="Group 22"/>
          <p:cNvGrpSpPr/>
          <p:nvPr/>
        </p:nvGrpSpPr>
        <p:grpSpPr>
          <a:xfrm>
            <a:off x="145283" y="3574152"/>
            <a:ext cx="17916164" cy="6527735"/>
            <a:chOff x="0" y="0"/>
            <a:chExt cx="4718661" cy="1719239"/>
          </a:xfrm>
        </p:grpSpPr>
        <p:sp>
          <p:nvSpPr>
            <p:cNvPr id="23" name="Freeform 23"/>
            <p:cNvSpPr/>
            <p:nvPr/>
          </p:nvSpPr>
          <p:spPr>
            <a:xfrm>
              <a:off x="0" y="0"/>
              <a:ext cx="4718660" cy="1719239"/>
            </a:xfrm>
            <a:custGeom>
              <a:avLst/>
              <a:gdLst/>
              <a:ahLst/>
              <a:cxnLst/>
              <a:rect l="l" t="t" r="r" b="b"/>
              <a:pathLst>
                <a:path w="4718660" h="1719239">
                  <a:moveTo>
                    <a:pt x="21606" y="0"/>
                  </a:moveTo>
                  <a:lnTo>
                    <a:pt x="4697054" y="0"/>
                  </a:lnTo>
                  <a:cubicBezTo>
                    <a:pt x="4702785" y="0"/>
                    <a:pt x="4708280" y="2276"/>
                    <a:pt x="4712332" y="6328"/>
                  </a:cubicBezTo>
                  <a:cubicBezTo>
                    <a:pt x="4716384" y="10380"/>
                    <a:pt x="4718660" y="15876"/>
                    <a:pt x="4718660" y="21606"/>
                  </a:cubicBezTo>
                  <a:lnTo>
                    <a:pt x="4718660" y="1697633"/>
                  </a:lnTo>
                  <a:cubicBezTo>
                    <a:pt x="4718660" y="1703363"/>
                    <a:pt x="4716384" y="1708859"/>
                    <a:pt x="4712332" y="1712911"/>
                  </a:cubicBezTo>
                  <a:cubicBezTo>
                    <a:pt x="4708280" y="1716963"/>
                    <a:pt x="4702785" y="1719239"/>
                    <a:pt x="4697054" y="1719239"/>
                  </a:cubicBezTo>
                  <a:lnTo>
                    <a:pt x="21606" y="1719239"/>
                  </a:lnTo>
                  <a:cubicBezTo>
                    <a:pt x="15876" y="1719239"/>
                    <a:pt x="10380" y="1716963"/>
                    <a:pt x="6328" y="1712911"/>
                  </a:cubicBezTo>
                  <a:cubicBezTo>
                    <a:pt x="2276" y="1708859"/>
                    <a:pt x="0" y="1703363"/>
                    <a:pt x="0" y="1697633"/>
                  </a:cubicBezTo>
                  <a:lnTo>
                    <a:pt x="0" y="21606"/>
                  </a:lnTo>
                  <a:cubicBezTo>
                    <a:pt x="0" y="15876"/>
                    <a:pt x="2276" y="10380"/>
                    <a:pt x="6328" y="6328"/>
                  </a:cubicBezTo>
                  <a:cubicBezTo>
                    <a:pt x="10380" y="2276"/>
                    <a:pt x="15876" y="0"/>
                    <a:pt x="21606" y="0"/>
                  </a:cubicBezTo>
                  <a:close/>
                </a:path>
              </a:pathLst>
            </a:custGeom>
            <a:solidFill>
              <a:srgbClr val="F980A9"/>
            </a:solidFill>
          </p:spPr>
          <p:txBody>
            <a:bodyPr/>
            <a:lstStyle/>
            <a:p>
              <a:endParaRPr lang="ja-JP" altLang="en-US"/>
            </a:p>
          </p:txBody>
        </p:sp>
        <p:sp>
          <p:nvSpPr>
            <p:cNvPr id="24" name="TextBox 24"/>
            <p:cNvSpPr txBox="1"/>
            <p:nvPr/>
          </p:nvSpPr>
          <p:spPr>
            <a:xfrm>
              <a:off x="0" y="-38100"/>
              <a:ext cx="4718661" cy="1757339"/>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1449278" y="3120978"/>
            <a:ext cx="15389443" cy="2533269"/>
          </a:xfrm>
          <a:prstGeom prst="rect">
            <a:avLst/>
          </a:prstGeom>
        </p:spPr>
        <p:txBody>
          <a:bodyPr lIns="0" tIns="0" rIns="0" bIns="0" rtlCol="0" anchor="t">
            <a:spAutoFit/>
          </a:bodyPr>
          <a:lstStyle/>
          <a:p>
            <a:pPr algn="ctr">
              <a:lnSpc>
                <a:spcPts val="5147"/>
              </a:lnSpc>
            </a:pPr>
            <a:endParaRPr/>
          </a:p>
          <a:p>
            <a:pPr algn="ctr">
              <a:lnSpc>
                <a:spcPts val="5147"/>
              </a:lnSpc>
            </a:pPr>
            <a:r>
              <a:rPr lang="en-US" sz="2599">
                <a:solidFill>
                  <a:srgbClr val="FFF6F9"/>
                </a:solidFill>
                <a:latin typeface="Canva Sans"/>
                <a:ea typeface="Canva Sans"/>
                <a:cs typeface="Canva Sans"/>
                <a:sym typeface="Canva Sans"/>
              </a:rPr>
              <a:t>  To strongly attract or persuade someone to do something, especially something that may not be wise or is difficult to resist.</a:t>
            </a:r>
          </a:p>
          <a:p>
            <a:pPr algn="ctr">
              <a:lnSpc>
                <a:spcPts val="5147"/>
              </a:lnSpc>
            </a:pPr>
            <a:endParaRPr lang="en-US" sz="2599">
              <a:solidFill>
                <a:srgbClr val="FFF6F9"/>
              </a:solidFill>
              <a:latin typeface="Canva Sans"/>
              <a:ea typeface="Canva Sans"/>
              <a:cs typeface="Canva Sans"/>
              <a:sym typeface="Canva Sans"/>
            </a:endParaRPr>
          </a:p>
        </p:txBody>
      </p:sp>
      <p:sp>
        <p:nvSpPr>
          <p:cNvPr id="26" name="TextBox 26"/>
          <p:cNvSpPr txBox="1"/>
          <p:nvPr/>
        </p:nvSpPr>
        <p:spPr>
          <a:xfrm>
            <a:off x="831212" y="5121394"/>
            <a:ext cx="17284449"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Set up or manipulated in a dishonest or unfair way to produce a particular result, often used to describe elections, games, or competitions.</a:t>
            </a:r>
          </a:p>
        </p:txBody>
      </p:sp>
      <p:sp>
        <p:nvSpPr>
          <p:cNvPr id="27" name="TextBox 27"/>
          <p:cNvSpPr txBox="1"/>
          <p:nvPr/>
        </p:nvSpPr>
        <p:spPr>
          <a:xfrm>
            <a:off x="1333161" y="6416794"/>
            <a:ext cx="16090917" cy="12378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To become extremely confused, anxious, or worried, often due to overthinking or struggling with a difficult situation.</a:t>
            </a:r>
          </a:p>
        </p:txBody>
      </p:sp>
      <p:sp>
        <p:nvSpPr>
          <p:cNvPr id="28" name="TextBox 28"/>
          <p:cNvSpPr txBox="1"/>
          <p:nvPr/>
        </p:nvSpPr>
        <p:spPr>
          <a:xfrm>
            <a:off x="377227" y="7711813"/>
            <a:ext cx="18726205" cy="590169"/>
          </a:xfrm>
          <a:prstGeom prst="rect">
            <a:avLst/>
          </a:prstGeom>
        </p:spPr>
        <p:txBody>
          <a:bodyPr lIns="0" tIns="0" rIns="0" bIns="0" rtlCol="0" anchor="t">
            <a:spAutoFit/>
          </a:bodyPr>
          <a:lstStyle/>
          <a:p>
            <a:pPr algn="ctr">
              <a:lnSpc>
                <a:spcPts val="5147"/>
              </a:lnSpc>
            </a:pPr>
            <a:r>
              <a:rPr lang="en-US" sz="2599">
                <a:solidFill>
                  <a:srgbClr val="FFF6F9"/>
                </a:solidFill>
                <a:latin typeface="Canva Sans"/>
                <a:ea typeface="Canva Sans"/>
                <a:cs typeface="Canva Sans"/>
                <a:sym typeface="Canva Sans"/>
              </a:rPr>
              <a:t>Showing a lack of sensitivity, refinement, or intelligence, often in a way that seems rude or thoughtless.</a:t>
            </a:r>
          </a:p>
        </p:txBody>
      </p:sp>
      <p:sp>
        <p:nvSpPr>
          <p:cNvPr id="29" name="TextBox 29"/>
          <p:cNvSpPr txBox="1"/>
          <p:nvPr/>
        </p:nvSpPr>
        <p:spPr>
          <a:xfrm>
            <a:off x="1255990" y="8652885"/>
            <a:ext cx="16859671" cy="590169"/>
          </a:xfrm>
          <a:prstGeom prst="rect">
            <a:avLst/>
          </a:prstGeom>
        </p:spPr>
        <p:txBody>
          <a:bodyPr lIns="0" tIns="0" rIns="0" bIns="0" rtlCol="0" anchor="t">
            <a:spAutoFit/>
          </a:bodyPr>
          <a:lstStyle/>
          <a:p>
            <a:pPr algn="ctr">
              <a:lnSpc>
                <a:spcPts val="5147"/>
              </a:lnSpc>
            </a:pPr>
            <a:r>
              <a:rPr lang="en-US" sz="2599">
                <a:solidFill>
                  <a:srgbClr val="FFFFFF"/>
                </a:solidFill>
                <a:latin typeface="Canva Sans"/>
                <a:ea typeface="Canva Sans"/>
                <a:cs typeface="Canva Sans"/>
                <a:sym typeface="Canva Sans"/>
              </a:rPr>
              <a:t>Something very unusual, impressive, or remarkable, often in a way that stands out from the ordinary.</a:t>
            </a:r>
          </a:p>
        </p:txBody>
      </p:sp>
      <p:sp>
        <p:nvSpPr>
          <p:cNvPr id="30" name="TextBox 30"/>
          <p:cNvSpPr txBox="1"/>
          <p:nvPr/>
        </p:nvSpPr>
        <p:spPr>
          <a:xfrm>
            <a:off x="9308373" y="4676331"/>
            <a:ext cx="70247" cy="356235"/>
          </a:xfrm>
          <a:prstGeom prst="rect">
            <a:avLst/>
          </a:prstGeom>
        </p:spPr>
        <p:txBody>
          <a:bodyPr lIns="0" tIns="0" rIns="0" bIns="0" rtlCol="0" anchor="t">
            <a:spAutoFit/>
          </a:bodyPr>
          <a:lstStyle/>
          <a:p>
            <a:pPr algn="ctr">
              <a:lnSpc>
                <a:spcPts val="2939"/>
              </a:lnSpc>
              <a:spcBef>
                <a:spcPct val="0"/>
              </a:spcBef>
            </a:pPr>
            <a:r>
              <a:rPr lang="en-US" sz="2099">
                <a:solidFill>
                  <a:srgbClr val="000000"/>
                </a:solidFill>
                <a:latin typeface="Canva Sans"/>
                <a:ea typeface="Canva Sans"/>
                <a:cs typeface="Canva Sans"/>
                <a:sym typeface="Canva Sans"/>
              </a:rPr>
              <a:t>.</a:t>
            </a:r>
          </a:p>
        </p:txBody>
      </p:sp>
      <p:grpSp>
        <p:nvGrpSpPr>
          <p:cNvPr id="31" name="Group 31"/>
          <p:cNvGrpSpPr/>
          <p:nvPr/>
        </p:nvGrpSpPr>
        <p:grpSpPr>
          <a:xfrm>
            <a:off x="199497" y="1679238"/>
            <a:ext cx="15793948" cy="1618689"/>
            <a:chOff x="0" y="0"/>
            <a:chExt cx="4159723" cy="426321"/>
          </a:xfrm>
        </p:grpSpPr>
        <p:sp>
          <p:nvSpPr>
            <p:cNvPr id="32" name="Freeform 32"/>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33" name="TextBox 33"/>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grpSp>
        <p:nvGrpSpPr>
          <p:cNvPr id="34" name="Group 34"/>
          <p:cNvGrpSpPr/>
          <p:nvPr/>
        </p:nvGrpSpPr>
        <p:grpSpPr>
          <a:xfrm>
            <a:off x="351897" y="1831638"/>
            <a:ext cx="15793948" cy="1618689"/>
            <a:chOff x="0" y="0"/>
            <a:chExt cx="4159723" cy="426321"/>
          </a:xfrm>
        </p:grpSpPr>
        <p:sp>
          <p:nvSpPr>
            <p:cNvPr id="35" name="Freeform 35"/>
            <p:cNvSpPr/>
            <p:nvPr/>
          </p:nvSpPr>
          <p:spPr>
            <a:xfrm>
              <a:off x="0" y="0"/>
              <a:ext cx="4159723" cy="426321"/>
            </a:xfrm>
            <a:custGeom>
              <a:avLst/>
              <a:gdLst/>
              <a:ahLst/>
              <a:cxnLst/>
              <a:rect l="l" t="t" r="r" b="b"/>
              <a:pathLst>
                <a:path w="4159723" h="426321">
                  <a:moveTo>
                    <a:pt x="13725" y="0"/>
                  </a:moveTo>
                  <a:lnTo>
                    <a:pt x="4145998" y="0"/>
                  </a:lnTo>
                  <a:cubicBezTo>
                    <a:pt x="4149638" y="0"/>
                    <a:pt x="4153129" y="1446"/>
                    <a:pt x="4155703" y="4020"/>
                  </a:cubicBezTo>
                  <a:cubicBezTo>
                    <a:pt x="4158277" y="6594"/>
                    <a:pt x="4159723" y="10085"/>
                    <a:pt x="4159723" y="13725"/>
                  </a:cubicBezTo>
                  <a:lnTo>
                    <a:pt x="4159723" y="412596"/>
                  </a:lnTo>
                  <a:cubicBezTo>
                    <a:pt x="4159723" y="420176"/>
                    <a:pt x="4153578" y="426321"/>
                    <a:pt x="4145998" y="426321"/>
                  </a:cubicBezTo>
                  <a:lnTo>
                    <a:pt x="13725" y="426321"/>
                  </a:lnTo>
                  <a:cubicBezTo>
                    <a:pt x="6145" y="426321"/>
                    <a:pt x="0" y="420176"/>
                    <a:pt x="0" y="412596"/>
                  </a:cubicBezTo>
                  <a:lnTo>
                    <a:pt x="0" y="13725"/>
                  </a:lnTo>
                  <a:cubicBezTo>
                    <a:pt x="0" y="10085"/>
                    <a:pt x="1446" y="6594"/>
                    <a:pt x="4020" y="4020"/>
                  </a:cubicBezTo>
                  <a:cubicBezTo>
                    <a:pt x="6594" y="1446"/>
                    <a:pt x="10085" y="0"/>
                    <a:pt x="13725" y="0"/>
                  </a:cubicBezTo>
                  <a:close/>
                </a:path>
              </a:pathLst>
            </a:custGeom>
            <a:solidFill>
              <a:srgbClr val="000000">
                <a:alpha val="0"/>
              </a:srgbClr>
            </a:solidFill>
            <a:ln w="19050" cap="rnd">
              <a:solidFill>
                <a:srgbClr val="FF3578"/>
              </a:solidFill>
              <a:prstDash val="solid"/>
              <a:round/>
            </a:ln>
          </p:spPr>
          <p:txBody>
            <a:bodyPr/>
            <a:lstStyle/>
            <a:p>
              <a:endParaRPr lang="ja-JP" altLang="en-US"/>
            </a:p>
          </p:txBody>
        </p:sp>
        <p:sp>
          <p:nvSpPr>
            <p:cNvPr id="36" name="TextBox 36"/>
            <p:cNvSpPr txBox="1"/>
            <p:nvPr/>
          </p:nvSpPr>
          <p:spPr>
            <a:xfrm>
              <a:off x="0" y="-38100"/>
              <a:ext cx="4159723" cy="464421"/>
            </a:xfrm>
            <a:prstGeom prst="rect">
              <a:avLst/>
            </a:prstGeom>
          </p:spPr>
          <p:txBody>
            <a:bodyPr lIns="50800" tIns="50800" rIns="50800" bIns="50800" rtlCol="0" anchor="ctr"/>
            <a:lstStyle/>
            <a:p>
              <a:pPr algn="ctr">
                <a:lnSpc>
                  <a:spcPts val="2659"/>
                </a:lnSpc>
                <a:spcBef>
                  <a:spcPct val="0"/>
                </a:spcBef>
              </a:pPr>
              <a:endParaRPr/>
            </a:p>
          </p:txBody>
        </p:sp>
      </p:grpSp>
      <p:sp>
        <p:nvSpPr>
          <p:cNvPr id="37" name="TextBox 37"/>
          <p:cNvSpPr txBox="1"/>
          <p:nvPr/>
        </p:nvSpPr>
        <p:spPr>
          <a:xfrm>
            <a:off x="563247" y="5163558"/>
            <a:ext cx="535930"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h </a:t>
            </a:r>
          </a:p>
        </p:txBody>
      </p:sp>
      <p:sp>
        <p:nvSpPr>
          <p:cNvPr id="38" name="TextBox 38"/>
          <p:cNvSpPr txBox="1"/>
          <p:nvPr/>
        </p:nvSpPr>
        <p:spPr>
          <a:xfrm>
            <a:off x="646255" y="3802752"/>
            <a:ext cx="421853"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f </a:t>
            </a:r>
          </a:p>
        </p:txBody>
      </p:sp>
      <p:sp>
        <p:nvSpPr>
          <p:cNvPr id="39" name="TextBox 39"/>
          <p:cNvSpPr txBox="1"/>
          <p:nvPr/>
        </p:nvSpPr>
        <p:spPr>
          <a:xfrm>
            <a:off x="562688" y="6457830"/>
            <a:ext cx="546795"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b </a:t>
            </a:r>
          </a:p>
        </p:txBody>
      </p:sp>
      <p:sp>
        <p:nvSpPr>
          <p:cNvPr id="40" name="TextBox 40"/>
          <p:cNvSpPr txBox="1"/>
          <p:nvPr/>
        </p:nvSpPr>
        <p:spPr>
          <a:xfrm>
            <a:off x="583784" y="7655551"/>
            <a:ext cx="502965"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g </a:t>
            </a:r>
          </a:p>
        </p:txBody>
      </p:sp>
      <p:sp>
        <p:nvSpPr>
          <p:cNvPr id="41" name="TextBox 41"/>
          <p:cNvSpPr txBox="1"/>
          <p:nvPr/>
        </p:nvSpPr>
        <p:spPr>
          <a:xfrm>
            <a:off x="581998" y="8654408"/>
            <a:ext cx="505569" cy="646431"/>
          </a:xfrm>
          <a:prstGeom prst="rect">
            <a:avLst/>
          </a:prstGeom>
        </p:spPr>
        <p:txBody>
          <a:bodyPr lIns="0" tIns="0" rIns="0" bIns="0" rtlCol="0" anchor="t">
            <a:spAutoFit/>
          </a:bodyPr>
          <a:lstStyle/>
          <a:p>
            <a:pPr algn="ctr">
              <a:lnSpc>
                <a:spcPts val="5319"/>
              </a:lnSpc>
              <a:spcBef>
                <a:spcPct val="0"/>
              </a:spcBef>
            </a:pPr>
            <a:r>
              <a:rPr lang="en-US" sz="3799" u="sng">
                <a:solidFill>
                  <a:srgbClr val="FFF6F9"/>
                </a:solidFill>
                <a:latin typeface="Canva Sans"/>
                <a:ea typeface="Canva Sans"/>
                <a:cs typeface="Canva Sans"/>
                <a:sym typeface="Canva Sans"/>
              </a:rPr>
              <a:t> 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19</a:t>
            </a:r>
          </a:p>
        </p:txBody>
      </p:sp>
      <p:grpSp>
        <p:nvGrpSpPr>
          <p:cNvPr id="8" name="Group 8"/>
          <p:cNvGrpSpPr/>
          <p:nvPr/>
        </p:nvGrpSpPr>
        <p:grpSpPr>
          <a:xfrm>
            <a:off x="313130" y="338001"/>
            <a:ext cx="6835204" cy="1053476"/>
            <a:chOff x="0" y="0"/>
            <a:chExt cx="1800218" cy="277459"/>
          </a:xfrm>
        </p:grpSpPr>
        <p:sp>
          <p:nvSpPr>
            <p:cNvPr id="9" name="Freeform 9"/>
            <p:cNvSpPr/>
            <p:nvPr/>
          </p:nvSpPr>
          <p:spPr>
            <a:xfrm>
              <a:off x="0" y="0"/>
              <a:ext cx="1800218" cy="277459"/>
            </a:xfrm>
            <a:custGeom>
              <a:avLst/>
              <a:gdLst/>
              <a:ahLst/>
              <a:cxnLst/>
              <a:rect l="l" t="t" r="r" b="b"/>
              <a:pathLst>
                <a:path w="1800218" h="277459">
                  <a:moveTo>
                    <a:pt x="56633" y="0"/>
                  </a:moveTo>
                  <a:lnTo>
                    <a:pt x="1743586" y="0"/>
                  </a:lnTo>
                  <a:cubicBezTo>
                    <a:pt x="1774863" y="0"/>
                    <a:pt x="1800218" y="25355"/>
                    <a:pt x="1800218" y="56633"/>
                  </a:cubicBezTo>
                  <a:lnTo>
                    <a:pt x="1800218" y="220826"/>
                  </a:lnTo>
                  <a:cubicBezTo>
                    <a:pt x="1800218" y="252103"/>
                    <a:pt x="1774863" y="277459"/>
                    <a:pt x="1743586" y="277459"/>
                  </a:cubicBezTo>
                  <a:lnTo>
                    <a:pt x="56633" y="277459"/>
                  </a:lnTo>
                  <a:cubicBezTo>
                    <a:pt x="25355" y="277459"/>
                    <a:pt x="0" y="252103"/>
                    <a:pt x="0" y="220826"/>
                  </a:cubicBezTo>
                  <a:lnTo>
                    <a:pt x="0" y="56633"/>
                  </a:lnTo>
                  <a:cubicBezTo>
                    <a:pt x="0" y="25355"/>
                    <a:pt x="25355" y="0"/>
                    <a:pt x="56633" y="0"/>
                  </a:cubicBezTo>
                  <a:close/>
                </a:path>
              </a:pathLst>
            </a:custGeom>
            <a:solidFill>
              <a:srgbClr val="FF3578"/>
            </a:solidFill>
          </p:spPr>
          <p:txBody>
            <a:bodyPr/>
            <a:lstStyle/>
            <a:p>
              <a:endParaRPr lang="ja-JP" altLang="en-US"/>
            </a:p>
          </p:txBody>
        </p:sp>
        <p:sp>
          <p:nvSpPr>
            <p:cNvPr id="10" name="TextBox 10"/>
            <p:cNvSpPr txBox="1"/>
            <p:nvPr/>
          </p:nvSpPr>
          <p:spPr>
            <a:xfrm>
              <a:off x="0" y="-38100"/>
              <a:ext cx="1800218" cy="31555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54456" y="1793288"/>
            <a:ext cx="17179088" cy="3758421"/>
            <a:chOff x="0" y="0"/>
            <a:chExt cx="4524533" cy="989872"/>
          </a:xfrm>
        </p:grpSpPr>
        <p:sp>
          <p:nvSpPr>
            <p:cNvPr id="12" name="Freeform 12"/>
            <p:cNvSpPr/>
            <p:nvPr/>
          </p:nvSpPr>
          <p:spPr>
            <a:xfrm>
              <a:off x="0" y="0"/>
              <a:ext cx="4524534" cy="989872"/>
            </a:xfrm>
            <a:custGeom>
              <a:avLst/>
              <a:gdLst/>
              <a:ahLst/>
              <a:cxnLst/>
              <a:rect l="l" t="t" r="r" b="b"/>
              <a:pathLst>
                <a:path w="4524534" h="989872">
                  <a:moveTo>
                    <a:pt x="22533" y="0"/>
                  </a:moveTo>
                  <a:lnTo>
                    <a:pt x="4502000" y="0"/>
                  </a:lnTo>
                  <a:cubicBezTo>
                    <a:pt x="4507977" y="0"/>
                    <a:pt x="4513708" y="2374"/>
                    <a:pt x="4517934" y="6600"/>
                  </a:cubicBezTo>
                  <a:cubicBezTo>
                    <a:pt x="4522160" y="10826"/>
                    <a:pt x="4524534" y="16557"/>
                    <a:pt x="4524534" y="22533"/>
                  </a:cubicBezTo>
                  <a:lnTo>
                    <a:pt x="4524534" y="967339"/>
                  </a:lnTo>
                  <a:cubicBezTo>
                    <a:pt x="4524534" y="973315"/>
                    <a:pt x="4522160" y="979047"/>
                    <a:pt x="4517934" y="983272"/>
                  </a:cubicBezTo>
                  <a:cubicBezTo>
                    <a:pt x="4513708" y="987498"/>
                    <a:pt x="4507977" y="989872"/>
                    <a:pt x="4502000" y="989872"/>
                  </a:cubicBezTo>
                  <a:lnTo>
                    <a:pt x="22533" y="989872"/>
                  </a:lnTo>
                  <a:cubicBezTo>
                    <a:pt x="16557" y="989872"/>
                    <a:pt x="10826" y="987498"/>
                    <a:pt x="6600" y="983272"/>
                  </a:cubicBezTo>
                  <a:cubicBezTo>
                    <a:pt x="2374" y="979047"/>
                    <a:pt x="0" y="973315"/>
                    <a:pt x="0" y="967339"/>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3" name="TextBox 13"/>
            <p:cNvSpPr txBox="1"/>
            <p:nvPr/>
          </p:nvSpPr>
          <p:spPr>
            <a:xfrm>
              <a:off x="0" y="-38100"/>
              <a:ext cx="4524533" cy="1027972"/>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0" y="503423"/>
            <a:ext cx="7008561"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DICTATION</a:t>
            </a:r>
          </a:p>
        </p:txBody>
      </p:sp>
      <p:grpSp>
        <p:nvGrpSpPr>
          <p:cNvPr id="15" name="Group 15"/>
          <p:cNvGrpSpPr/>
          <p:nvPr/>
        </p:nvGrpSpPr>
        <p:grpSpPr>
          <a:xfrm>
            <a:off x="554456" y="5913659"/>
            <a:ext cx="17179088" cy="3942460"/>
            <a:chOff x="0" y="0"/>
            <a:chExt cx="4524533" cy="1038343"/>
          </a:xfrm>
        </p:grpSpPr>
        <p:sp>
          <p:nvSpPr>
            <p:cNvPr id="16" name="Freeform 16"/>
            <p:cNvSpPr/>
            <p:nvPr/>
          </p:nvSpPr>
          <p:spPr>
            <a:xfrm>
              <a:off x="0" y="0"/>
              <a:ext cx="4524534" cy="1038343"/>
            </a:xfrm>
            <a:custGeom>
              <a:avLst/>
              <a:gdLst/>
              <a:ahLst/>
              <a:cxnLst/>
              <a:rect l="l" t="t" r="r" b="b"/>
              <a:pathLst>
                <a:path w="4524534" h="1038343">
                  <a:moveTo>
                    <a:pt x="22533" y="0"/>
                  </a:moveTo>
                  <a:lnTo>
                    <a:pt x="4502000" y="0"/>
                  </a:lnTo>
                  <a:cubicBezTo>
                    <a:pt x="4507977" y="0"/>
                    <a:pt x="4513708" y="2374"/>
                    <a:pt x="4517934" y="6600"/>
                  </a:cubicBezTo>
                  <a:cubicBezTo>
                    <a:pt x="4522160" y="10826"/>
                    <a:pt x="4524534" y="16557"/>
                    <a:pt x="4524534" y="22533"/>
                  </a:cubicBezTo>
                  <a:lnTo>
                    <a:pt x="4524534" y="1015810"/>
                  </a:lnTo>
                  <a:cubicBezTo>
                    <a:pt x="4524534" y="1021787"/>
                    <a:pt x="4522160" y="1027518"/>
                    <a:pt x="4517934" y="1031744"/>
                  </a:cubicBezTo>
                  <a:cubicBezTo>
                    <a:pt x="4513708" y="1035969"/>
                    <a:pt x="4507977" y="1038343"/>
                    <a:pt x="4502000" y="1038343"/>
                  </a:cubicBezTo>
                  <a:lnTo>
                    <a:pt x="22533" y="1038343"/>
                  </a:lnTo>
                  <a:cubicBezTo>
                    <a:pt x="16557" y="1038343"/>
                    <a:pt x="10826" y="1035969"/>
                    <a:pt x="6600" y="1031744"/>
                  </a:cubicBezTo>
                  <a:cubicBezTo>
                    <a:pt x="2374" y="1027518"/>
                    <a:pt x="0" y="1021787"/>
                    <a:pt x="0" y="1015810"/>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7" name="TextBox 17"/>
            <p:cNvSpPr txBox="1"/>
            <p:nvPr/>
          </p:nvSpPr>
          <p:spPr>
            <a:xfrm>
              <a:off x="0" y="-38100"/>
              <a:ext cx="4524533" cy="1076443"/>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900898" y="7041420"/>
            <a:ext cx="16486204" cy="2601596"/>
          </a:xfrm>
          <a:prstGeom prst="rect">
            <a:avLst/>
          </a:prstGeom>
        </p:spPr>
        <p:txBody>
          <a:bodyPr lIns="0" tIns="0" rIns="0" bIns="0" rtlCol="0" anchor="t">
            <a:spAutoFit/>
          </a:bodyPr>
          <a:lstStyle/>
          <a:p>
            <a:pPr algn="ctr">
              <a:lnSpc>
                <a:spcPts val="5179"/>
              </a:lnSpc>
              <a:spcBef>
                <a:spcPct val="0"/>
              </a:spcBef>
            </a:pPr>
            <a:r>
              <a:rPr lang="en-US" sz="3699">
                <a:solidFill>
                  <a:srgbClr val="FFF6F9"/>
                </a:solidFill>
                <a:latin typeface="Montserrat"/>
                <a:ea typeface="Montserrat"/>
                <a:cs typeface="Montserrat"/>
                <a:sym typeface="Montserrat"/>
              </a:rPr>
              <a:t>You're </a:t>
            </a:r>
            <a:r>
              <a:rPr lang="en-US" sz="3699" u="sng">
                <a:solidFill>
                  <a:srgbClr val="FFF6F9"/>
                </a:solidFill>
                <a:latin typeface="Montserrat"/>
                <a:ea typeface="Montserrat"/>
                <a:cs typeface="Montserrat"/>
                <a:sym typeface="Montserrat"/>
              </a:rPr>
              <a:t>supposed to stay pretty for men</a:t>
            </a:r>
            <a:r>
              <a:rPr lang="en-US" sz="3699">
                <a:solidFill>
                  <a:srgbClr val="FFF6F9"/>
                </a:solidFill>
                <a:latin typeface="Montserrat"/>
                <a:ea typeface="Montserrat"/>
                <a:cs typeface="Montserrat"/>
                <a:sym typeface="Montserrat"/>
              </a:rPr>
              <a:t>, but not so pretty that </a:t>
            </a:r>
            <a:r>
              <a:rPr lang="en-US" sz="3699" u="sng">
                <a:solidFill>
                  <a:srgbClr val="FFF6F9"/>
                </a:solidFill>
                <a:latin typeface="Montserrat"/>
                <a:ea typeface="Montserrat"/>
                <a:cs typeface="Montserrat"/>
                <a:sym typeface="Montserrat"/>
              </a:rPr>
              <a:t>you tempt them </a:t>
            </a:r>
            <a:r>
              <a:rPr lang="en-US" sz="3699">
                <a:solidFill>
                  <a:srgbClr val="FFF6F9"/>
                </a:solidFill>
                <a:latin typeface="Montserrat"/>
                <a:ea typeface="Montserrat"/>
                <a:cs typeface="Montserrat"/>
                <a:sym typeface="Montserrat"/>
              </a:rPr>
              <a:t>too much or that you </a:t>
            </a:r>
            <a:r>
              <a:rPr lang="en-US" sz="3699" u="sng">
                <a:solidFill>
                  <a:srgbClr val="FFF6F9"/>
                </a:solidFill>
                <a:latin typeface="Montserrat"/>
                <a:ea typeface="Montserrat"/>
                <a:cs typeface="Montserrat"/>
                <a:sym typeface="Montserrat"/>
              </a:rPr>
              <a:t>threaten other women </a:t>
            </a:r>
            <a:r>
              <a:rPr lang="en-US" sz="3699">
                <a:solidFill>
                  <a:srgbClr val="FFF6F9"/>
                </a:solidFill>
                <a:latin typeface="Montserrat"/>
                <a:ea typeface="Montserrat"/>
                <a:cs typeface="Montserrat"/>
                <a:sym typeface="Montserrat"/>
              </a:rPr>
              <a:t>because you’re </a:t>
            </a:r>
            <a:r>
              <a:rPr lang="en-US" sz="3699" u="sng">
                <a:solidFill>
                  <a:srgbClr val="FFF6F9"/>
                </a:solidFill>
                <a:latin typeface="Montserrat"/>
                <a:ea typeface="Montserrat"/>
                <a:cs typeface="Montserrat"/>
                <a:sym typeface="Montserrat"/>
              </a:rPr>
              <a:t>supposed to be a part of the sisterhood</a:t>
            </a:r>
            <a:r>
              <a:rPr lang="en-US" sz="3699">
                <a:solidFill>
                  <a:srgbClr val="FFF6F9"/>
                </a:solidFill>
                <a:latin typeface="Montserrat"/>
                <a:ea typeface="Montserrat"/>
                <a:cs typeface="Montserrat"/>
                <a:sym typeface="Montserrat"/>
              </a:rPr>
              <a:t>, but always stand out and always be grateful.  </a:t>
            </a:r>
          </a:p>
        </p:txBody>
      </p:sp>
      <p:sp>
        <p:nvSpPr>
          <p:cNvPr id="19" name="TextBox 19"/>
          <p:cNvSpPr txBox="1"/>
          <p:nvPr/>
        </p:nvSpPr>
        <p:spPr>
          <a:xfrm>
            <a:off x="-5804868" y="6306945"/>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1:00   Level 2</a:t>
            </a:r>
          </a:p>
        </p:txBody>
      </p:sp>
      <p:sp>
        <p:nvSpPr>
          <p:cNvPr id="20" name="TextBox 20"/>
          <p:cNvSpPr txBox="1"/>
          <p:nvPr/>
        </p:nvSpPr>
        <p:spPr>
          <a:xfrm>
            <a:off x="-5804868" y="2179291"/>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0:40   Level 1</a:t>
            </a:r>
          </a:p>
        </p:txBody>
      </p:sp>
      <p:sp>
        <p:nvSpPr>
          <p:cNvPr id="21" name="TextBox 21"/>
          <p:cNvSpPr txBox="1"/>
          <p:nvPr/>
        </p:nvSpPr>
        <p:spPr>
          <a:xfrm>
            <a:off x="676351" y="3087977"/>
            <a:ext cx="16935299" cy="2637943"/>
          </a:xfrm>
          <a:prstGeom prst="rect">
            <a:avLst/>
          </a:prstGeom>
        </p:spPr>
        <p:txBody>
          <a:bodyPr lIns="0" tIns="0" rIns="0" bIns="0" rtlCol="0" anchor="t">
            <a:spAutoFit/>
          </a:bodyPr>
          <a:lstStyle/>
          <a:p>
            <a:pPr algn="ctr">
              <a:lnSpc>
                <a:spcPts val="5276"/>
              </a:lnSpc>
            </a:pPr>
            <a:r>
              <a:rPr lang="en-US" sz="3768">
                <a:solidFill>
                  <a:srgbClr val="FFF6F9"/>
                </a:solidFill>
                <a:latin typeface="Montserrat"/>
                <a:ea typeface="Montserrat"/>
                <a:cs typeface="Montserrat"/>
                <a:sym typeface="Montserrat"/>
              </a:rPr>
              <a:t>You have to be a boss, but you </a:t>
            </a:r>
            <a:r>
              <a:rPr lang="en-US" sz="3768" u="sng">
                <a:solidFill>
                  <a:srgbClr val="FFF6F9"/>
                </a:solidFill>
                <a:latin typeface="Montserrat"/>
                <a:ea typeface="Montserrat"/>
                <a:cs typeface="Montserrat"/>
                <a:sym typeface="Montserrat"/>
              </a:rPr>
              <a:t>can't be mean</a:t>
            </a:r>
            <a:r>
              <a:rPr lang="en-US" sz="3768">
                <a:solidFill>
                  <a:srgbClr val="FFF6F9"/>
                </a:solidFill>
                <a:latin typeface="Montserrat"/>
                <a:ea typeface="Montserrat"/>
                <a:cs typeface="Montserrat"/>
                <a:sym typeface="Montserrat"/>
              </a:rPr>
              <a:t>. You have to lead, but you can't squash other people's ideas. You're supposed to love being a mother, but don't talk about your kids </a:t>
            </a:r>
            <a:r>
              <a:rPr lang="en-US" sz="3768" u="sng">
                <a:solidFill>
                  <a:srgbClr val="FFF6F9"/>
                </a:solidFill>
                <a:latin typeface="Montserrat"/>
                <a:ea typeface="Montserrat"/>
                <a:cs typeface="Montserrat"/>
                <a:sym typeface="Montserrat"/>
              </a:rPr>
              <a:t>all the damn time</a:t>
            </a:r>
            <a:r>
              <a:rPr lang="en-US" sz="3768">
                <a:solidFill>
                  <a:srgbClr val="FFF6F9"/>
                </a:solidFill>
                <a:latin typeface="Montserrat"/>
                <a:ea typeface="Montserrat"/>
                <a:cs typeface="Montserrat"/>
                <a:sym typeface="Montserrat"/>
              </a:rPr>
              <a:t>. </a:t>
            </a:r>
          </a:p>
          <a:p>
            <a:pPr algn="ctr">
              <a:lnSpc>
                <a:spcPts val="5276"/>
              </a:lnSpc>
              <a:spcBef>
                <a:spcPct val="0"/>
              </a:spcBef>
            </a:pPr>
            <a:endParaRPr lang="en-US" sz="3768">
              <a:solidFill>
                <a:srgbClr val="FFF6F9"/>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20</a:t>
            </a:r>
          </a:p>
        </p:txBody>
      </p:sp>
      <p:grpSp>
        <p:nvGrpSpPr>
          <p:cNvPr id="8" name="Group 8"/>
          <p:cNvGrpSpPr/>
          <p:nvPr/>
        </p:nvGrpSpPr>
        <p:grpSpPr>
          <a:xfrm>
            <a:off x="313130" y="338001"/>
            <a:ext cx="6835204" cy="1053476"/>
            <a:chOff x="0" y="0"/>
            <a:chExt cx="1800218" cy="277459"/>
          </a:xfrm>
        </p:grpSpPr>
        <p:sp>
          <p:nvSpPr>
            <p:cNvPr id="9" name="Freeform 9"/>
            <p:cNvSpPr/>
            <p:nvPr/>
          </p:nvSpPr>
          <p:spPr>
            <a:xfrm>
              <a:off x="0" y="0"/>
              <a:ext cx="1800218" cy="277459"/>
            </a:xfrm>
            <a:custGeom>
              <a:avLst/>
              <a:gdLst/>
              <a:ahLst/>
              <a:cxnLst/>
              <a:rect l="l" t="t" r="r" b="b"/>
              <a:pathLst>
                <a:path w="1800218" h="277459">
                  <a:moveTo>
                    <a:pt x="56633" y="0"/>
                  </a:moveTo>
                  <a:lnTo>
                    <a:pt x="1743586" y="0"/>
                  </a:lnTo>
                  <a:cubicBezTo>
                    <a:pt x="1774863" y="0"/>
                    <a:pt x="1800218" y="25355"/>
                    <a:pt x="1800218" y="56633"/>
                  </a:cubicBezTo>
                  <a:lnTo>
                    <a:pt x="1800218" y="220826"/>
                  </a:lnTo>
                  <a:cubicBezTo>
                    <a:pt x="1800218" y="252103"/>
                    <a:pt x="1774863" y="277459"/>
                    <a:pt x="1743586" y="277459"/>
                  </a:cubicBezTo>
                  <a:lnTo>
                    <a:pt x="56633" y="277459"/>
                  </a:lnTo>
                  <a:cubicBezTo>
                    <a:pt x="25355" y="277459"/>
                    <a:pt x="0" y="252103"/>
                    <a:pt x="0" y="220826"/>
                  </a:cubicBezTo>
                  <a:lnTo>
                    <a:pt x="0" y="56633"/>
                  </a:lnTo>
                  <a:cubicBezTo>
                    <a:pt x="0" y="25355"/>
                    <a:pt x="25355" y="0"/>
                    <a:pt x="56633" y="0"/>
                  </a:cubicBezTo>
                  <a:close/>
                </a:path>
              </a:pathLst>
            </a:custGeom>
            <a:solidFill>
              <a:srgbClr val="FF3578"/>
            </a:solidFill>
          </p:spPr>
          <p:txBody>
            <a:bodyPr/>
            <a:lstStyle/>
            <a:p>
              <a:endParaRPr lang="ja-JP" altLang="en-US"/>
            </a:p>
          </p:txBody>
        </p:sp>
        <p:sp>
          <p:nvSpPr>
            <p:cNvPr id="10" name="TextBox 10"/>
            <p:cNvSpPr txBox="1"/>
            <p:nvPr/>
          </p:nvSpPr>
          <p:spPr>
            <a:xfrm>
              <a:off x="0" y="-38100"/>
              <a:ext cx="1800218" cy="31555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54456" y="3015453"/>
            <a:ext cx="17179088" cy="4256094"/>
            <a:chOff x="0" y="0"/>
            <a:chExt cx="4524533" cy="1120947"/>
          </a:xfrm>
        </p:grpSpPr>
        <p:sp>
          <p:nvSpPr>
            <p:cNvPr id="12" name="Freeform 12"/>
            <p:cNvSpPr/>
            <p:nvPr/>
          </p:nvSpPr>
          <p:spPr>
            <a:xfrm>
              <a:off x="0" y="0"/>
              <a:ext cx="4524534" cy="1120947"/>
            </a:xfrm>
            <a:custGeom>
              <a:avLst/>
              <a:gdLst/>
              <a:ahLst/>
              <a:cxnLst/>
              <a:rect l="l" t="t" r="r" b="b"/>
              <a:pathLst>
                <a:path w="4524534" h="1120947">
                  <a:moveTo>
                    <a:pt x="22533" y="0"/>
                  </a:moveTo>
                  <a:lnTo>
                    <a:pt x="4502000" y="0"/>
                  </a:lnTo>
                  <a:cubicBezTo>
                    <a:pt x="4507977" y="0"/>
                    <a:pt x="4513708" y="2374"/>
                    <a:pt x="4517934" y="6600"/>
                  </a:cubicBezTo>
                  <a:cubicBezTo>
                    <a:pt x="4522160" y="10826"/>
                    <a:pt x="4524534" y="16557"/>
                    <a:pt x="4524534" y="22533"/>
                  </a:cubicBezTo>
                  <a:lnTo>
                    <a:pt x="4524534" y="1098414"/>
                  </a:lnTo>
                  <a:cubicBezTo>
                    <a:pt x="4524534" y="1104390"/>
                    <a:pt x="4522160" y="1110121"/>
                    <a:pt x="4517934" y="1114347"/>
                  </a:cubicBezTo>
                  <a:cubicBezTo>
                    <a:pt x="4513708" y="1118573"/>
                    <a:pt x="4507977" y="1120947"/>
                    <a:pt x="4502000" y="1120947"/>
                  </a:cubicBezTo>
                  <a:lnTo>
                    <a:pt x="22533" y="1120947"/>
                  </a:lnTo>
                  <a:cubicBezTo>
                    <a:pt x="16557" y="1120947"/>
                    <a:pt x="10826" y="1118573"/>
                    <a:pt x="6600" y="1114347"/>
                  </a:cubicBezTo>
                  <a:cubicBezTo>
                    <a:pt x="2374" y="1110121"/>
                    <a:pt x="0" y="1104390"/>
                    <a:pt x="0" y="1098414"/>
                  </a:cubicBezTo>
                  <a:lnTo>
                    <a:pt x="0" y="22533"/>
                  </a:lnTo>
                  <a:cubicBezTo>
                    <a:pt x="0" y="16557"/>
                    <a:pt x="2374" y="10826"/>
                    <a:pt x="6600" y="6600"/>
                  </a:cubicBezTo>
                  <a:cubicBezTo>
                    <a:pt x="10826" y="2374"/>
                    <a:pt x="16557" y="0"/>
                    <a:pt x="22533" y="0"/>
                  </a:cubicBezTo>
                  <a:close/>
                </a:path>
              </a:pathLst>
            </a:custGeom>
            <a:solidFill>
              <a:srgbClr val="FF3578"/>
            </a:solidFill>
          </p:spPr>
          <p:txBody>
            <a:bodyPr/>
            <a:lstStyle/>
            <a:p>
              <a:endParaRPr lang="ja-JP" altLang="en-US"/>
            </a:p>
          </p:txBody>
        </p:sp>
        <p:sp>
          <p:nvSpPr>
            <p:cNvPr id="13" name="TextBox 13"/>
            <p:cNvSpPr txBox="1"/>
            <p:nvPr/>
          </p:nvSpPr>
          <p:spPr>
            <a:xfrm>
              <a:off x="0" y="-38100"/>
              <a:ext cx="4524533" cy="115904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0" y="503423"/>
            <a:ext cx="7008561" cy="646431"/>
          </a:xfrm>
          <a:prstGeom prst="rect">
            <a:avLst/>
          </a:prstGeom>
        </p:spPr>
        <p:txBody>
          <a:bodyPr lIns="0" tIns="0" rIns="0" bIns="0" rtlCol="0" anchor="t">
            <a:spAutoFit/>
          </a:bodyPr>
          <a:lstStyle/>
          <a:p>
            <a:pPr algn="ctr">
              <a:lnSpc>
                <a:spcPts val="5319"/>
              </a:lnSpc>
              <a:spcBef>
                <a:spcPct val="0"/>
              </a:spcBef>
            </a:pPr>
            <a:r>
              <a:rPr lang="en-US" sz="3799" b="1" i="1">
                <a:solidFill>
                  <a:srgbClr val="FFF6F9"/>
                </a:solidFill>
                <a:latin typeface="Montserrat Bold Italics"/>
                <a:ea typeface="Montserrat Bold Italics"/>
                <a:cs typeface="Montserrat Bold Italics"/>
                <a:sym typeface="Montserrat Bold Italics"/>
              </a:rPr>
              <a:t>DICTATION</a:t>
            </a:r>
          </a:p>
        </p:txBody>
      </p:sp>
      <p:sp>
        <p:nvSpPr>
          <p:cNvPr id="15" name="TextBox 15"/>
          <p:cNvSpPr txBox="1"/>
          <p:nvPr/>
        </p:nvSpPr>
        <p:spPr>
          <a:xfrm>
            <a:off x="798245" y="4466589"/>
            <a:ext cx="16486204" cy="1287146"/>
          </a:xfrm>
          <a:prstGeom prst="rect">
            <a:avLst/>
          </a:prstGeom>
        </p:spPr>
        <p:txBody>
          <a:bodyPr lIns="0" tIns="0" rIns="0" bIns="0" rtlCol="0" anchor="t">
            <a:spAutoFit/>
          </a:bodyPr>
          <a:lstStyle/>
          <a:p>
            <a:pPr algn="ctr">
              <a:lnSpc>
                <a:spcPts val="5179"/>
              </a:lnSpc>
              <a:spcBef>
                <a:spcPct val="0"/>
              </a:spcBef>
            </a:pPr>
            <a:r>
              <a:rPr lang="en-US" sz="3699">
                <a:solidFill>
                  <a:srgbClr val="FFF6F9"/>
                </a:solidFill>
                <a:latin typeface="Montserrat"/>
                <a:ea typeface="Montserrat"/>
                <a:cs typeface="Montserrat"/>
                <a:sym typeface="Montserrat"/>
              </a:rPr>
              <a:t>And </a:t>
            </a:r>
            <a:r>
              <a:rPr lang="en-US" sz="3699" u="sng">
                <a:solidFill>
                  <a:srgbClr val="FFF6F9"/>
                </a:solidFill>
                <a:latin typeface="Montserrat"/>
                <a:ea typeface="Montserrat"/>
                <a:cs typeface="Montserrat"/>
                <a:sym typeface="Montserrat"/>
              </a:rPr>
              <a:t>it turns out</a:t>
            </a:r>
            <a:r>
              <a:rPr lang="en-US" sz="3699">
                <a:solidFill>
                  <a:srgbClr val="FFF6F9"/>
                </a:solidFill>
                <a:latin typeface="Montserrat"/>
                <a:ea typeface="Montserrat"/>
                <a:cs typeface="Montserrat"/>
                <a:sym typeface="Montserrat"/>
              </a:rPr>
              <a:t>, in fact, </a:t>
            </a:r>
            <a:r>
              <a:rPr lang="en-US" sz="3699" u="sng">
                <a:solidFill>
                  <a:srgbClr val="FFF6F9"/>
                </a:solidFill>
                <a:latin typeface="Montserrat"/>
                <a:ea typeface="Montserrat"/>
                <a:cs typeface="Montserrat"/>
                <a:sym typeface="Montserrat"/>
              </a:rPr>
              <a:t>that not only are you doing everything wrong, but also everything is your fault</a:t>
            </a:r>
            <a:r>
              <a:rPr lang="en-US" sz="3699">
                <a:solidFill>
                  <a:srgbClr val="FFF6F9"/>
                </a:solidFill>
                <a:latin typeface="Montserrat"/>
                <a:ea typeface="Montserrat"/>
                <a:cs typeface="Montserrat"/>
                <a:sym typeface="Montserrat"/>
              </a:rPr>
              <a:t>. </a:t>
            </a:r>
          </a:p>
        </p:txBody>
      </p:sp>
      <p:sp>
        <p:nvSpPr>
          <p:cNvPr id="16" name="TextBox 16"/>
          <p:cNvSpPr txBox="1"/>
          <p:nvPr/>
        </p:nvSpPr>
        <p:spPr>
          <a:xfrm>
            <a:off x="-6025714" y="3380863"/>
            <a:ext cx="16486204" cy="613411"/>
          </a:xfrm>
          <a:prstGeom prst="rect">
            <a:avLst/>
          </a:prstGeom>
        </p:spPr>
        <p:txBody>
          <a:bodyPr lIns="0" tIns="0" rIns="0" bIns="0" rtlCol="0" anchor="t">
            <a:spAutoFit/>
          </a:bodyPr>
          <a:lstStyle/>
          <a:p>
            <a:pPr algn="ctr">
              <a:lnSpc>
                <a:spcPts val="5039"/>
              </a:lnSpc>
              <a:spcBef>
                <a:spcPct val="0"/>
              </a:spcBef>
            </a:pPr>
            <a:r>
              <a:rPr lang="en-US" sz="3599">
                <a:solidFill>
                  <a:srgbClr val="FFF6F9"/>
                </a:solidFill>
                <a:latin typeface="Montserrat"/>
                <a:ea typeface="Montserrat"/>
                <a:cs typeface="Montserrat"/>
                <a:sym typeface="Montserrat"/>
              </a:rPr>
              <a:t>1:35   Level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418984" y="1882449"/>
            <a:ext cx="8991871" cy="2174034"/>
            <a:chOff x="0" y="0"/>
            <a:chExt cx="2368230" cy="572585"/>
          </a:xfrm>
        </p:grpSpPr>
        <p:sp>
          <p:nvSpPr>
            <p:cNvPr id="8" name="Freeform 8"/>
            <p:cNvSpPr/>
            <p:nvPr/>
          </p:nvSpPr>
          <p:spPr>
            <a:xfrm>
              <a:off x="0" y="0"/>
              <a:ext cx="2368229" cy="572585"/>
            </a:xfrm>
            <a:custGeom>
              <a:avLst/>
              <a:gdLst/>
              <a:ahLst/>
              <a:cxnLst/>
              <a:rect l="l" t="t" r="r" b="b"/>
              <a:pathLst>
                <a:path w="2368229" h="572585">
                  <a:moveTo>
                    <a:pt x="43050" y="0"/>
                  </a:moveTo>
                  <a:lnTo>
                    <a:pt x="2325180" y="0"/>
                  </a:lnTo>
                  <a:cubicBezTo>
                    <a:pt x="2348955" y="0"/>
                    <a:pt x="2368229" y="19274"/>
                    <a:pt x="2368229" y="43050"/>
                  </a:cubicBezTo>
                  <a:lnTo>
                    <a:pt x="2368229" y="529536"/>
                  </a:lnTo>
                  <a:cubicBezTo>
                    <a:pt x="2368229" y="553311"/>
                    <a:pt x="2348955" y="572585"/>
                    <a:pt x="2325180" y="572585"/>
                  </a:cubicBezTo>
                  <a:lnTo>
                    <a:pt x="43050" y="572585"/>
                  </a:lnTo>
                  <a:cubicBezTo>
                    <a:pt x="19274" y="572585"/>
                    <a:pt x="0" y="553311"/>
                    <a:pt x="0" y="529536"/>
                  </a:cubicBezTo>
                  <a:lnTo>
                    <a:pt x="0" y="43050"/>
                  </a:lnTo>
                  <a:cubicBezTo>
                    <a:pt x="0" y="19274"/>
                    <a:pt x="19274" y="0"/>
                    <a:pt x="43050"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9" name="TextBox 9"/>
            <p:cNvSpPr txBox="1"/>
            <p:nvPr/>
          </p:nvSpPr>
          <p:spPr>
            <a:xfrm>
              <a:off x="0" y="-38100"/>
              <a:ext cx="2368230" cy="61068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8699547" y="2969466"/>
            <a:ext cx="9422144" cy="2711875"/>
            <a:chOff x="0" y="0"/>
            <a:chExt cx="2481552" cy="714239"/>
          </a:xfrm>
        </p:grpSpPr>
        <p:sp>
          <p:nvSpPr>
            <p:cNvPr id="11" name="Freeform 11"/>
            <p:cNvSpPr/>
            <p:nvPr/>
          </p:nvSpPr>
          <p:spPr>
            <a:xfrm>
              <a:off x="0" y="0"/>
              <a:ext cx="2481552" cy="714239"/>
            </a:xfrm>
            <a:custGeom>
              <a:avLst/>
              <a:gdLst/>
              <a:ahLst/>
              <a:cxnLst/>
              <a:rect l="l" t="t" r="r" b="b"/>
              <a:pathLst>
                <a:path w="2481552" h="714239">
                  <a:moveTo>
                    <a:pt x="41084" y="0"/>
                  </a:moveTo>
                  <a:lnTo>
                    <a:pt x="2440469" y="0"/>
                  </a:lnTo>
                  <a:cubicBezTo>
                    <a:pt x="2451365" y="0"/>
                    <a:pt x="2461815" y="4328"/>
                    <a:pt x="2469519" y="12033"/>
                  </a:cubicBezTo>
                  <a:cubicBezTo>
                    <a:pt x="2477224" y="19738"/>
                    <a:pt x="2481552" y="30188"/>
                    <a:pt x="2481552" y="41084"/>
                  </a:cubicBezTo>
                  <a:lnTo>
                    <a:pt x="2481552" y="673155"/>
                  </a:lnTo>
                  <a:cubicBezTo>
                    <a:pt x="2481552" y="684051"/>
                    <a:pt x="2477224" y="694501"/>
                    <a:pt x="2469519" y="702206"/>
                  </a:cubicBezTo>
                  <a:cubicBezTo>
                    <a:pt x="2461815" y="709910"/>
                    <a:pt x="2451365" y="714239"/>
                    <a:pt x="2440469" y="714239"/>
                  </a:cubicBezTo>
                  <a:lnTo>
                    <a:pt x="41084" y="714239"/>
                  </a:lnTo>
                  <a:cubicBezTo>
                    <a:pt x="18394" y="714239"/>
                    <a:pt x="0" y="695845"/>
                    <a:pt x="0" y="673155"/>
                  </a:cubicBezTo>
                  <a:lnTo>
                    <a:pt x="0" y="41084"/>
                  </a:lnTo>
                  <a:cubicBezTo>
                    <a:pt x="0" y="18394"/>
                    <a:pt x="18394" y="0"/>
                    <a:pt x="41084"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12" name="TextBox 12"/>
            <p:cNvSpPr txBox="1"/>
            <p:nvPr/>
          </p:nvSpPr>
          <p:spPr>
            <a:xfrm>
              <a:off x="0" y="-38100"/>
              <a:ext cx="2481552" cy="75233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18984" y="4738406"/>
            <a:ext cx="6579055" cy="4645314"/>
            <a:chOff x="0" y="0"/>
            <a:chExt cx="2397891" cy="1693094"/>
          </a:xfrm>
        </p:grpSpPr>
        <p:sp>
          <p:nvSpPr>
            <p:cNvPr id="14" name="Freeform 14"/>
            <p:cNvSpPr/>
            <p:nvPr/>
          </p:nvSpPr>
          <p:spPr>
            <a:xfrm>
              <a:off x="0" y="0"/>
              <a:ext cx="2397891" cy="1693094"/>
            </a:xfrm>
            <a:custGeom>
              <a:avLst/>
              <a:gdLst/>
              <a:ahLst/>
              <a:cxnLst/>
              <a:rect l="l" t="t" r="r" b="b"/>
              <a:pathLst>
                <a:path w="2397891" h="1693094">
                  <a:moveTo>
                    <a:pt x="58838" y="0"/>
                  </a:moveTo>
                  <a:lnTo>
                    <a:pt x="2339054" y="0"/>
                  </a:lnTo>
                  <a:cubicBezTo>
                    <a:pt x="2354659" y="0"/>
                    <a:pt x="2369624" y="6199"/>
                    <a:pt x="2380658" y="17233"/>
                  </a:cubicBezTo>
                  <a:cubicBezTo>
                    <a:pt x="2391693" y="28267"/>
                    <a:pt x="2397891" y="43233"/>
                    <a:pt x="2397891" y="58838"/>
                  </a:cubicBezTo>
                  <a:lnTo>
                    <a:pt x="2397891" y="1634256"/>
                  </a:lnTo>
                  <a:cubicBezTo>
                    <a:pt x="2397891" y="1649861"/>
                    <a:pt x="2391693" y="1664827"/>
                    <a:pt x="2380658" y="1675861"/>
                  </a:cubicBezTo>
                  <a:cubicBezTo>
                    <a:pt x="2369624" y="1686895"/>
                    <a:pt x="2354659" y="1693094"/>
                    <a:pt x="2339054" y="1693094"/>
                  </a:cubicBezTo>
                  <a:lnTo>
                    <a:pt x="58838" y="1693094"/>
                  </a:lnTo>
                  <a:cubicBezTo>
                    <a:pt x="43233" y="1693094"/>
                    <a:pt x="28267" y="1686895"/>
                    <a:pt x="17233" y="1675861"/>
                  </a:cubicBezTo>
                  <a:cubicBezTo>
                    <a:pt x="6199" y="1664827"/>
                    <a:pt x="0" y="1649861"/>
                    <a:pt x="0" y="1634256"/>
                  </a:cubicBezTo>
                  <a:lnTo>
                    <a:pt x="0" y="58838"/>
                  </a:lnTo>
                  <a:cubicBezTo>
                    <a:pt x="0" y="43233"/>
                    <a:pt x="6199" y="28267"/>
                    <a:pt x="17233" y="17233"/>
                  </a:cubicBezTo>
                  <a:cubicBezTo>
                    <a:pt x="28267" y="6199"/>
                    <a:pt x="43233" y="0"/>
                    <a:pt x="58838" y="0"/>
                  </a:cubicBezTo>
                  <a:close/>
                </a:path>
              </a:pathLst>
            </a:custGeom>
            <a:blipFill>
              <a:blip r:embed="rId6"/>
              <a:stretch>
                <a:fillRect l="-2955" r="-2955"/>
              </a:stretch>
            </a:blipFill>
            <a:ln w="28575" cap="rnd">
              <a:solidFill>
                <a:srgbClr val="FF3578"/>
              </a:solidFill>
              <a:prstDash val="solid"/>
              <a:round/>
            </a:ln>
          </p:spPr>
          <p:txBody>
            <a:bodyPr/>
            <a:lstStyle/>
            <a:p>
              <a:endParaRPr lang="ja-JP" altLang="en-US"/>
            </a:p>
          </p:txBody>
        </p:sp>
      </p:grpSp>
      <p:sp>
        <p:nvSpPr>
          <p:cNvPr id="15" name="TextBox 15"/>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21</a:t>
            </a:r>
          </a:p>
        </p:txBody>
      </p:sp>
      <p:sp>
        <p:nvSpPr>
          <p:cNvPr id="16" name="TextBox 16"/>
          <p:cNvSpPr txBox="1"/>
          <p:nvPr/>
        </p:nvSpPr>
        <p:spPr>
          <a:xfrm>
            <a:off x="6442372" y="295991"/>
            <a:ext cx="8665079" cy="1326744"/>
          </a:xfrm>
          <a:prstGeom prst="rect">
            <a:avLst/>
          </a:prstGeom>
        </p:spPr>
        <p:txBody>
          <a:bodyPr lIns="0" tIns="0" rIns="0" bIns="0" rtlCol="0" anchor="t">
            <a:spAutoFit/>
          </a:bodyPr>
          <a:lstStyle/>
          <a:p>
            <a:pPr algn="l">
              <a:lnSpc>
                <a:spcPts val="10347"/>
              </a:lnSpc>
              <a:spcBef>
                <a:spcPct val="0"/>
              </a:spcBef>
            </a:pPr>
            <a:r>
              <a:rPr lang="en-US" sz="7391">
                <a:solidFill>
                  <a:srgbClr val="FF3578"/>
                </a:solidFill>
                <a:latin typeface="TAN Pearl"/>
                <a:ea typeface="TAN Pearl"/>
                <a:cs typeface="TAN Pearl"/>
                <a:sym typeface="TAN Pearl"/>
              </a:rPr>
              <a:t>Questions</a:t>
            </a:r>
          </a:p>
        </p:txBody>
      </p:sp>
      <p:sp>
        <p:nvSpPr>
          <p:cNvPr id="17" name="TextBox 17"/>
          <p:cNvSpPr txBox="1"/>
          <p:nvPr/>
        </p:nvSpPr>
        <p:spPr>
          <a:xfrm>
            <a:off x="1172408" y="2622938"/>
            <a:ext cx="8238447" cy="563881"/>
          </a:xfrm>
          <a:prstGeom prst="rect">
            <a:avLst/>
          </a:prstGeom>
        </p:spPr>
        <p:txBody>
          <a:bodyPr lIns="0" tIns="0" rIns="0" bIns="0" rtlCol="0" anchor="t">
            <a:spAutoFit/>
          </a:bodyPr>
          <a:lstStyle/>
          <a:p>
            <a:pPr algn="just">
              <a:lnSpc>
                <a:spcPts val="4619"/>
              </a:lnSpc>
              <a:spcBef>
                <a:spcPct val="0"/>
              </a:spcBef>
            </a:pPr>
            <a:r>
              <a:rPr lang="en-US" sz="3299">
                <a:solidFill>
                  <a:srgbClr val="FF3578"/>
                </a:solidFill>
                <a:latin typeface="Montserrat"/>
                <a:ea typeface="Montserrat"/>
                <a:cs typeface="Montserrat"/>
                <a:sym typeface="Montserrat"/>
              </a:rPr>
              <a:t>A1.  Because that's crass</a:t>
            </a:r>
          </a:p>
        </p:txBody>
      </p:sp>
      <p:sp>
        <p:nvSpPr>
          <p:cNvPr id="18" name="TextBox 18"/>
          <p:cNvSpPr txBox="1"/>
          <p:nvPr/>
        </p:nvSpPr>
        <p:spPr>
          <a:xfrm>
            <a:off x="10150680" y="4040223"/>
            <a:ext cx="8429801" cy="513211"/>
          </a:xfrm>
          <a:prstGeom prst="rect">
            <a:avLst/>
          </a:prstGeom>
        </p:spPr>
        <p:txBody>
          <a:bodyPr lIns="0" tIns="0" rIns="0" bIns="0" rtlCol="0" anchor="t">
            <a:spAutoFit/>
          </a:bodyPr>
          <a:lstStyle/>
          <a:p>
            <a:pPr algn="just">
              <a:lnSpc>
                <a:spcPts val="4262"/>
              </a:lnSpc>
              <a:spcBef>
                <a:spcPct val="0"/>
              </a:spcBef>
            </a:pPr>
            <a:r>
              <a:rPr lang="en-US" sz="3044" spc="-27">
                <a:solidFill>
                  <a:srgbClr val="FF3578"/>
                </a:solidFill>
                <a:latin typeface="Montserrat"/>
                <a:ea typeface="Montserrat"/>
                <a:cs typeface="Montserrat"/>
                <a:sym typeface="Montserrat"/>
              </a:rPr>
              <a:t>A2. The fact the system is rigged. </a:t>
            </a:r>
          </a:p>
        </p:txBody>
      </p:sp>
      <p:grpSp>
        <p:nvGrpSpPr>
          <p:cNvPr id="19" name="Group 19"/>
          <p:cNvGrpSpPr/>
          <p:nvPr/>
        </p:nvGrpSpPr>
        <p:grpSpPr>
          <a:xfrm>
            <a:off x="7334555" y="5900416"/>
            <a:ext cx="10787137" cy="4080808"/>
            <a:chOff x="0" y="0"/>
            <a:chExt cx="2841057" cy="1074781"/>
          </a:xfrm>
        </p:grpSpPr>
        <p:sp>
          <p:nvSpPr>
            <p:cNvPr id="20" name="Freeform 20"/>
            <p:cNvSpPr/>
            <p:nvPr/>
          </p:nvSpPr>
          <p:spPr>
            <a:xfrm>
              <a:off x="0" y="0"/>
              <a:ext cx="2841057" cy="1074781"/>
            </a:xfrm>
            <a:custGeom>
              <a:avLst/>
              <a:gdLst/>
              <a:ahLst/>
              <a:cxnLst/>
              <a:rect l="l" t="t" r="r" b="b"/>
              <a:pathLst>
                <a:path w="2841057" h="1074781">
                  <a:moveTo>
                    <a:pt x="35885" y="0"/>
                  </a:moveTo>
                  <a:lnTo>
                    <a:pt x="2805172" y="0"/>
                  </a:lnTo>
                  <a:cubicBezTo>
                    <a:pt x="2824990" y="0"/>
                    <a:pt x="2841057" y="16066"/>
                    <a:pt x="2841057" y="35885"/>
                  </a:cubicBezTo>
                  <a:lnTo>
                    <a:pt x="2841057" y="1038896"/>
                  </a:lnTo>
                  <a:cubicBezTo>
                    <a:pt x="2841057" y="1058714"/>
                    <a:pt x="2824990" y="1074781"/>
                    <a:pt x="2805172" y="1074781"/>
                  </a:cubicBezTo>
                  <a:lnTo>
                    <a:pt x="35885" y="1074781"/>
                  </a:lnTo>
                  <a:cubicBezTo>
                    <a:pt x="16066" y="1074781"/>
                    <a:pt x="0" y="1058714"/>
                    <a:pt x="0" y="1038896"/>
                  </a:cubicBezTo>
                  <a:lnTo>
                    <a:pt x="0" y="35885"/>
                  </a:lnTo>
                  <a:cubicBezTo>
                    <a:pt x="0" y="16066"/>
                    <a:pt x="16066" y="0"/>
                    <a:pt x="35885" y="0"/>
                  </a:cubicBezTo>
                  <a:close/>
                </a:path>
              </a:pathLst>
            </a:custGeom>
            <a:solidFill>
              <a:srgbClr val="000000">
                <a:alpha val="0"/>
              </a:srgbClr>
            </a:solidFill>
            <a:ln w="28575" cap="rnd">
              <a:solidFill>
                <a:srgbClr val="FF3578"/>
              </a:solidFill>
              <a:prstDash val="solid"/>
              <a:round/>
            </a:ln>
          </p:spPr>
          <p:txBody>
            <a:bodyPr/>
            <a:lstStyle/>
            <a:p>
              <a:endParaRPr lang="ja-JP" altLang="en-US"/>
            </a:p>
          </p:txBody>
        </p:sp>
        <p:sp>
          <p:nvSpPr>
            <p:cNvPr id="21" name="TextBox 21"/>
            <p:cNvSpPr txBox="1"/>
            <p:nvPr/>
          </p:nvSpPr>
          <p:spPr>
            <a:xfrm>
              <a:off x="0" y="-38100"/>
              <a:ext cx="2841057" cy="1112881"/>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8240757" y="7748266"/>
            <a:ext cx="10339724" cy="1198377"/>
          </a:xfrm>
          <a:prstGeom prst="rect">
            <a:avLst/>
          </a:prstGeom>
        </p:spPr>
        <p:txBody>
          <a:bodyPr lIns="0" tIns="0" rIns="0" bIns="0" rtlCol="0" anchor="t">
            <a:spAutoFit/>
          </a:bodyPr>
          <a:lstStyle/>
          <a:p>
            <a:pPr algn="just">
              <a:lnSpc>
                <a:spcPts val="4822"/>
              </a:lnSpc>
            </a:pPr>
            <a:r>
              <a:rPr lang="en-US" sz="3444" spc="-31">
                <a:solidFill>
                  <a:srgbClr val="FF3578"/>
                </a:solidFill>
                <a:latin typeface="Montserrat"/>
                <a:ea typeface="Montserrat"/>
                <a:cs typeface="Montserrat"/>
                <a:sym typeface="Montserrat"/>
              </a:rPr>
              <a:t>A3.  </a:t>
            </a:r>
          </a:p>
          <a:p>
            <a:pPr algn="just">
              <a:lnSpc>
                <a:spcPts val="4822"/>
              </a:lnSpc>
              <a:spcBef>
                <a:spcPct val="0"/>
              </a:spcBef>
            </a:pPr>
            <a:endParaRPr lang="en-US" sz="3444" spc="-31">
              <a:solidFill>
                <a:srgbClr val="FF3578"/>
              </a:solidFill>
              <a:latin typeface="Montserrat"/>
              <a:ea typeface="Montserrat"/>
              <a:cs typeface="Montserrat"/>
              <a:sym typeface="Montserrat"/>
            </a:endParaRPr>
          </a:p>
        </p:txBody>
      </p:sp>
      <p:sp>
        <p:nvSpPr>
          <p:cNvPr id="23" name="TextBox 23"/>
          <p:cNvSpPr txBox="1"/>
          <p:nvPr/>
        </p:nvSpPr>
        <p:spPr>
          <a:xfrm>
            <a:off x="12728123" y="7607445"/>
            <a:ext cx="10339724" cy="1198377"/>
          </a:xfrm>
          <a:prstGeom prst="rect">
            <a:avLst/>
          </a:prstGeom>
        </p:spPr>
        <p:txBody>
          <a:bodyPr lIns="0" tIns="0" rIns="0" bIns="0" rtlCol="0" anchor="t">
            <a:spAutoFit/>
          </a:bodyPr>
          <a:lstStyle/>
          <a:p>
            <a:pPr algn="just">
              <a:lnSpc>
                <a:spcPts val="4822"/>
              </a:lnSpc>
            </a:pPr>
            <a:r>
              <a:rPr lang="en-US" sz="3444" spc="-31">
                <a:solidFill>
                  <a:srgbClr val="FF3578"/>
                </a:solidFill>
                <a:latin typeface="Montserrat"/>
                <a:ea typeface="Montserrat"/>
                <a:cs typeface="Montserrat"/>
                <a:sym typeface="Montserrat"/>
              </a:rPr>
              <a:t>intelligence</a:t>
            </a:r>
          </a:p>
          <a:p>
            <a:pPr algn="just">
              <a:lnSpc>
                <a:spcPts val="4822"/>
              </a:lnSpc>
              <a:spcBef>
                <a:spcPct val="0"/>
              </a:spcBef>
            </a:pPr>
            <a:endParaRPr lang="en-US" sz="3444" spc="-31">
              <a:solidFill>
                <a:srgbClr val="FF3578"/>
              </a:solidFill>
              <a:latin typeface="Montserrat"/>
              <a:ea typeface="Montserrat"/>
              <a:cs typeface="Montserrat"/>
              <a:sym typeface="Montserrat"/>
            </a:endParaRPr>
          </a:p>
        </p:txBody>
      </p:sp>
      <p:sp>
        <p:nvSpPr>
          <p:cNvPr id="24" name="TextBox 24"/>
          <p:cNvSpPr txBox="1"/>
          <p:nvPr/>
        </p:nvSpPr>
        <p:spPr>
          <a:xfrm>
            <a:off x="9669988" y="7646114"/>
            <a:ext cx="10339724" cy="588777"/>
          </a:xfrm>
          <a:prstGeom prst="rect">
            <a:avLst/>
          </a:prstGeom>
        </p:spPr>
        <p:txBody>
          <a:bodyPr lIns="0" tIns="0" rIns="0" bIns="0" rtlCol="0" anchor="t">
            <a:spAutoFit/>
          </a:bodyPr>
          <a:lstStyle/>
          <a:p>
            <a:pPr algn="just">
              <a:lnSpc>
                <a:spcPts val="4822"/>
              </a:lnSpc>
              <a:spcBef>
                <a:spcPct val="0"/>
              </a:spcBef>
            </a:pPr>
            <a:r>
              <a:rPr lang="en-US" sz="3444" spc="-31">
                <a:solidFill>
                  <a:srgbClr val="FF3578"/>
                </a:solidFill>
                <a:latin typeface="Montserrat"/>
                <a:ea typeface="Montserrat"/>
                <a:cs typeface="Montserrat"/>
                <a:sym typeface="Montserrat"/>
              </a:rPr>
              <a:t>toughness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grpSp>
        <p:nvGrpSpPr>
          <p:cNvPr id="7" name="Group 7"/>
          <p:cNvGrpSpPr/>
          <p:nvPr/>
        </p:nvGrpSpPr>
        <p:grpSpPr>
          <a:xfrm>
            <a:off x="1267570" y="434276"/>
            <a:ext cx="11137660" cy="9418447"/>
            <a:chOff x="0" y="0"/>
            <a:chExt cx="1172030" cy="991115"/>
          </a:xfrm>
        </p:grpSpPr>
        <p:sp>
          <p:nvSpPr>
            <p:cNvPr id="8" name="Freeform 8"/>
            <p:cNvSpPr/>
            <p:nvPr/>
          </p:nvSpPr>
          <p:spPr>
            <a:xfrm>
              <a:off x="0" y="0"/>
              <a:ext cx="1172030" cy="991115"/>
            </a:xfrm>
            <a:custGeom>
              <a:avLst/>
              <a:gdLst/>
              <a:ahLst/>
              <a:cxnLst/>
              <a:rect l="l" t="t" r="r" b="b"/>
              <a:pathLst>
                <a:path w="1172030" h="991115">
                  <a:moveTo>
                    <a:pt x="34756" y="0"/>
                  </a:moveTo>
                  <a:lnTo>
                    <a:pt x="1137274" y="0"/>
                  </a:lnTo>
                  <a:cubicBezTo>
                    <a:pt x="1146492" y="0"/>
                    <a:pt x="1155332" y="3662"/>
                    <a:pt x="1161850" y="10180"/>
                  </a:cubicBezTo>
                  <a:cubicBezTo>
                    <a:pt x="1168368" y="16698"/>
                    <a:pt x="1172030" y="25538"/>
                    <a:pt x="1172030" y="34756"/>
                  </a:cubicBezTo>
                  <a:lnTo>
                    <a:pt x="1172030" y="956359"/>
                  </a:lnTo>
                  <a:cubicBezTo>
                    <a:pt x="1172030" y="975554"/>
                    <a:pt x="1156469" y="991115"/>
                    <a:pt x="1137274" y="991115"/>
                  </a:cubicBezTo>
                  <a:lnTo>
                    <a:pt x="34756" y="991115"/>
                  </a:lnTo>
                  <a:cubicBezTo>
                    <a:pt x="25538" y="991115"/>
                    <a:pt x="16698" y="987453"/>
                    <a:pt x="10180" y="980935"/>
                  </a:cubicBezTo>
                  <a:cubicBezTo>
                    <a:pt x="3662" y="974417"/>
                    <a:pt x="0" y="965577"/>
                    <a:pt x="0" y="956359"/>
                  </a:cubicBezTo>
                  <a:lnTo>
                    <a:pt x="0" y="34756"/>
                  </a:lnTo>
                  <a:cubicBezTo>
                    <a:pt x="0" y="15561"/>
                    <a:pt x="15561" y="0"/>
                    <a:pt x="34756" y="0"/>
                  </a:cubicBezTo>
                  <a:close/>
                </a:path>
              </a:pathLst>
            </a:custGeom>
            <a:blipFill>
              <a:blip r:embed="rId6"/>
              <a:stretch>
                <a:fillRect l="-23138" r="-23138"/>
              </a:stretch>
            </a:blipFill>
            <a:ln w="28575" cap="rnd">
              <a:solidFill>
                <a:srgbClr val="F980A9"/>
              </a:solidFill>
              <a:prstDash val="solid"/>
              <a:round/>
            </a:ln>
          </p:spPr>
          <p:txBody>
            <a:bodyPr/>
            <a:lstStyle/>
            <a:p>
              <a:endParaRPr lang="ja-JP" altLang="en-US"/>
            </a:p>
          </p:txBody>
        </p:sp>
      </p:grpSp>
      <p:sp>
        <p:nvSpPr>
          <p:cNvPr id="9" name="TextBox 9"/>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23</a:t>
            </a:r>
          </a:p>
        </p:txBody>
      </p:sp>
      <p:sp>
        <p:nvSpPr>
          <p:cNvPr id="8" name="TextBox 8"/>
          <p:cNvSpPr txBox="1"/>
          <p:nvPr/>
        </p:nvSpPr>
        <p:spPr>
          <a:xfrm>
            <a:off x="709794" y="348218"/>
            <a:ext cx="9466558" cy="1144227"/>
          </a:xfrm>
          <a:prstGeom prst="rect">
            <a:avLst/>
          </a:prstGeom>
        </p:spPr>
        <p:txBody>
          <a:bodyPr lIns="0" tIns="0" rIns="0" bIns="0" rtlCol="0" anchor="t">
            <a:spAutoFit/>
          </a:bodyPr>
          <a:lstStyle/>
          <a:p>
            <a:pPr algn="l">
              <a:lnSpc>
                <a:spcPts val="8857"/>
              </a:lnSpc>
              <a:spcBef>
                <a:spcPct val="0"/>
              </a:spcBef>
            </a:pPr>
            <a:r>
              <a:rPr lang="en-US" sz="6326">
                <a:solidFill>
                  <a:srgbClr val="FF3578"/>
                </a:solidFill>
                <a:latin typeface="TAN Pearl"/>
                <a:ea typeface="TAN Pearl"/>
                <a:cs typeface="TAN Pearl"/>
                <a:sym typeface="TAN Pearl"/>
              </a:rPr>
              <a:t>Transcript</a:t>
            </a:r>
          </a:p>
        </p:txBody>
      </p:sp>
      <p:sp>
        <p:nvSpPr>
          <p:cNvPr id="9" name="TextBox 9"/>
          <p:cNvSpPr txBox="1"/>
          <p:nvPr/>
        </p:nvSpPr>
        <p:spPr>
          <a:xfrm>
            <a:off x="709794" y="1936748"/>
            <a:ext cx="17060638" cy="8350252"/>
          </a:xfrm>
          <a:prstGeom prst="rect">
            <a:avLst/>
          </a:prstGeom>
        </p:spPr>
        <p:txBody>
          <a:bodyPr lIns="0" tIns="0" rIns="0" bIns="0" rtlCol="0" anchor="t">
            <a:spAutoFit/>
          </a:bodyPr>
          <a:lstStyle/>
          <a:p>
            <a:pPr algn="l">
              <a:lnSpc>
                <a:spcPts val="4749"/>
              </a:lnSpc>
            </a:pPr>
            <a:r>
              <a:rPr lang="en-US" sz="2499">
                <a:solidFill>
                  <a:srgbClr val="000000"/>
                </a:solidFill>
                <a:latin typeface="Canva Sans"/>
                <a:ea typeface="Canva Sans"/>
                <a:cs typeface="Canva Sans"/>
                <a:sym typeface="Canva Sans"/>
              </a:rPr>
              <a:t>It is literally impossible to be a woman.</a:t>
            </a:r>
          </a:p>
          <a:p>
            <a:pPr algn="l">
              <a:lnSpc>
                <a:spcPts val="4749"/>
              </a:lnSpc>
            </a:pPr>
            <a:r>
              <a:rPr lang="en-US" sz="2499">
                <a:solidFill>
                  <a:srgbClr val="000000"/>
                </a:solidFill>
                <a:latin typeface="Canva Sans"/>
                <a:ea typeface="Canva Sans"/>
                <a:cs typeface="Canva Sans"/>
                <a:sym typeface="Canva Sans"/>
              </a:rPr>
              <a:t>You are so beautiful and so smart, and it kills me that you don't think you're good enough. </a:t>
            </a:r>
          </a:p>
          <a:p>
            <a:pPr algn="l">
              <a:lnSpc>
                <a:spcPts val="4749"/>
              </a:lnSpc>
            </a:pPr>
            <a:r>
              <a:rPr lang="en-US" sz="2499">
                <a:solidFill>
                  <a:srgbClr val="000000"/>
                </a:solidFill>
                <a:latin typeface="Canva Sans"/>
                <a:ea typeface="Canva Sans"/>
                <a:cs typeface="Canva Sans"/>
                <a:sym typeface="Canva Sans"/>
              </a:rPr>
              <a:t>Like, we have to always be extraordinary, but somehow we're always doing it wrong.</a:t>
            </a:r>
          </a:p>
          <a:p>
            <a:pPr algn="l">
              <a:lnSpc>
                <a:spcPts val="4749"/>
              </a:lnSpc>
            </a:pPr>
            <a:r>
              <a:rPr lang="en-US" sz="2499">
                <a:solidFill>
                  <a:srgbClr val="000000"/>
                </a:solidFill>
                <a:latin typeface="Canva Sans"/>
                <a:ea typeface="Canva Sans"/>
                <a:cs typeface="Canva Sans"/>
                <a:sym typeface="Canva Sans"/>
              </a:rPr>
              <a:t>You have to be thin, but not too thin. </a:t>
            </a:r>
          </a:p>
          <a:p>
            <a:pPr algn="l">
              <a:lnSpc>
                <a:spcPts val="4749"/>
              </a:lnSpc>
            </a:pPr>
            <a:r>
              <a:rPr lang="en-US" sz="2499">
                <a:solidFill>
                  <a:srgbClr val="000000"/>
                </a:solidFill>
                <a:latin typeface="Canva Sans"/>
                <a:ea typeface="Canva Sans"/>
                <a:cs typeface="Canva Sans"/>
                <a:sym typeface="Canva Sans"/>
              </a:rPr>
              <a:t>And you can never say you want to be thin. </a:t>
            </a:r>
          </a:p>
          <a:p>
            <a:pPr algn="l">
              <a:lnSpc>
                <a:spcPts val="4749"/>
              </a:lnSpc>
            </a:pPr>
            <a:r>
              <a:rPr lang="en-US" sz="2499">
                <a:solidFill>
                  <a:srgbClr val="000000"/>
                </a:solidFill>
                <a:latin typeface="Canva Sans"/>
                <a:ea typeface="Canva Sans"/>
                <a:cs typeface="Canva Sans"/>
                <a:sym typeface="Canva Sans"/>
              </a:rPr>
              <a:t>You have to say you want to be healthy, but also you have to be thin. </a:t>
            </a:r>
          </a:p>
          <a:p>
            <a:pPr algn="l">
              <a:lnSpc>
                <a:spcPts val="4749"/>
              </a:lnSpc>
            </a:pPr>
            <a:r>
              <a:rPr lang="en-US" sz="2499">
                <a:solidFill>
                  <a:srgbClr val="000000"/>
                </a:solidFill>
                <a:latin typeface="Canva Sans"/>
                <a:ea typeface="Canva Sans"/>
                <a:cs typeface="Canva Sans"/>
                <a:sym typeface="Canva Sans"/>
              </a:rPr>
              <a:t>You have to have money, but you can't ask for money because that's crass. </a:t>
            </a:r>
          </a:p>
          <a:p>
            <a:pPr algn="l">
              <a:lnSpc>
                <a:spcPts val="4749"/>
              </a:lnSpc>
            </a:pPr>
            <a:r>
              <a:rPr lang="en-US" sz="2499">
                <a:solidFill>
                  <a:srgbClr val="000000"/>
                </a:solidFill>
                <a:latin typeface="Canva Sans"/>
                <a:ea typeface="Canva Sans"/>
                <a:cs typeface="Canva Sans"/>
                <a:sym typeface="Canva Sans"/>
              </a:rPr>
              <a:t>You have to be a boss, but you can't be mean. </a:t>
            </a:r>
          </a:p>
          <a:p>
            <a:pPr algn="l">
              <a:lnSpc>
                <a:spcPts val="4749"/>
              </a:lnSpc>
            </a:pPr>
            <a:r>
              <a:rPr lang="en-US" sz="2499">
                <a:solidFill>
                  <a:srgbClr val="000000"/>
                </a:solidFill>
                <a:latin typeface="Canva Sans"/>
                <a:ea typeface="Canva Sans"/>
                <a:cs typeface="Canva Sans"/>
                <a:sym typeface="Canva Sans"/>
              </a:rPr>
              <a:t>You have to lead, but you can't squash other people's ideas. </a:t>
            </a:r>
          </a:p>
          <a:p>
            <a:pPr algn="l">
              <a:lnSpc>
                <a:spcPts val="4749"/>
              </a:lnSpc>
            </a:pPr>
            <a:r>
              <a:rPr lang="en-US" sz="2499">
                <a:solidFill>
                  <a:srgbClr val="000000"/>
                </a:solidFill>
                <a:latin typeface="Canva Sans"/>
                <a:ea typeface="Canva Sans"/>
                <a:cs typeface="Canva Sans"/>
                <a:sym typeface="Canva Sans"/>
              </a:rPr>
              <a:t>You're supposed to love being a mother, but don't talk about your kids all the damn time. </a:t>
            </a:r>
          </a:p>
          <a:p>
            <a:pPr algn="l">
              <a:lnSpc>
                <a:spcPts val="4749"/>
              </a:lnSpc>
            </a:pPr>
            <a:r>
              <a:rPr lang="en-US" sz="2499">
                <a:solidFill>
                  <a:srgbClr val="000000"/>
                </a:solidFill>
                <a:latin typeface="Canva Sans"/>
                <a:ea typeface="Canva Sans"/>
                <a:cs typeface="Canva Sans"/>
                <a:sym typeface="Canva Sans"/>
              </a:rPr>
              <a:t>You have to be a career woman, but also always be looking out for other people. </a:t>
            </a:r>
          </a:p>
          <a:p>
            <a:pPr algn="l">
              <a:lnSpc>
                <a:spcPts val="4749"/>
              </a:lnSpc>
            </a:pPr>
            <a:r>
              <a:rPr lang="en-US" sz="2499">
                <a:solidFill>
                  <a:srgbClr val="000000"/>
                </a:solidFill>
                <a:latin typeface="Canva Sans"/>
                <a:ea typeface="Canva Sans"/>
                <a:cs typeface="Canva Sans"/>
                <a:sym typeface="Canva Sans"/>
              </a:rPr>
              <a:t>You have to answer for men's bad behavior, which is insane. But if you point that out, you're accused of complaining. </a:t>
            </a:r>
          </a:p>
          <a:p>
            <a:pPr algn="l">
              <a:lnSpc>
                <a:spcPts val="4749"/>
              </a:lnSpc>
            </a:pPr>
            <a:endParaRPr lang="en-US" sz="2499">
              <a:solidFill>
                <a:srgbClr val="000000"/>
              </a:solidFill>
              <a:latin typeface="Canva Sans"/>
              <a:ea typeface="Canva Sans"/>
              <a:cs typeface="Canva Sans"/>
              <a:sym typeface="Canva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a:off x="15614089" y="730545"/>
            <a:ext cx="1919429" cy="566532"/>
            <a:chOff x="0" y="0"/>
            <a:chExt cx="505529" cy="149210"/>
          </a:xfrm>
        </p:grpSpPr>
        <p:sp>
          <p:nvSpPr>
            <p:cNvPr id="3" name="Freeform 3"/>
            <p:cNvSpPr/>
            <p:nvPr/>
          </p:nvSpPr>
          <p:spPr>
            <a:xfrm>
              <a:off x="0" y="0"/>
              <a:ext cx="505529" cy="149210"/>
            </a:xfrm>
            <a:custGeom>
              <a:avLst/>
              <a:gdLst/>
              <a:ahLst/>
              <a:cxnLst/>
              <a:rect l="l" t="t" r="r" b="b"/>
              <a:pathLst>
                <a:path w="505529" h="149210">
                  <a:moveTo>
                    <a:pt x="68569" y="0"/>
                  </a:moveTo>
                  <a:lnTo>
                    <a:pt x="436960" y="0"/>
                  </a:lnTo>
                  <a:cubicBezTo>
                    <a:pt x="455146" y="0"/>
                    <a:pt x="472586" y="7224"/>
                    <a:pt x="485445" y="20083"/>
                  </a:cubicBezTo>
                  <a:cubicBezTo>
                    <a:pt x="498305" y="32942"/>
                    <a:pt x="505529" y="50383"/>
                    <a:pt x="505529" y="68569"/>
                  </a:cubicBezTo>
                  <a:lnTo>
                    <a:pt x="505529" y="80641"/>
                  </a:lnTo>
                  <a:cubicBezTo>
                    <a:pt x="505529" y="98827"/>
                    <a:pt x="498305" y="116268"/>
                    <a:pt x="485445" y="129127"/>
                  </a:cubicBezTo>
                  <a:cubicBezTo>
                    <a:pt x="472586" y="141986"/>
                    <a:pt x="455146" y="149210"/>
                    <a:pt x="436960" y="149210"/>
                  </a:cubicBezTo>
                  <a:lnTo>
                    <a:pt x="68569" y="149210"/>
                  </a:lnTo>
                  <a:cubicBezTo>
                    <a:pt x="50383" y="149210"/>
                    <a:pt x="32942" y="141986"/>
                    <a:pt x="20083" y="129127"/>
                  </a:cubicBezTo>
                  <a:cubicBezTo>
                    <a:pt x="7224" y="116268"/>
                    <a:pt x="0" y="98827"/>
                    <a:pt x="0" y="80641"/>
                  </a:cubicBezTo>
                  <a:lnTo>
                    <a:pt x="0" y="68569"/>
                  </a:lnTo>
                  <a:cubicBezTo>
                    <a:pt x="0" y="50383"/>
                    <a:pt x="7224" y="32942"/>
                    <a:pt x="20083" y="20083"/>
                  </a:cubicBezTo>
                  <a:cubicBezTo>
                    <a:pt x="32942" y="7224"/>
                    <a:pt x="50383" y="0"/>
                    <a:pt x="68569" y="0"/>
                  </a:cubicBezTo>
                  <a:close/>
                </a:path>
              </a:pathLst>
            </a:custGeom>
            <a:solidFill>
              <a:srgbClr val="FF3578"/>
            </a:solidFill>
          </p:spPr>
          <p:txBody>
            <a:bodyPr/>
            <a:lstStyle/>
            <a:p>
              <a:endParaRPr lang="ja-JP" altLang="en-US"/>
            </a:p>
          </p:txBody>
        </p:sp>
        <p:sp>
          <p:nvSpPr>
            <p:cNvPr id="4" name="TextBox 4"/>
            <p:cNvSpPr txBox="1"/>
            <p:nvPr/>
          </p:nvSpPr>
          <p:spPr>
            <a:xfrm>
              <a:off x="0" y="-38100"/>
              <a:ext cx="505529" cy="18731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839851" y="761099"/>
            <a:ext cx="535201" cy="535201"/>
          </a:xfrm>
          <a:custGeom>
            <a:avLst/>
            <a:gdLst/>
            <a:ahLst/>
            <a:cxnLst/>
            <a:rect l="l" t="t" r="r" b="b"/>
            <a:pathLst>
              <a:path w="535201" h="535201">
                <a:moveTo>
                  <a:pt x="0" y="0"/>
                </a:moveTo>
                <a:lnTo>
                  <a:pt x="535201" y="0"/>
                </a:lnTo>
                <a:lnTo>
                  <a:pt x="535201" y="535202"/>
                </a:lnTo>
                <a:lnTo>
                  <a:pt x="0" y="5352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ja-JP" altLang="en-US"/>
          </a:p>
        </p:txBody>
      </p:sp>
      <p:sp>
        <p:nvSpPr>
          <p:cNvPr id="6" name="Freeform 6"/>
          <p:cNvSpPr/>
          <p:nvPr/>
        </p:nvSpPr>
        <p:spPr>
          <a:xfrm>
            <a:off x="14014309" y="747673"/>
            <a:ext cx="548405" cy="549404"/>
          </a:xfrm>
          <a:custGeom>
            <a:avLst/>
            <a:gdLst/>
            <a:ahLst/>
            <a:cxnLst/>
            <a:rect l="l" t="t" r="r" b="b"/>
            <a:pathLst>
              <a:path w="548405" h="549404">
                <a:moveTo>
                  <a:pt x="0" y="0"/>
                </a:moveTo>
                <a:lnTo>
                  <a:pt x="548405" y="0"/>
                </a:lnTo>
                <a:lnTo>
                  <a:pt x="548405" y="549404"/>
                </a:lnTo>
                <a:lnTo>
                  <a:pt x="0" y="54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JP" altLang="en-US"/>
          </a:p>
        </p:txBody>
      </p:sp>
      <p:sp>
        <p:nvSpPr>
          <p:cNvPr id="7" name="TextBox 7"/>
          <p:cNvSpPr txBox="1"/>
          <p:nvPr/>
        </p:nvSpPr>
        <p:spPr>
          <a:xfrm>
            <a:off x="15863158" y="826639"/>
            <a:ext cx="1421291" cy="323215"/>
          </a:xfrm>
          <a:prstGeom prst="rect">
            <a:avLst/>
          </a:prstGeom>
        </p:spPr>
        <p:txBody>
          <a:bodyPr lIns="0" tIns="0" rIns="0" bIns="0" rtlCol="0" anchor="t">
            <a:spAutoFit/>
          </a:bodyPr>
          <a:lstStyle/>
          <a:p>
            <a:pPr algn="ctr">
              <a:lnSpc>
                <a:spcPts val="2659"/>
              </a:lnSpc>
              <a:spcBef>
                <a:spcPct val="0"/>
              </a:spcBef>
            </a:pPr>
            <a:r>
              <a:rPr lang="en-US" sz="1899" b="1">
                <a:solidFill>
                  <a:srgbClr val="FFFFFF"/>
                </a:solidFill>
                <a:latin typeface="Montserrat Bold"/>
                <a:ea typeface="Montserrat Bold"/>
                <a:cs typeface="Montserrat Bold"/>
                <a:sym typeface="Montserrat Bold"/>
              </a:rPr>
              <a:t>Page 24</a:t>
            </a:r>
          </a:p>
        </p:txBody>
      </p:sp>
      <p:sp>
        <p:nvSpPr>
          <p:cNvPr id="8" name="TextBox 8"/>
          <p:cNvSpPr txBox="1"/>
          <p:nvPr/>
        </p:nvSpPr>
        <p:spPr>
          <a:xfrm>
            <a:off x="709794" y="348218"/>
            <a:ext cx="9466558" cy="1144227"/>
          </a:xfrm>
          <a:prstGeom prst="rect">
            <a:avLst/>
          </a:prstGeom>
        </p:spPr>
        <p:txBody>
          <a:bodyPr lIns="0" tIns="0" rIns="0" bIns="0" rtlCol="0" anchor="t">
            <a:spAutoFit/>
          </a:bodyPr>
          <a:lstStyle/>
          <a:p>
            <a:pPr algn="l">
              <a:lnSpc>
                <a:spcPts val="8857"/>
              </a:lnSpc>
              <a:spcBef>
                <a:spcPct val="0"/>
              </a:spcBef>
            </a:pPr>
            <a:r>
              <a:rPr lang="en-US" sz="6326">
                <a:solidFill>
                  <a:srgbClr val="FF3578"/>
                </a:solidFill>
                <a:latin typeface="TAN Pearl"/>
                <a:ea typeface="TAN Pearl"/>
                <a:cs typeface="TAN Pearl"/>
                <a:sym typeface="TAN Pearl"/>
              </a:rPr>
              <a:t>Transcript</a:t>
            </a:r>
          </a:p>
        </p:txBody>
      </p:sp>
      <p:sp>
        <p:nvSpPr>
          <p:cNvPr id="9" name="TextBox 9"/>
          <p:cNvSpPr txBox="1"/>
          <p:nvPr/>
        </p:nvSpPr>
        <p:spPr>
          <a:xfrm>
            <a:off x="709794" y="2190368"/>
            <a:ext cx="17060638" cy="7150102"/>
          </a:xfrm>
          <a:prstGeom prst="rect">
            <a:avLst/>
          </a:prstGeom>
        </p:spPr>
        <p:txBody>
          <a:bodyPr lIns="0" tIns="0" rIns="0" bIns="0" rtlCol="0" anchor="t">
            <a:spAutoFit/>
          </a:bodyPr>
          <a:lstStyle/>
          <a:p>
            <a:pPr algn="l">
              <a:lnSpc>
                <a:spcPts val="4749"/>
              </a:lnSpc>
            </a:pPr>
            <a:r>
              <a:rPr lang="en-US" sz="2499">
                <a:solidFill>
                  <a:srgbClr val="000000"/>
                </a:solidFill>
                <a:latin typeface="Canva Sans"/>
                <a:ea typeface="Canva Sans"/>
                <a:cs typeface="Canva Sans"/>
                <a:sym typeface="Canva Sans"/>
              </a:rPr>
              <a:t>You're supposed to stay pretty for men, but not so pretty that you tempt them too much or that you threaten other women because you’re supposed to be a part of the sisterhood, but always stand out and always be grateful. </a:t>
            </a:r>
          </a:p>
          <a:p>
            <a:pPr algn="l">
              <a:lnSpc>
                <a:spcPts val="4749"/>
              </a:lnSpc>
            </a:pPr>
            <a:r>
              <a:rPr lang="en-US" sz="2499">
                <a:solidFill>
                  <a:srgbClr val="000000"/>
                </a:solidFill>
                <a:latin typeface="Canva Sans"/>
                <a:ea typeface="Canva Sans"/>
                <a:cs typeface="Canva Sans"/>
                <a:sym typeface="Canva Sans"/>
              </a:rPr>
              <a:t>But never forget that the system is rigged. </a:t>
            </a:r>
          </a:p>
          <a:p>
            <a:pPr algn="l">
              <a:lnSpc>
                <a:spcPts val="4749"/>
              </a:lnSpc>
            </a:pPr>
            <a:r>
              <a:rPr lang="en-US" sz="2499">
                <a:solidFill>
                  <a:srgbClr val="000000"/>
                </a:solidFill>
                <a:latin typeface="Canva Sans"/>
                <a:ea typeface="Canva Sans"/>
                <a:cs typeface="Canva Sans"/>
                <a:sym typeface="Canva Sans"/>
              </a:rPr>
              <a:t>So find a way to acknowledge that, but also always be grateful. </a:t>
            </a:r>
          </a:p>
          <a:p>
            <a:pPr algn="l">
              <a:lnSpc>
                <a:spcPts val="4749"/>
              </a:lnSpc>
            </a:pPr>
            <a:r>
              <a:rPr lang="en-US" sz="2499">
                <a:solidFill>
                  <a:srgbClr val="000000"/>
                </a:solidFill>
                <a:latin typeface="Canva Sans"/>
                <a:ea typeface="Canva Sans"/>
                <a:cs typeface="Canva Sans"/>
                <a:sym typeface="Canva Sans"/>
              </a:rPr>
              <a:t>You have to never get old, never be rude, never show off, never be selfish, never fall down, never fail, never show fear, never get out of line.</a:t>
            </a:r>
          </a:p>
          <a:p>
            <a:pPr algn="l">
              <a:lnSpc>
                <a:spcPts val="4749"/>
              </a:lnSpc>
            </a:pPr>
            <a:r>
              <a:rPr lang="en-US" sz="2499">
                <a:solidFill>
                  <a:srgbClr val="000000"/>
                </a:solidFill>
                <a:latin typeface="Canva Sans"/>
                <a:ea typeface="Canva Sans"/>
                <a:cs typeface="Canva Sans"/>
                <a:sym typeface="Canva Sans"/>
              </a:rPr>
              <a:t> It's too hard, it's too contradictory, and nobody give you a medal or says thank you. </a:t>
            </a:r>
          </a:p>
          <a:p>
            <a:pPr algn="l">
              <a:lnSpc>
                <a:spcPts val="4749"/>
              </a:lnSpc>
            </a:pPr>
            <a:r>
              <a:rPr lang="en-US" sz="2499">
                <a:solidFill>
                  <a:srgbClr val="000000"/>
                </a:solidFill>
                <a:latin typeface="Canva Sans"/>
                <a:ea typeface="Canva Sans"/>
                <a:cs typeface="Canva Sans"/>
                <a:sym typeface="Canva Sans"/>
              </a:rPr>
              <a:t>And it turns out, in fact, that not only are you doing everything wrong, but also everything is your fault. I'm just so tired of watching myself and every single other woman tie herself into knots so that people will like us. And if all of that is also true for a doll just representing a woman, then I don't even know.</a:t>
            </a:r>
          </a:p>
          <a:p>
            <a:pPr algn="l">
              <a:lnSpc>
                <a:spcPts val="4749"/>
              </a:lnSpc>
            </a:pPr>
            <a:endParaRPr lang="en-US" sz="2499">
              <a:solidFill>
                <a:srgbClr val="000000"/>
              </a:solidFill>
              <a:latin typeface="Canva Sans"/>
              <a:ea typeface="Canva Sans"/>
              <a:cs typeface="Canva Sans"/>
              <a:sym typeface="Canva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0fadb2b-e953-43dd-b63f-9872304395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FE656EC61F81BC4594E6E6836E845B67" ma:contentTypeVersion="5" ma:contentTypeDescription="新しいドキュメントを作成します。" ma:contentTypeScope="" ma:versionID="1ecf54141050c7172e64082e8e7ccb22">
  <xsd:schema xmlns:xsd="http://www.w3.org/2001/XMLSchema" xmlns:xs="http://www.w3.org/2001/XMLSchema" xmlns:p="http://schemas.microsoft.com/office/2006/metadata/properties" xmlns:ns3="20fadb2b-e953-43dd-b63f-98723043954a" targetNamespace="http://schemas.microsoft.com/office/2006/metadata/properties" ma:root="true" ma:fieldsID="fbc9524d455775e7032bae3c2fdd54cc" ns3:_="">
    <xsd:import namespace="20fadb2b-e953-43dd-b63f-98723043954a"/>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fadb2b-e953-43dd-b63f-9872304395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3D7E51-53BD-439B-A747-52F162C33723}">
  <ds:schemaRefs>
    <ds:schemaRef ds:uri="http://purl.org/dc/elements/1.1/"/>
    <ds:schemaRef ds:uri="http://schemas.openxmlformats.org/package/2006/metadata/core-properties"/>
    <ds:schemaRef ds:uri="http://purl.org/dc/dcmitype/"/>
    <ds:schemaRef ds:uri="http://schemas.microsoft.com/office/2006/documentManagement/types"/>
    <ds:schemaRef ds:uri="20fadb2b-e953-43dd-b63f-98723043954a"/>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610311D-4FAD-4C2B-AAA3-E91BC58E64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fadb2b-e953-43dd-b63f-9872304395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11556D-3EF9-430C-8375-3D1AF24803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717</TotalTime>
  <Words>1937</Words>
  <Application>Microsoft Macintosh PowerPoint</Application>
  <PresentationFormat>Custom</PresentationFormat>
  <Paragraphs>220</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Calibri</vt:lpstr>
      <vt:lpstr>Montserrat Bold</vt:lpstr>
      <vt:lpstr>Tex Gyre Termes</vt:lpstr>
      <vt:lpstr>Montserrat</vt:lpstr>
      <vt:lpstr>Montserrat Bold Italics</vt:lpstr>
      <vt:lpstr>Tex Gyre Termes Bold</vt:lpstr>
      <vt:lpstr>Canva Sans</vt:lpstr>
      <vt:lpstr>Arial</vt:lpstr>
      <vt:lpstr>TAN Pearl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Minimal Makeup Presentation</dc:title>
  <dc:creator>hana</dc:creator>
  <cp:lastModifiedBy>Jason Pipe</cp:lastModifiedBy>
  <cp:revision>5</cp:revision>
  <dcterms:created xsi:type="dcterms:W3CDTF">2006-08-16T00:00:00Z</dcterms:created>
  <dcterms:modified xsi:type="dcterms:W3CDTF">2025-02-19T02:56:42Z</dcterms:modified>
  <dc:identifier>DAGdwEy0Flk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0x010100FE656EC61F81BC4594E6E6836E845B67</vt:lpwstr>
  </property>
  <property fmtid="{D5CDD505-2E9C-101B-9397-08002B2CF9AE}" pid="3" name="MSIP_Label_e0cefc7c-1990-4b05-bb2b-d459d68fce94_Enabled">
    <vt:lpwstr>true</vt:lpwstr>
  </property>
  <property fmtid="{D5CDD505-2E9C-101B-9397-08002B2CF9AE}" pid="4" name="MSIP_Label_e0cefc7c-1990-4b05-bb2b-d459d68fce94_SetDate">
    <vt:lpwstr>2025-02-19T02:47:19Z</vt:lpwstr>
  </property>
  <property fmtid="{D5CDD505-2E9C-101B-9397-08002B2CF9AE}" pid="5" name="MSIP_Label_e0cefc7c-1990-4b05-bb2b-d459d68fce94_Method">
    <vt:lpwstr>Standard</vt:lpwstr>
  </property>
  <property fmtid="{D5CDD505-2E9C-101B-9397-08002B2CF9AE}" pid="6" name="MSIP_Label_e0cefc7c-1990-4b05-bb2b-d459d68fce94_Name">
    <vt:lpwstr>defa4170-0d19-0005-0004-bc88714345d2</vt:lpwstr>
  </property>
  <property fmtid="{D5CDD505-2E9C-101B-9397-08002B2CF9AE}" pid="7" name="MSIP_Label_e0cefc7c-1990-4b05-bb2b-d459d68fce94_SiteId">
    <vt:lpwstr>50f799f6-f15c-437d-b72b-3eabc2dd1860</vt:lpwstr>
  </property>
  <property fmtid="{D5CDD505-2E9C-101B-9397-08002B2CF9AE}" pid="8" name="MSIP_Label_e0cefc7c-1990-4b05-bb2b-d459d68fce94_ActionId">
    <vt:lpwstr>f6fe50cd-fb84-4996-af93-65577aa707d5</vt:lpwstr>
  </property>
  <property fmtid="{D5CDD505-2E9C-101B-9397-08002B2CF9AE}" pid="9" name="MSIP_Label_e0cefc7c-1990-4b05-bb2b-d459d68fce94_ContentBits">
    <vt:lpwstr>0</vt:lpwstr>
  </property>
  <property fmtid="{D5CDD505-2E9C-101B-9397-08002B2CF9AE}" pid="10" name="MSIP_Label_e0cefc7c-1990-4b05-bb2b-d459d68fce94_Tag">
    <vt:lpwstr>50, 3, 0, 1</vt:lpwstr>
  </property>
</Properties>
</file>