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806A5-995B-4C40-8664-F6B1E314670E}" v="34" dt="2024-05-19T03:35:38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1" autoAdjust="0"/>
    <p:restoredTop sz="94727"/>
  </p:normalViewPr>
  <p:slideViewPr>
    <p:cSldViewPr snapToGrid="0">
      <p:cViewPr varScale="1">
        <p:scale>
          <a:sx n="89" d="100"/>
          <a:sy n="89" d="100"/>
        </p:scale>
        <p:origin x="67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B3A221-C40D-412E-AC66-FE02F5A3D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5E56CA-8390-20D0-CE45-1F14BF009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66523A-FC89-E8D9-3E76-4D2650CC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24BE18-7827-B980-FF7E-EDE4C19D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7EB93C-6B98-4FCA-4D50-51198B4B0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51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2AA7B0-7889-530A-4672-B205CC22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C80464-1433-6EC9-457B-7E335B4D9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193446-E2C6-AC04-C1C8-C6C62F3DB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A5C221-B48E-DF32-9FBB-E8D2BEB3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3B6A24-1433-1961-AA14-98EA1595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17C189-54A4-401C-B08A-1DF22AC7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B1051A-5326-3420-FD84-5615E1A82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07F9A1-DB5B-2EBC-3D0E-53FE6D94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26D7C5-DC29-9F49-4EAD-AE3BCD70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B7E2B9-DBD9-95D9-46B4-4F06C17F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34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A12E47-4EDD-B67C-C24D-498C6E0B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01C2C3-92B3-2B05-A800-5497F818C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BFB330-F4B0-AD01-57E8-41ECFD99C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16FB88-1073-BE7F-7338-5BDF03C4C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105FD4-7461-13CD-2E5C-2F5B06FA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F47721-D912-6423-045A-A8941341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78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15EF88-BF17-7D36-8A78-733D14FAD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B92A72-23B1-157D-AF1F-17254090F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FC3409-82F2-4F28-BDF7-FA4C438F8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AF72F40-6EED-76A8-3E15-A6D995921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FEF9060-E7E1-7ECB-1B67-57981BB75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310AF21-11A2-B1F1-5878-F0073522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8D7267C-A4E1-3EF3-DD51-06A05E00F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01E695E-5CEB-85F6-F56D-62ED6399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14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F2FAF2-4500-6A36-CEA8-77EEAE60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1AEAB8-4591-0B59-F51D-2156A44A1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E06992D-1FFC-6439-215A-1DE7EFD0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6C44AE8-5FC8-3613-CC97-C7652A19E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71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9593CF9-0F6C-7C21-AC9F-846AA800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12B139C-EFC0-0A6A-8B24-4DB8E16D0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985E62-9C76-6285-5382-9FFAED1A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48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9A3FD4-3F49-57D4-3272-600577EEC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53DAF5-F6B1-B51D-432D-CCAB72811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5392EA-61F7-9623-6851-359C81D55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15CB59-A900-1C17-FCE0-7004ED53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B5E0A8-C083-39C3-4370-4045E323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0A5719-6AFE-E2C3-AE0D-4DDC48A4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7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5A4561-3E5B-5439-EFFA-D09D71BC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103630-7647-F187-E0E8-26391337D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33B3C4-A339-59B3-1AA1-909344D1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1A914D-19CD-7431-05DA-9132D71FD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0F8ED1-21C4-82D4-F0A8-8748A613F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9F8A8B-82FE-45A4-B518-A41720F2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75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166C30-D244-CEB3-AADB-3FC21C96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B0E1DC-B6B0-CD45-A7F1-8DEAD4F03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658684-F120-856D-C31F-50A7E115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5BA6CA-46D8-AAB2-A4D8-8F9850592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933F9E-63A2-029B-FC12-AD3F5856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3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46020C2-BA12-7698-CB16-4A4318980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2F4953-EF1C-87A2-AE30-F17C1104F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A5D9C2-68F2-63C1-6989-C3E44EBD8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ACDE61-763D-10DA-2444-607AE6F7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6E6105-1C91-F813-3503-0FA4B64A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6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99A25A0-5D79-A21D-499F-8F9A5C062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764C7A-D4D7-9C8E-4B03-0F1E987AC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8F6CC5-C42F-438A-37B5-E811ABB20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AB820A-3495-421A-82EC-9787A8DB907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C7A2C6-16F6-2C24-8203-AAFCBC96A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7414B0-DE0F-E1BE-53A6-48FC87FA7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5A2C7-9669-4C8E-868E-A57502DA02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7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www.ted.com/talks/oscar_schwartz_can_a_computer_write_poetry?subtitle=e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ja/dictionary/english/" TargetMode="External"/><Relationship Id="rId2" Type="http://schemas.openxmlformats.org/officeDocument/2006/relationships/hyperlink" Target="https://www.pakutaso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ビデオ 4" descr="Floating Numbers And Letters On Top Of A Book">
            <a:extLst>
              <a:ext uri="{FF2B5EF4-FFF2-40B4-BE49-F238E27FC236}">
                <a16:creationId xmlns:a16="http://schemas.microsoft.com/office/drawing/2014/main" id="{8FB51831-BB91-1051-250E-134989DFE9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B8B7F28-5841-59B8-2BA1-7CFEBBCF1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altLang="ja-JP" sz="5200" dirty="0">
                <a:solidFill>
                  <a:srgbClr val="FFFFFF"/>
                </a:solidFill>
              </a:rPr>
              <a:t>Can AI create humanness in poetry?</a:t>
            </a:r>
            <a:endParaRPr kumimoji="1" lang="ja-JP" altLang="en-US" sz="5200" dirty="0">
              <a:solidFill>
                <a:srgbClr val="FFFFFF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A0D0B66-D1C0-350E-6E73-0F64AAA13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anchor="b">
            <a:normAutofit/>
          </a:bodyPr>
          <a:lstStyle/>
          <a:p>
            <a:pPr algn="l"/>
            <a:endParaRPr kumimoji="1" lang="en-US" altLang="ja-JP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9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6" name="Rectangle 1225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8" name="Group 1227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34" name="Group 1233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9CF045E1-06EE-34A7-A954-BE7D3B551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5145024" cy="1454051"/>
          </a:xfrm>
        </p:spPr>
        <p:txBody>
          <a:bodyPr anchor="b">
            <a:normAutofit fontScale="90000"/>
          </a:bodyPr>
          <a:lstStyle/>
          <a:p>
            <a:r>
              <a:rPr lang="en-US" altLang="ja-JP" sz="3300">
                <a:solidFill>
                  <a:schemeClr val="tx2"/>
                </a:solidFill>
                <a:latin typeface="Academy Engraved LET" pitchFamily="2" charset="0"/>
              </a:rPr>
              <a:t>The reason</a:t>
            </a:r>
            <a:r>
              <a:rPr kumimoji="1" lang="en-US" altLang="ja-JP" sz="3300">
                <a:solidFill>
                  <a:schemeClr val="tx2"/>
                </a:solidFill>
                <a:latin typeface="Academy Engraved LET" pitchFamily="2" charset="0"/>
              </a:rPr>
              <a:t> I chose the topic</a:t>
            </a:r>
            <a:br>
              <a:rPr kumimoji="1" lang="en-US" altLang="ja-JP" sz="3300">
                <a:solidFill>
                  <a:schemeClr val="tx2"/>
                </a:solidFill>
                <a:latin typeface="Academy Engraved LET" pitchFamily="2" charset="0"/>
              </a:rPr>
            </a:br>
            <a:endParaRPr kumimoji="1" lang="ja-JP" altLang="en-US" sz="3300">
              <a:solidFill>
                <a:schemeClr val="tx2"/>
              </a:solidFill>
              <a:latin typeface="Academy Engraved LET" pitchFamily="2" charset="0"/>
            </a:endParaRPr>
          </a:p>
        </p:txBody>
      </p:sp>
      <p:pic>
        <p:nvPicPr>
          <p:cNvPr id="7" name="Graphic 6" descr="ロボット">
            <a:extLst>
              <a:ext uri="{FF2B5EF4-FFF2-40B4-BE49-F238E27FC236}">
                <a16:creationId xmlns:a16="http://schemas.microsoft.com/office/drawing/2014/main" id="{979A793F-D474-10A0-ABCA-7FCEFAD46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313" y="258531"/>
            <a:ext cx="1723494" cy="1723494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DB967F-03EB-8F99-00AC-59D446D3A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8" y="2395224"/>
            <a:ext cx="5291328" cy="4324558"/>
          </a:xfrm>
        </p:spPr>
        <p:txBody>
          <a:bodyPr anchor="ctr">
            <a:normAutofit lnSpcReduction="10000"/>
          </a:bodyPr>
          <a:lstStyle/>
          <a:p>
            <a:r>
              <a:rPr lang="en-US" altLang="ja-JP" sz="1600" dirty="0">
                <a:solidFill>
                  <a:schemeClr val="tx2"/>
                </a:solidFill>
              </a:rPr>
              <a:t>I know that AI could create pictures and music.</a:t>
            </a:r>
          </a:p>
          <a:p>
            <a:endParaRPr lang="en-US" altLang="ja-JP" sz="1600" dirty="0">
              <a:solidFill>
                <a:schemeClr val="tx2"/>
              </a:solidFill>
            </a:endParaRPr>
          </a:p>
          <a:p>
            <a:r>
              <a:rPr lang="en-US" altLang="ja-JP" sz="1600" dirty="0">
                <a:solidFill>
                  <a:schemeClr val="tx2"/>
                </a:solidFill>
              </a:rPr>
              <a:t>Sometimes I couldn’t realize the difference between a human-made material and an AI-made one.    (The picture on the right side is made by AI. )</a:t>
            </a:r>
          </a:p>
          <a:p>
            <a:endParaRPr lang="en-US" altLang="ja-JP" sz="1600" dirty="0">
              <a:solidFill>
                <a:schemeClr val="tx2"/>
              </a:solidFill>
            </a:endParaRPr>
          </a:p>
          <a:p>
            <a:r>
              <a:rPr lang="en-US" altLang="ja-JP" sz="1600" dirty="0">
                <a:solidFill>
                  <a:schemeClr val="tx2"/>
                </a:solidFill>
              </a:rPr>
              <a:t>What about literature? I had never seen any AI-made poems.                                                             I think you also have not. </a:t>
            </a:r>
          </a:p>
          <a:p>
            <a:endParaRPr lang="en-US" altLang="ja-JP" sz="1600" dirty="0">
              <a:solidFill>
                <a:schemeClr val="tx2"/>
              </a:solidFill>
            </a:endParaRPr>
          </a:p>
          <a:p>
            <a:r>
              <a:rPr lang="en-US" altLang="ja-JP" sz="1600" dirty="0">
                <a:solidFill>
                  <a:schemeClr val="tx2"/>
                </a:solidFill>
              </a:rPr>
              <a:t>When I found this TED TALK below, I was so curious how AI worked in poetry.</a:t>
            </a:r>
          </a:p>
          <a:p>
            <a:endParaRPr lang="en-US" altLang="ja-JP" sz="1600" dirty="0">
              <a:solidFill>
                <a:schemeClr val="tx2"/>
              </a:solidFill>
              <a:hlinkClick r:id="rId4"/>
            </a:endParaRPr>
          </a:p>
          <a:p>
            <a:r>
              <a:rPr lang="en-US" altLang="ja-JP" sz="1600" dirty="0">
                <a:solidFill>
                  <a:schemeClr val="tx2"/>
                </a:solidFill>
                <a:hlinkClick r:id="rId4"/>
              </a:rPr>
              <a:t>https://www.ted.com/talks/oscar_schwartz_can_a_computer_write_poetry?subtitle=en</a:t>
            </a:r>
            <a:endParaRPr lang="en-US" altLang="ja-JP" sz="1600" dirty="0">
              <a:solidFill>
                <a:schemeClr val="tx2"/>
              </a:solidFill>
            </a:endParaRPr>
          </a:p>
          <a:p>
            <a:endParaRPr lang="en-US" altLang="ja-JP" sz="1600" dirty="0">
              <a:solidFill>
                <a:schemeClr val="tx2"/>
              </a:solidFill>
            </a:endParaRPr>
          </a:p>
          <a:p>
            <a:endParaRPr lang="en-US" altLang="ja-JP" sz="1500" dirty="0">
              <a:solidFill>
                <a:schemeClr val="tx2"/>
              </a:solidFill>
            </a:endParaRPr>
          </a:p>
        </p:txBody>
      </p:sp>
      <p:pic>
        <p:nvPicPr>
          <p:cNvPr id="1026" name="Picture 2" descr="「花が咲く大自然の湖畔」の写真">
            <a:extLst>
              <a:ext uri="{FF2B5EF4-FFF2-40B4-BE49-F238E27FC236}">
                <a16:creationId xmlns:a16="http://schemas.microsoft.com/office/drawing/2014/main" id="{283F975D-76F8-FC15-9CE0-1C49F8C4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1565" y="20128"/>
            <a:ext cx="4683941" cy="683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0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E04A43C-07AC-56E2-0D7D-478825451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5934"/>
            <a:ext cx="5565225" cy="1454051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solidFill>
                  <a:schemeClr val="tx2"/>
                </a:solidFill>
                <a:latin typeface="Academy Engraved LET" pitchFamily="2" charset="0"/>
              </a:rPr>
              <a:t>Let’s </a:t>
            </a:r>
            <a:r>
              <a:rPr lang="en-US" altLang="ja-JP" sz="3600" dirty="0">
                <a:solidFill>
                  <a:schemeClr val="tx2"/>
                </a:solidFill>
                <a:latin typeface="Academy Engraved LET" pitchFamily="2" charset="0"/>
              </a:rPr>
              <a:t>learn</a:t>
            </a:r>
            <a:r>
              <a:rPr kumimoji="1" lang="en-US" altLang="ja-JP" sz="3600" dirty="0">
                <a:solidFill>
                  <a:schemeClr val="tx2"/>
                </a:solidFill>
                <a:latin typeface="Academy Engraved LET" pitchFamily="2" charset="0"/>
              </a:rPr>
              <a:t> new vocabulary</a:t>
            </a:r>
            <a:endParaRPr kumimoji="1" lang="ja-JP" altLang="en-US" sz="3600" dirty="0">
              <a:solidFill>
                <a:schemeClr val="tx2"/>
              </a:solidFill>
              <a:latin typeface="Academy Engraved LET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A74436-8BD2-0E61-E865-F229C9389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21" y="822960"/>
            <a:ext cx="7967004" cy="65347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sz="2000" b="1" dirty="0">
                <a:solidFill>
                  <a:schemeClr val="tx2"/>
                </a:solidFill>
              </a:rPr>
              <a:t>proficiency</a:t>
            </a:r>
            <a:r>
              <a:rPr kumimoji="1" lang="en-US" altLang="ja-JP" sz="1400" dirty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r>
              <a:rPr kumimoji="1" lang="en-US" altLang="ja-JP" sz="1400" dirty="0">
                <a:solidFill>
                  <a:schemeClr val="tx2"/>
                </a:solidFill>
              </a:rPr>
              <a:t>the fact of having the skill and experience for doing something </a:t>
            </a: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</a:rPr>
              <a:t>Example - 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The</a:t>
            </a:r>
            <a:r>
              <a:rPr lang="en-US" altLang="ja-JP" sz="1400" dirty="0">
                <a:solidFill>
                  <a:schemeClr val="tx2"/>
                </a:solidFill>
              </a:rPr>
              <a:t> job ad said they wanted proficiency in at least two languages.</a:t>
            </a:r>
          </a:p>
          <a:p>
            <a:endParaRPr lang="en-US" altLang="ja-JP" sz="1400" dirty="0">
              <a:solidFill>
                <a:schemeClr val="tx2"/>
              </a:solidFill>
              <a:effectLst/>
            </a:endParaRPr>
          </a:p>
          <a:p>
            <a:pPr marL="0" indent="0">
              <a:buNone/>
            </a:pPr>
            <a:r>
              <a:rPr lang="en-US" altLang="ja-JP" sz="2000" b="1" dirty="0">
                <a:solidFill>
                  <a:schemeClr val="tx2"/>
                </a:solidFill>
              </a:rPr>
              <a:t>emulate</a:t>
            </a:r>
            <a:endParaRPr lang="en-US" altLang="ja-JP" sz="2000" b="1" dirty="0">
              <a:solidFill>
                <a:schemeClr val="tx2"/>
              </a:solidFill>
              <a:effectLst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</a:rPr>
              <a:t>t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o copy something achieved by someone else and try to do it as well as they have</a:t>
            </a: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</a:rPr>
              <a:t>Example - They hope to emulate the success of other software companies</a:t>
            </a:r>
          </a:p>
          <a:p>
            <a:pPr marL="0" indent="0">
              <a:buNone/>
            </a:pPr>
            <a:endParaRPr lang="en-US" altLang="ja-JP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ja-JP" sz="2000" b="1" dirty="0">
                <a:solidFill>
                  <a:schemeClr val="tx2"/>
                </a:solidFill>
                <a:effectLst/>
              </a:rPr>
              <a:t>fair enough</a:t>
            </a: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  <a:effectLst/>
              </a:rPr>
              <a:t>something you say to show that you </a:t>
            </a:r>
            <a:r>
              <a:rPr lang="en-US" altLang="ja-JP" sz="1400" dirty="0">
                <a:solidFill>
                  <a:schemeClr val="tx2"/>
                </a:solidFill>
              </a:rPr>
              <a:t>understand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why someone has done or said something</a:t>
            </a: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</a:rPr>
              <a:t>Example – “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I'm just </a:t>
            </a:r>
            <a:r>
              <a:rPr lang="en-US" altLang="ja-JP" sz="1400" dirty="0">
                <a:solidFill>
                  <a:schemeClr val="tx2"/>
                </a:solidFill>
              </a:rPr>
              <a:t>annoyed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with him because he's </a:t>
            </a:r>
            <a:r>
              <a:rPr lang="en-US" altLang="ja-JP" sz="1400" dirty="0">
                <a:solidFill>
                  <a:schemeClr val="tx2"/>
                </a:solidFill>
              </a:rPr>
              <a:t>behaved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so </a:t>
            </a:r>
            <a:r>
              <a:rPr lang="en-US" altLang="ja-JP" sz="1400" dirty="0">
                <a:solidFill>
                  <a:schemeClr val="tx2"/>
                </a:solidFill>
              </a:rPr>
              <a:t>badly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." "Fair enough."</a:t>
            </a:r>
          </a:p>
          <a:p>
            <a:pPr marL="0" indent="0">
              <a:buNone/>
            </a:pPr>
            <a:endParaRPr lang="en-US" altLang="ja-JP" sz="1400" b="0" i="0" dirty="0">
              <a:solidFill>
                <a:schemeClr val="tx2"/>
              </a:solidFill>
              <a:effectLst/>
            </a:endParaRPr>
          </a:p>
          <a:p>
            <a:pPr marL="0" indent="0">
              <a:buNone/>
            </a:pPr>
            <a:r>
              <a:rPr lang="en-US" altLang="ja-JP" sz="2000" b="1" dirty="0">
                <a:solidFill>
                  <a:schemeClr val="tx2"/>
                </a:solidFill>
              </a:rPr>
              <a:t>grapple with something</a:t>
            </a: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  <a:effectLst/>
              </a:rPr>
              <a:t>to </a:t>
            </a:r>
            <a:r>
              <a:rPr lang="en-US" altLang="ja-JP" sz="1400" dirty="0">
                <a:solidFill>
                  <a:schemeClr val="tx2"/>
                </a:solidFill>
              </a:rPr>
              <a:t>try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to </a:t>
            </a:r>
            <a:r>
              <a:rPr lang="en-US" altLang="ja-JP" sz="1400" dirty="0">
                <a:solidFill>
                  <a:schemeClr val="tx2"/>
                </a:solidFill>
              </a:rPr>
              <a:t>deal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with or </a:t>
            </a:r>
            <a:r>
              <a:rPr lang="en-US" altLang="ja-JP" sz="1400" dirty="0">
                <a:solidFill>
                  <a:schemeClr val="tx2"/>
                </a:solidFill>
              </a:rPr>
              <a:t>understand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a </a:t>
            </a:r>
            <a:r>
              <a:rPr lang="en-US" altLang="ja-JP" sz="1400" dirty="0">
                <a:solidFill>
                  <a:schemeClr val="tx2"/>
                </a:solidFill>
              </a:rPr>
              <a:t>difficult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</a:t>
            </a:r>
            <a:r>
              <a:rPr lang="en-US" altLang="ja-JP" sz="1400" dirty="0">
                <a:solidFill>
                  <a:schemeClr val="tx2"/>
                </a:solidFill>
              </a:rPr>
              <a:t>problem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or </a:t>
            </a:r>
            <a:r>
              <a:rPr lang="en-US" altLang="ja-JP" sz="1400" dirty="0">
                <a:solidFill>
                  <a:schemeClr val="tx2"/>
                </a:solidFill>
              </a:rPr>
              <a:t>subject</a:t>
            </a:r>
            <a:endParaRPr lang="en-US" altLang="ja-JP" sz="1400" dirty="0">
              <a:solidFill>
                <a:schemeClr val="tx2"/>
              </a:solidFill>
              <a:effectLst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chemeClr val="tx2"/>
                </a:solidFill>
                <a:effectLst/>
              </a:rPr>
              <a:t>Example - Today, many </a:t>
            </a:r>
            <a:r>
              <a:rPr lang="en-US" altLang="ja-JP" sz="1400" dirty="0">
                <a:solidFill>
                  <a:schemeClr val="tx2"/>
                </a:solidFill>
              </a:rPr>
              <a:t>Americans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are still </a:t>
            </a:r>
            <a:r>
              <a:rPr lang="en-US" altLang="ja-JP" sz="1400" dirty="0">
                <a:solidFill>
                  <a:schemeClr val="tx2"/>
                </a:solidFill>
              </a:rPr>
              <a:t>grappling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with the </a:t>
            </a:r>
            <a:r>
              <a:rPr lang="en-US" altLang="ja-JP" sz="1400" dirty="0">
                <a:solidFill>
                  <a:schemeClr val="tx2"/>
                </a:solidFill>
              </a:rPr>
              <a:t>issue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 of </a:t>
            </a:r>
            <a:r>
              <a:rPr lang="en-US" altLang="ja-JP" sz="1400" dirty="0">
                <a:solidFill>
                  <a:schemeClr val="tx2"/>
                </a:solidFill>
              </a:rPr>
              <a:t>race</a:t>
            </a:r>
            <a:r>
              <a:rPr lang="en-US" altLang="ja-JP" sz="1400" dirty="0">
                <a:solidFill>
                  <a:schemeClr val="tx2"/>
                </a:solidFill>
                <a:effectLst/>
              </a:rPr>
              <a:t>.</a:t>
            </a:r>
          </a:p>
          <a:p>
            <a:pPr marL="0" indent="0">
              <a:buNone/>
            </a:pPr>
            <a:endParaRPr lang="en-US" altLang="ja-JP" sz="7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altLang="ja-JP" sz="700" b="0" i="0" dirty="0">
              <a:solidFill>
                <a:schemeClr val="tx2"/>
              </a:solidFill>
              <a:effectLst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舌">
            <a:extLst>
              <a:ext uri="{FF2B5EF4-FFF2-40B4-BE49-F238E27FC236}">
                <a16:creationId xmlns:a16="http://schemas.microsoft.com/office/drawing/2014/main" id="{5BBEC2AF-206E-C288-469B-D20848167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9DA84A0-B656-BC62-B33B-93E619DB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53" y="726943"/>
            <a:ext cx="6205728" cy="1454051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cademy Engraved LET" pitchFamily="2" charset="0"/>
              </a:rPr>
              <a:t>Questions on the TED TALK!</a:t>
            </a:r>
            <a:endParaRPr kumimoji="1" lang="ja-JP" altLang="en-US" sz="3600" dirty="0">
              <a:solidFill>
                <a:schemeClr val="tx2"/>
              </a:solidFill>
              <a:latin typeface="Academy Engraved LET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36EB51-F7EC-07EC-D9A8-0D8BE401F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24882"/>
            <a:ext cx="4977578" cy="3639289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ja-JP" sz="1800" dirty="0">
                <a:solidFill>
                  <a:schemeClr val="tx2"/>
                </a:solidFill>
              </a:rPr>
              <a:t>Q1, How many people made a mistake when a poem was made by a human in the bot or not database?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- 65% of people</a:t>
            </a:r>
          </a:p>
          <a:p>
            <a:pPr marL="0" indent="0">
              <a:buNone/>
            </a:pPr>
            <a:endParaRPr lang="en-US" altLang="ja-JP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ja-JP" sz="1800" dirty="0">
                <a:solidFill>
                  <a:schemeClr val="tx2"/>
                </a:solidFill>
              </a:rPr>
              <a:t>Q2, What is the important thing about RKCP compared to humans?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- It doesn’t know the meaning of the words it’s using. 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chemeClr val="tx2"/>
                </a:solidFill>
              </a:rPr>
              <a:t>Q3, According to the speaker, do people have perfect humanness? 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- No, they don’t. 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chemeClr val="tx2"/>
                </a:solidFill>
              </a:rPr>
              <a:t>Q4, How should we think about computers writing poetry rather than scientifically?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FF0000"/>
                </a:solidFill>
              </a:rPr>
              <a:t>- We should think about computers philosophically.</a:t>
            </a:r>
          </a:p>
          <a:p>
            <a:endParaRPr kumimoji="1" lang="ja-JP" altLang="en-US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Question mark">
            <a:extLst>
              <a:ext uri="{FF2B5EF4-FFF2-40B4-BE49-F238E27FC236}">
                <a16:creationId xmlns:a16="http://schemas.microsoft.com/office/drawing/2014/main" id="{79E92094-E2F9-16A2-1E31-68C5A99C1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5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8DDA3E1C-F6EA-424C-4C5F-3E1BBF175B40}"/>
              </a:ext>
            </a:extLst>
          </p:cNvPr>
          <p:cNvSpPr/>
          <p:nvPr/>
        </p:nvSpPr>
        <p:spPr>
          <a:xfrm>
            <a:off x="854170" y="5453547"/>
            <a:ext cx="202592" cy="213543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756A43B-04A6-FAE5-DA2C-0E95026F2473}"/>
              </a:ext>
            </a:extLst>
          </p:cNvPr>
          <p:cNvSpPr/>
          <p:nvPr/>
        </p:nvSpPr>
        <p:spPr>
          <a:xfrm>
            <a:off x="854170" y="5453547"/>
            <a:ext cx="246395" cy="21354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75E0802-66AD-7D1C-7560-378943C22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83816"/>
            <a:ext cx="4977976" cy="1454051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solidFill>
                  <a:schemeClr val="tx2"/>
                </a:solidFill>
                <a:latin typeface="Academy Engraved LET" pitchFamily="2" charset="0"/>
              </a:rPr>
              <a:t>Can you figure this out?</a:t>
            </a:r>
            <a:endParaRPr kumimoji="1" lang="ja-JP" altLang="en-US" sz="3600" dirty="0">
              <a:solidFill>
                <a:schemeClr val="tx2"/>
              </a:solidFill>
              <a:latin typeface="Academy Engraved LET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F04EB4-558D-95F6-CA4C-85DC21D16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altLang="ja-JP" sz="1600" i="0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I asked ChatGPT to generate a poem and designated three words.</a:t>
            </a:r>
          </a:p>
          <a:p>
            <a:pPr marL="0" indent="0">
              <a:buNone/>
            </a:pPr>
            <a:r>
              <a:rPr lang="en-US" altLang="ja-JP" sz="1600" i="0" dirty="0">
                <a:solidFill>
                  <a:schemeClr val="tx2"/>
                </a:solidFill>
                <a:effectLst/>
                <a:highlight>
                  <a:srgbClr val="FFFFFF"/>
                </a:highlight>
              </a:rPr>
              <a:t>Q5, What are the three words?</a:t>
            </a:r>
          </a:p>
          <a:p>
            <a:endParaRPr lang="en-US" altLang="ja-JP" sz="1600" dirty="0">
              <a:solidFill>
                <a:schemeClr val="tx2"/>
              </a:solidFill>
              <a:highlight>
                <a:srgbClr val="FFFFFF"/>
              </a:highlight>
              <a:latin typeface="Söhne"/>
            </a:endParaRPr>
          </a:p>
          <a:p>
            <a:pPr marL="0" indent="0">
              <a:buNone/>
            </a:pPr>
            <a:r>
              <a:rPr lang="en-US" altLang="ja-JP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Söhne"/>
              </a:rPr>
              <a:t>In sunset’s glow of gold and red, An apple’s crispness softly spread. Earphones hum a gentle song, As day to night is drawn along.</a:t>
            </a:r>
            <a:r>
              <a:rPr lang="en-US" altLang="ja-JP" sz="1800" dirty="0">
                <a:solidFill>
                  <a:schemeClr val="tx2"/>
                </a:solidFill>
                <a:highlight>
                  <a:srgbClr val="FFFFFF"/>
                </a:highlight>
                <a:latin typeface="Söhne"/>
              </a:rPr>
              <a:t>                   </a:t>
            </a:r>
          </a:p>
          <a:p>
            <a:pPr marL="0" indent="0">
              <a:buNone/>
            </a:pPr>
            <a:r>
              <a:rPr lang="en-US" altLang="ja-JP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Söhne"/>
              </a:rPr>
              <a:t>The evening whispers through the air, With music sweet and shadows fair. A moment’s peace, a perfect blend, As light and sound in twilight mend.</a:t>
            </a:r>
          </a:p>
          <a:p>
            <a:endParaRPr kumimoji="1" lang="en-US" altLang="ja-JP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ja-JP" sz="1600" dirty="0">
                <a:solidFill>
                  <a:schemeClr val="tx2"/>
                </a:solidFill>
              </a:rPr>
              <a:t>A</a:t>
            </a:r>
            <a:r>
              <a:rPr kumimoji="1" lang="en-US" altLang="ja-JP" sz="1600" dirty="0">
                <a:solidFill>
                  <a:schemeClr val="tx2"/>
                </a:solidFill>
              </a:rPr>
              <a:t> apple, sunset and earphones</a:t>
            </a:r>
          </a:p>
          <a:p>
            <a:pPr marL="0" indent="0">
              <a:buNone/>
            </a:pPr>
            <a:r>
              <a:rPr lang="en-US" altLang="ja-JP" sz="1600" dirty="0">
                <a:solidFill>
                  <a:schemeClr val="tx2"/>
                </a:solidFill>
              </a:rPr>
              <a:t>B music, evening and red</a:t>
            </a:r>
          </a:p>
          <a:p>
            <a:pPr marL="0" indent="0">
              <a:buNone/>
            </a:pPr>
            <a:r>
              <a:rPr kumimoji="1" lang="en-US" altLang="ja-JP" sz="1600" dirty="0">
                <a:solidFill>
                  <a:schemeClr val="tx2"/>
                </a:solidFill>
              </a:rPr>
              <a:t>C twilight, apple and music</a:t>
            </a:r>
            <a:endParaRPr kumimoji="1" lang="ja-JP" altLang="en-US" sz="1600" dirty="0">
              <a:solidFill>
                <a:schemeClr val="tx2"/>
              </a:solidFill>
            </a:endParaRPr>
          </a:p>
        </p:txBody>
      </p:sp>
      <p:grpSp>
        <p:nvGrpSpPr>
          <p:cNvPr id="2072" name="Group 2071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2073" name="Freeform: Shape 2072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4" name="Freeform: Shape 2073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5" name="Freeform: Shape 2074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6" name="Freeform: Shape 2075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楕円 5">
            <a:extLst>
              <a:ext uri="{FF2B5EF4-FFF2-40B4-BE49-F238E27FC236}">
                <a16:creationId xmlns:a16="http://schemas.microsoft.com/office/drawing/2014/main" id="{FC42238B-E811-1D87-C977-36609E01D2AD}"/>
              </a:ext>
            </a:extLst>
          </p:cNvPr>
          <p:cNvSpPr/>
          <p:nvPr/>
        </p:nvSpPr>
        <p:spPr>
          <a:xfrm>
            <a:off x="854170" y="5453547"/>
            <a:ext cx="202592" cy="2135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 descr="「夕焼け空に飛び立つ鳥たち」の写真">
            <a:extLst>
              <a:ext uri="{FF2B5EF4-FFF2-40B4-BE49-F238E27FC236}">
                <a16:creationId xmlns:a16="http://schemas.microsoft.com/office/drawing/2014/main" id="{716C47E9-9924-AEB2-3EC0-AD62BEC92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1" r="21946"/>
          <a:stretch/>
        </p:blipFill>
        <p:spPr bwMode="auto">
          <a:xfrm>
            <a:off x="6690713" y="929497"/>
            <a:ext cx="5461129" cy="48262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1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A7DBF6-43CE-BFE1-8454-BED4966E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Academy Engraved LET" pitchFamily="2" charset="0"/>
              </a:rPr>
              <a:t>References</a:t>
            </a:r>
            <a:endParaRPr kumimoji="1" lang="ja-JP" altLang="en-US" dirty="0">
              <a:latin typeface="Academy Engraved LET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7777AA-CF96-974A-16CC-E2E89FBF8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The pictures from “PAKUTASO” </a:t>
            </a:r>
            <a:r>
              <a:rPr kumimoji="1" lang="en-US" altLang="ja-JP" dirty="0">
                <a:hlinkClick r:id="rId2"/>
              </a:rPr>
              <a:t>https://www.pakutaso.com/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The vocabulary contents from “Cambridge Dictionary” </a:t>
            </a:r>
            <a:r>
              <a:rPr kumimoji="1" lang="en-US" altLang="ja-JP" dirty="0">
                <a:hlinkClick r:id="rId3"/>
              </a:rPr>
              <a:t>https://dictionary.cambridge.org/ja/dictionary/english/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251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481</Words>
  <Application>Microsoft Macintosh PowerPoint</Application>
  <PresentationFormat>Widescreen</PresentationFormat>
  <Paragraphs>51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Söhne</vt:lpstr>
      <vt:lpstr>游ゴシック</vt:lpstr>
      <vt:lpstr>游ゴシック Light</vt:lpstr>
      <vt:lpstr>Academy Engraved LET</vt:lpstr>
      <vt:lpstr>Arial</vt:lpstr>
      <vt:lpstr>Office テーマ</vt:lpstr>
      <vt:lpstr>Can AI create humanness in poetry?</vt:lpstr>
      <vt:lpstr>The reason I chose the topic </vt:lpstr>
      <vt:lpstr>Let’s learn new vocabulary</vt:lpstr>
      <vt:lpstr>Questions on the TED TALK!</vt:lpstr>
      <vt:lpstr>Can you figure this out?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悠太 白山</dc:creator>
  <cp:lastModifiedBy>Jason Pipe</cp:lastModifiedBy>
  <cp:revision>4</cp:revision>
  <dcterms:created xsi:type="dcterms:W3CDTF">2024-05-18T13:45:29Z</dcterms:created>
  <dcterms:modified xsi:type="dcterms:W3CDTF">2025-02-18T22:38:53Z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2025-02-18T22:38:53Z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697c8bde-4ac8-4e31-84d6-341b0d160f13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