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786" r:id="rId5"/>
  </p:sldMasterIdLst>
  <p:sldIdLst>
    <p:sldId id="259" r:id="rId6"/>
    <p:sldId id="257" r:id="rId7"/>
    <p:sldId id="264" r:id="rId8"/>
    <p:sldId id="270" r:id="rId9"/>
    <p:sldId id="258" r:id="rId10"/>
    <p:sldId id="267" r:id="rId11"/>
    <p:sldId id="268" r:id="rId12"/>
    <p:sldId id="269" r:id="rId13"/>
    <p:sldId id="260" r:id="rId14"/>
    <p:sldId id="261" r:id="rId15"/>
    <p:sldId id="262" r:id="rId16"/>
    <p:sldId id="263" r:id="rId17"/>
    <p:sldId id="265" r:id="rId18"/>
    <p:sldId id="266" r:id="rId19"/>
    <p:sldId id="271" r:id="rId20"/>
    <p:sldId id="272" r:id="rId21"/>
    <p:sldId id="274" r:id="rId22"/>
    <p:sldId id="273" r:id="rId23"/>
    <p:sldId id="275" r:id="rId24"/>
    <p:sldId id="276" r:id="rId2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86B730-9D47-496D-80E5-53E5ABCAC70D}" v="470" dt="2025-01-12T13:40:12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79"/>
  </p:normalViewPr>
  <p:slideViewPr>
    <p:cSldViewPr snapToGrid="0">
      <p:cViewPr varScale="1">
        <p:scale>
          <a:sx n="77" d="100"/>
          <a:sy n="77" d="100"/>
        </p:scale>
        <p:origin x="200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/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8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0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2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5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0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89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1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1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6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49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7461E-80B2-AF21-07E6-098C03777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B9B7D50-A853-AF53-5812-73BA81327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7EE94D-8CE9-B884-FBE9-DACA8116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ED66D9-0BE2-9DA3-5B4F-4E805F1B8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E2A6B0-F7EF-523D-CDAF-278F5140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0596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26B827-E4A4-ED6C-ACFB-99F0EDAC0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4F146F-E51A-07C7-B0FA-7B36FF6FD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68C672-F0E5-7E96-B3C7-7DE4C5BF8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0E7DAC-47D8-59C8-6B27-5552EFDA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03F99D-3940-7781-623F-C28A4DB9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175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9036EF-4FF4-3D11-7B4A-EE1FABEA2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B35DC2-E909-8832-3163-30B6AB8E0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AEBE42-20C5-D1A6-AE83-36C409169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455EA5-5A0B-6BF6-5CB1-715B68B5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DCE3FE-286E-E0DC-BBBB-C5D39BD3D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91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966AD7-C49C-323F-3BBD-E74B956F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71868F-3FE0-5EDB-E5DB-9A15C8DCE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BC3A809-36C5-9FE2-95C5-B314CAE53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35B923-5068-25C3-5DEB-1228B8B55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FB8FB0-F556-47C7-102E-0A6DC30DE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8B909-72CC-6D72-F684-643C65E68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39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A7DE2F-B46F-D75A-E895-1F28A6FC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2B0480-3739-CE53-D038-922F02C67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F58868-A4D8-8D10-F2BB-3073949BE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A48C59F-57A8-6F7F-B771-61E0EBCF9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9A6D68-0D5F-B71D-9E71-83A4BA31B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4704EE9-43A2-004E-B773-66453AA1B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9D9481E-5F53-D987-D2F6-80BFF9851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6F3844E-8904-FED4-A8F0-CCA591002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707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E6DAB0-E418-4C20-AA36-75935EF1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B39FE88-32BF-51E8-E39E-09DE9075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CCCF3A-AE5F-BD4C-4EB3-A61095C0D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62A6BB-3699-07E6-C970-B4AD483C1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178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C4D7308-2974-BC42-3421-D3DDB20DD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CF367BB-175C-7ACD-E9C0-DB24BD3E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95CAD2-3221-7B22-45F3-BD596411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025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8F7D16-6869-A196-BC98-561189E37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06F7FC-ED0B-066C-2959-40ED9DFB0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7E9C8D-7701-26B3-E8CE-362F688BC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3926CB4-F61D-0B75-004B-91FE9B79B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207F54-A11C-371C-F8CC-A44A69724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0AEF1A-2F0D-DBF5-EA38-9E5FC4227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400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FAC366-5121-C306-C875-5DAFF3E9E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0E68B5E-EE76-A169-60A1-83D658D1A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C6C5445-D0A2-68CB-DD8D-7F26E2D35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E321F1-85F5-CA57-3A5B-4D665838F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CDF1E8-5129-1F16-0E2A-3A4F14661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E75189-5751-D103-F3F1-405B1415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072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B498D2-BC9D-5538-E98C-A0F7548D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717A88-C340-F545-FD3B-7089BC630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0112FE-2FDA-440B-4626-1B0F56637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1451E3-C42E-64AC-3891-776C8AE9C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46C416-C7E6-3EA3-88E9-BC37B90F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75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A462861-6D49-D786-77F6-C8A8FEB4EB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D9B65B3-762F-B4E7-B512-ECB609A24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153038-2DFD-7A53-C4CE-06DCEA15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FDB9EB-0B41-6F52-DD60-BB552D53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AB0A1-474A-5575-5DA0-3F38889F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200" spc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1200" spc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200" spc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78" r:id="rId6"/>
    <p:sldLayoutId id="2147483774" r:id="rId7"/>
    <p:sldLayoutId id="2147483775" r:id="rId8"/>
    <p:sldLayoutId id="2147483776" r:id="rId9"/>
    <p:sldLayoutId id="2147483777" r:id="rId10"/>
    <p:sldLayoutId id="2147483779" r:id="rId11"/>
  </p:sldLayoutIdLst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4400" kern="1200" spc="18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600" kern="1200" spc="15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200" kern="1200" spc="15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 spc="15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spc="15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spc="15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7C2B0B4-E490-0E77-9C6B-1D559B3E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33F681-1DD1-6A7F-5A25-3552AE4E6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3D2DCA-6DBC-A387-9B46-3F8CA2CEC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AA0C2-EDF9-4860-9F5F-155BFFB81857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D0B495-4D34-5B45-9EA2-5CF486C06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4013B2-AA66-768D-FAE3-F2E1E5DA38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977265-A9FC-47B5-B853-B3EF714316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20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lu.jp/static/concordia/#introductio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shorts/2fU3CHgjWWg?si=T7IMktcHSbdirIC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ufsacjp-my.sharepoint.com/personal/narikiyo_rika_x0_tufs_ac_jp/Documents/8123103%20Rika%20Narikiyo%20AL2%20transcript.docx?web=1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x.com/hulu_japan/status/1852153591399936370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54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2065" name="Straight Connector 205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【インタビュー】カメラとAIに常時モニタリングされる町 「コンコルディア」ショーランナーが衝撃の舞台設定を語る : 映画ニュース - 映画.com">
            <a:extLst>
              <a:ext uri="{FF2B5EF4-FFF2-40B4-BE49-F238E27FC236}">
                <a16:creationId xmlns:a16="http://schemas.microsoft.com/office/drawing/2014/main" id="{7F90AA48-0AF3-939C-5997-2487CF272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 bwMode="auto">
          <a:xfrm>
            <a:off x="-1" y="-3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6" name="Rectangle 2058">
            <a:extLst>
              <a:ext uri="{FF2B5EF4-FFF2-40B4-BE49-F238E27FC236}">
                <a16:creationId xmlns:a16="http://schemas.microsoft.com/office/drawing/2014/main" id="{8D19661F-4B4C-74C1-7FC3-31FB14D49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6955" y="-166956"/>
            <a:ext cx="6858002" cy="719191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55000"/>
                </a:schemeClr>
              </a:gs>
              <a:gs pos="25000">
                <a:schemeClr val="bg1">
                  <a:alpha val="38000"/>
                </a:schemeClr>
              </a:gs>
              <a:gs pos="100000">
                <a:schemeClr val="bg1"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EEC87BBD-3DDE-891B-DE30-1268E54AC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" y="1124712"/>
            <a:ext cx="4023360" cy="3200400"/>
          </a:xfrm>
        </p:spPr>
        <p:txBody>
          <a:bodyPr anchor="b">
            <a:normAutofit/>
          </a:bodyPr>
          <a:lstStyle/>
          <a:p>
            <a:endParaRPr lang="ja-JP" altLang="en-US" sz="4800" dirty="0"/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32F9E981-3F4D-658D-6FD7-F5E989220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4674" y="6153553"/>
            <a:ext cx="4023360" cy="639112"/>
          </a:xfrm>
        </p:spPr>
        <p:txBody>
          <a:bodyPr anchor="t">
            <a:normAutofit/>
          </a:bodyPr>
          <a:lstStyle/>
          <a:p>
            <a:r>
              <a:rPr lang="en-US" altLang="ja-JP" sz="2000" b="1" dirty="0">
                <a:highlight>
                  <a:srgbClr val="000000"/>
                </a:highlight>
              </a:rPr>
              <a:t>8123103 Rika </a:t>
            </a:r>
            <a:r>
              <a:rPr lang="en-US" altLang="ja-JP" sz="2000" b="1" dirty="0" err="1">
                <a:highlight>
                  <a:srgbClr val="000000"/>
                </a:highlight>
              </a:rPr>
              <a:t>Narikiyo</a:t>
            </a:r>
            <a:endParaRPr lang="ja-JP" altLang="en-US" sz="2000" b="1" dirty="0">
              <a:highlight>
                <a:srgbClr val="000000"/>
              </a:highlight>
            </a:endParaRPr>
          </a:p>
        </p:txBody>
      </p:sp>
      <p:sp>
        <p:nvSpPr>
          <p:cNvPr id="2067" name="Rectangle 2060">
            <a:extLst>
              <a:ext uri="{FF2B5EF4-FFF2-40B4-BE49-F238E27FC236}">
                <a16:creationId xmlns:a16="http://schemas.microsoft.com/office/drawing/2014/main" id="{2165A4AE-FFE9-B2D5-017C-17337DDB3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90E701D1-A34F-CF86-7316-8761C7835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1559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9B9B04F1-A1D9-3170-071B-2AA70DE5C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09ED781-7D65-0504-7705-4816F6491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CONCORDIA</a:t>
            </a:r>
            <a:endParaRPr kumimoji="1" lang="ja-JP" alt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5CC2E4-D9F5-DCA3-D7CC-BC4203B13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527113"/>
            <a:ext cx="28513936" cy="8013986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You can watch all stories of this movie on  </a:t>
            </a:r>
            <a:r>
              <a:rPr kumimoji="1" lang="en-US" altLang="ja-JP" dirty="0">
                <a:solidFill>
                  <a:schemeClr val="accent3"/>
                </a:solidFill>
              </a:rPr>
              <a:t>Hulu </a:t>
            </a:r>
            <a:r>
              <a:rPr kumimoji="1" lang="en-US" altLang="ja-JP" dirty="0"/>
              <a:t>.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sz="1400" dirty="0"/>
          </a:p>
          <a:p>
            <a:pPr marL="0" indent="0">
              <a:buNone/>
            </a:pPr>
            <a:endParaRPr kumimoji="1" lang="en-US" altLang="ja-JP" sz="1400" dirty="0"/>
          </a:p>
          <a:p>
            <a:pPr marL="0" indent="0">
              <a:buNone/>
            </a:pPr>
            <a:endParaRPr kumimoji="1" lang="en-US" altLang="ja-JP" sz="1400" dirty="0"/>
          </a:p>
          <a:p>
            <a:pPr marL="0" indent="0">
              <a:buNone/>
            </a:pPr>
            <a:endParaRPr kumimoji="1" lang="en-US" altLang="ja-JP" sz="1400" dirty="0"/>
          </a:p>
          <a:p>
            <a:pPr marL="0" indent="0">
              <a:buNone/>
            </a:pPr>
            <a:r>
              <a:rPr kumimoji="1" lang="en-US" altLang="ja-JP" dirty="0"/>
              <a:t>This is the link of its official page. (written in Japanese)</a:t>
            </a:r>
          </a:p>
          <a:p>
            <a:pPr marL="0" indent="0">
              <a:buNone/>
            </a:pPr>
            <a:r>
              <a:rPr kumimoji="1" lang="en-US" altLang="ja-JP" dirty="0">
                <a:hlinkClick r:id="rId3"/>
              </a:rPr>
              <a:t>https://www.hulu.jp/static/concordia/#introduction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1026" name="Picture 2" descr="Hulu Japan公式 - YouTube">
            <a:extLst>
              <a:ext uri="{FF2B5EF4-FFF2-40B4-BE49-F238E27FC236}">
                <a16:creationId xmlns:a16="http://schemas.microsoft.com/office/drawing/2014/main" id="{111386C7-770D-DFE5-B8C5-9E465B92B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959" y="1819685"/>
            <a:ext cx="1250080" cy="125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069F2509-B69E-8A5E-073A-F3E8A8876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87" y="3743215"/>
            <a:ext cx="1778346" cy="175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77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53240965-E286-7260-79C5-D8A128E2A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1FAB3B-56B9-4DEC-3C35-A2D011B4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 choose this movie (Episode2)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575A64-B3E0-CB7D-2FDE-69ACC5B96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728215"/>
            <a:ext cx="10168128" cy="4955217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  I choose this movie because favorite person is appearing in this movie (</a:t>
            </a:r>
            <a:r>
              <a:rPr kumimoji="1" lang="en-US" altLang="ja-JP" dirty="0" err="1"/>
              <a:t>Kento</a:t>
            </a:r>
            <a:r>
              <a:rPr kumimoji="1" lang="en-US" altLang="ja-JP" dirty="0"/>
              <a:t> Nakajima as A</a:t>
            </a:r>
            <a:r>
              <a:rPr kumimoji="1" lang="ja-JP" altLang="en-US" dirty="0"/>
              <a:t>・</a:t>
            </a:r>
            <a:r>
              <a:rPr kumimoji="1" lang="en-US" altLang="ja-JP" dirty="0"/>
              <a:t>J).</a:t>
            </a:r>
          </a:p>
          <a:p>
            <a:pPr marL="0" indent="0">
              <a:buNone/>
            </a:pPr>
            <a:r>
              <a:rPr kumimoji="1" lang="en-US" altLang="ja-JP" dirty="0"/>
              <a:t>He can speak English well. I want to tell you that Japanese actor can appear the movie in English.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sz="1800" dirty="0"/>
          </a:p>
          <a:p>
            <a:pPr marL="0" indent="0">
              <a:buNone/>
            </a:pPr>
            <a:endParaRPr kumimoji="1" lang="en-US" altLang="ja-JP" sz="1800" dirty="0"/>
          </a:p>
          <a:p>
            <a:pPr marL="0" indent="0">
              <a:buNone/>
            </a:pPr>
            <a:r>
              <a:rPr kumimoji="1" lang="haw-US" altLang="ja-JP" sz="1800" dirty="0">
                <a:hlinkClick r:id="rId3"/>
              </a:rPr>
              <a:t>https://youtube.com/shorts/2fU3CHgjWWg?si=T7IMktcHSbdirICE</a:t>
            </a:r>
            <a:endParaRPr kumimoji="1" lang="en-US" altLang="ja-JP" sz="1800" dirty="0"/>
          </a:p>
          <a:p>
            <a:pPr marL="0" indent="0">
              <a:buNone/>
            </a:pPr>
            <a:endParaRPr kumimoji="1" lang="ja-JP" altLang="en-US" sz="1800" dirty="0"/>
          </a:p>
        </p:txBody>
      </p:sp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1B1A86B-9887-E060-E673-368B868BE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46" y="4198795"/>
            <a:ext cx="1830993" cy="18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9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06120914-2A3E-CBB2-DFF3-D21135BA4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761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C4CAE10-7935-1AA3-7DAC-7F6DEC05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Summery of the movie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88E6AE-7223-71F5-60B2-13B034D5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 Concordia is the community which is monitored by camera and AI. This town was made to guarantee free, fare and human society.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Here,</a:t>
            </a:r>
            <a:r>
              <a:rPr kumimoji="1" lang="ja-JP" altLang="en-US" dirty="0"/>
              <a:t> </a:t>
            </a:r>
            <a:r>
              <a:rPr kumimoji="1" lang="en-US" altLang="ja-JP" dirty="0"/>
              <a:t>a</a:t>
            </a:r>
            <a:r>
              <a:rPr kumimoji="1" lang="ja-JP" altLang="en-US" dirty="0"/>
              <a:t> </a:t>
            </a:r>
            <a:r>
              <a:rPr kumimoji="1" lang="en-US" altLang="ja-JP" dirty="0"/>
              <a:t>murder</a:t>
            </a:r>
            <a:r>
              <a:rPr kumimoji="1" lang="ja-JP" altLang="en-US" dirty="0"/>
              <a:t> </a:t>
            </a:r>
            <a:r>
              <a:rPr kumimoji="1" lang="en-US" altLang="ja-JP" dirty="0"/>
              <a:t>occurred.</a:t>
            </a:r>
            <a:r>
              <a:rPr kumimoji="1" lang="ja-JP" altLang="en-US" dirty="0"/>
              <a:t> </a:t>
            </a:r>
            <a:r>
              <a:rPr kumimoji="1" lang="en-US" altLang="ja-JP" dirty="0"/>
              <a:t>After</a:t>
            </a:r>
            <a:r>
              <a:rPr kumimoji="1" lang="ja-JP" altLang="en-US" dirty="0"/>
              <a:t> </a:t>
            </a:r>
            <a:r>
              <a:rPr kumimoji="1" lang="en-US" altLang="ja-JP" dirty="0"/>
              <a:t>that,</a:t>
            </a:r>
            <a:r>
              <a:rPr kumimoji="1" lang="ja-JP" altLang="en-US" dirty="0"/>
              <a:t> </a:t>
            </a:r>
            <a:r>
              <a:rPr kumimoji="1" lang="en-US" altLang="ja-JP" dirty="0"/>
              <a:t>people have doubts for the town and the philosophy of Concordia.</a:t>
            </a:r>
          </a:p>
        </p:txBody>
      </p:sp>
    </p:spTree>
    <p:extLst>
      <p:ext uri="{BB962C8B-B14F-4D97-AF65-F5344CB8AC3E}">
        <p14:creationId xmlns:p14="http://schemas.microsoft.com/office/powerpoint/2010/main" val="23086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5D7DE8A2-119F-F6A5-A698-41D7262B2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761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8053984-C256-E29D-B7E2-444E6B2A7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中島健人が天才AI技術者を熱演！ 英語セリフをとらえた「コンコルディア Concordia」予告＆キャラ相関図 : 映画ニュース - 映画.com">
            <a:extLst>
              <a:ext uri="{FF2B5EF4-FFF2-40B4-BE49-F238E27FC236}">
                <a16:creationId xmlns:a16="http://schemas.microsoft.com/office/drawing/2014/main" id="{4C2BCF5F-BF68-DCFC-099F-3333B8D55E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41"/>
          <a:stretch/>
        </p:blipFill>
        <p:spPr bwMode="auto">
          <a:xfrm>
            <a:off x="5867400" y="-27550"/>
            <a:ext cx="5416296" cy="688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826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40FDEC35-879F-9B03-5287-F3D41BF38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4132513-8CC8-B217-2EFD-5FF8B8ABD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scene </a:t>
            </a:r>
            <a:r>
              <a:rPr kumimoji="1" lang="en-US" altLang="ja-JP" dirty="0"/>
              <a:t>(Episode2)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DFC05A-DD02-19D3-2C72-D14A780F3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 There is problem with system security and the members of Concordia is discussing whether they inform chief minister and residents of Concordia.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5363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FEA4823B-1597-2429-7E76-7CD54EC84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8EDB860-1EE1-5225-9C4A-4A5BA5D90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14687"/>
            <a:ext cx="10168128" cy="1179576"/>
          </a:xfrm>
        </p:spPr>
        <p:txBody>
          <a:bodyPr/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Vocabulary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C28957-B904-47E0-5F66-13B04817E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494263"/>
            <a:ext cx="10168128" cy="5178680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b="1" i="1" dirty="0"/>
              <a:t>・</a:t>
            </a:r>
            <a:r>
              <a:rPr kumimoji="1" lang="en-US" altLang="ja-JP" b="1" i="1" dirty="0"/>
              <a:t>under wraps</a:t>
            </a:r>
            <a:r>
              <a:rPr kumimoji="1" lang="ja-JP" altLang="en-US" b="1" i="1" dirty="0"/>
              <a:t>　</a:t>
            </a:r>
            <a:r>
              <a:rPr kumimoji="1" lang="en-US" altLang="ja-JP" dirty="0"/>
              <a:t>to keep something secret</a:t>
            </a:r>
            <a:r>
              <a:rPr kumimoji="1" lang="en-US" altLang="ja-JP" baseline="30000" dirty="0"/>
              <a:t>※1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b="1" i="1" dirty="0"/>
              <a:t>・</a:t>
            </a:r>
            <a:r>
              <a:rPr kumimoji="1" lang="en-US" altLang="ja-JP" b="1" i="1" dirty="0"/>
              <a:t>road maps</a:t>
            </a:r>
            <a:r>
              <a:rPr kumimoji="1" lang="ja-JP" altLang="en-US" b="1" i="1" dirty="0"/>
              <a:t>　</a:t>
            </a:r>
            <a:r>
              <a:rPr kumimoji="1" lang="en-US" altLang="ja-JP" dirty="0"/>
              <a:t>a detailed plan or explanation to guide you in setting standards or determining a course of action</a:t>
            </a:r>
            <a:r>
              <a:rPr kumimoji="1" lang="en-US" altLang="ja-JP" baseline="30000" dirty="0"/>
              <a:t> ※2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b="1" i="1" dirty="0"/>
              <a:t>・</a:t>
            </a:r>
            <a:r>
              <a:rPr kumimoji="1" lang="en-US" altLang="ja-JP" b="1" i="1" dirty="0"/>
              <a:t>breach</a:t>
            </a:r>
            <a:r>
              <a:rPr kumimoji="1" lang="ja-JP" altLang="en-US" dirty="0"/>
              <a:t>　</a:t>
            </a:r>
            <a:r>
              <a:rPr kumimoji="1" lang="en-US" altLang="ja-JP" dirty="0"/>
              <a:t>an act of breaking a law, promise, agreement, or relationship</a:t>
            </a:r>
            <a:r>
              <a:rPr kumimoji="1" lang="en-US" altLang="ja-JP" baseline="30000" dirty="0"/>
              <a:t>※3</a:t>
            </a:r>
          </a:p>
          <a:p>
            <a:pPr marL="0" indent="0">
              <a:buNone/>
            </a:pPr>
            <a:endParaRPr kumimoji="1" lang="en-US" altLang="ja-JP" baseline="30000" dirty="0"/>
          </a:p>
          <a:p>
            <a:pPr marL="0" indent="0">
              <a:buNone/>
            </a:pPr>
            <a:r>
              <a:rPr kumimoji="1" lang="en-US" altLang="ja-JP" baseline="30000" dirty="0"/>
              <a:t>※1 https://www.ldoceonline.com/jp/dictionary/keep-something-under-wraps</a:t>
            </a:r>
          </a:p>
          <a:p>
            <a:pPr marL="0" indent="0">
              <a:buNone/>
            </a:pPr>
            <a:r>
              <a:rPr kumimoji="1" lang="en-US" altLang="ja-JP" baseline="30000" dirty="0"/>
              <a:t>※2 https://ejje.weblio.jp/content/road+map,</a:t>
            </a:r>
            <a:r>
              <a:rPr kumimoji="1" lang="ja-JP" altLang="en-US" baseline="30000" dirty="0"/>
              <a:t>日本語</a:t>
            </a:r>
            <a:r>
              <a:rPr kumimoji="1" lang="en-US" altLang="ja-JP" baseline="30000" dirty="0"/>
              <a:t>WordNet(</a:t>
            </a:r>
            <a:r>
              <a:rPr kumimoji="1" lang="ja-JP" altLang="en-US" baseline="30000" dirty="0"/>
              <a:t>英和</a:t>
            </a:r>
            <a:r>
              <a:rPr kumimoji="1" lang="en-US" altLang="ja-JP" baseline="30000" dirty="0"/>
              <a:t>)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baseline="30000" dirty="0"/>
              <a:t>※3 https://dictionary.cambridge.org/ja/dictionary/english/breach</a:t>
            </a:r>
          </a:p>
          <a:p>
            <a:pPr marL="0" indent="0">
              <a:buNone/>
            </a:pPr>
            <a:endParaRPr kumimoji="1" lang="en-US" altLang="ja-JP" baseline="30000" dirty="0"/>
          </a:p>
          <a:p>
            <a:pPr marL="0" indent="0">
              <a:buNone/>
            </a:pPr>
            <a:endParaRPr kumimoji="1" lang="en-US" altLang="ja-JP" baseline="30000" dirty="0"/>
          </a:p>
          <a:p>
            <a:pPr marL="0" indent="0">
              <a:buNone/>
            </a:pPr>
            <a:endParaRPr kumimoji="1" lang="en-US" altLang="ja-JP" baseline="300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4843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1CEDE71B-9985-3A33-EE54-F27020FA1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6B225D4-C804-108A-98D0-980B2EBCE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Transcript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E6C8C5-3973-3E37-260E-6489739C3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dirty="0">
              <a:hlinkClick r:id="rId3"/>
            </a:endParaRPr>
          </a:p>
          <a:p>
            <a:pPr marL="0" indent="0">
              <a:buNone/>
            </a:pPr>
            <a:r>
              <a:rPr kumimoji="1" lang="haw-US" altLang="ja-JP" dirty="0">
                <a:hlinkClick r:id="rId3"/>
              </a:rPr>
              <a:t>https://tufsacjp-my.sharepoint.com/personal/narikiyo_rika_x0_tufs_ac_jp/Documents/8123103%20Rika%20Narikiyo%20AL2%20transcript.docx?web=1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7991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A86E5207-5C81-036A-A29E-A27B144D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F4C36F6-2328-C662-D2B9-0DB2DF670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of characters</a:t>
            </a:r>
            <a:br>
              <a:rPr kumimoji="1" lang="en-US" altLang="ja-JP" dirty="0"/>
            </a:br>
            <a:r>
              <a:rPr kumimoji="1" lang="en-US" altLang="ja-JP" dirty="0"/>
              <a:t>(appear in the clip)</a:t>
            </a:r>
            <a:endParaRPr kumimoji="1" lang="ja-JP" altLang="en-US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8DE53AF7-F688-E09A-C682-B893B3627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863035"/>
            <a:ext cx="10168128" cy="3694176"/>
          </a:xfrm>
        </p:spPr>
        <p:txBody>
          <a:bodyPr/>
          <a:lstStyle/>
          <a:p>
            <a:pPr marL="0" indent="0" algn="just">
              <a:buNone/>
            </a:pPr>
            <a:r>
              <a:rPr kumimoji="1" lang="en-US" altLang="ja-JP" b="1" dirty="0"/>
              <a:t>JULIANE ERICKSEN</a:t>
            </a:r>
          </a:p>
          <a:p>
            <a:pPr marL="0" indent="0" algn="just">
              <a:buNone/>
            </a:pPr>
            <a:r>
              <a:rPr kumimoji="1" lang="en-US" altLang="ja-JP" b="1" dirty="0"/>
              <a:t> </a:t>
            </a:r>
            <a:r>
              <a:rPr kumimoji="1" lang="en-US" altLang="ja-JP" dirty="0"/>
              <a:t>She is the CEO of Concordia. She convince the residents that it is monitoring by camera and AI that can prevent tragedy.</a:t>
            </a:r>
            <a:endParaRPr kumimoji="1" lang="ja-JP" altLang="en-US" dirty="0"/>
          </a:p>
        </p:txBody>
      </p:sp>
      <p:pic>
        <p:nvPicPr>
          <p:cNvPr id="10" name="図 9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B458515C-2578-5869-8A6F-705C091A1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9" t="26385" r="56963" b="10604"/>
          <a:stretch/>
        </p:blipFill>
        <p:spPr>
          <a:xfrm>
            <a:off x="8730188" y="97748"/>
            <a:ext cx="2346244" cy="31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29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6E5A1C50-C4C6-5329-2477-6FE2D9D9C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FBDCDB-844A-320D-DB5B-9C8E98DAC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853409"/>
            <a:ext cx="10168128" cy="3694176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b="1" dirty="0"/>
              <a:t>A.J.OBA</a:t>
            </a:r>
          </a:p>
          <a:p>
            <a:pPr marL="0" indent="0">
              <a:buNone/>
            </a:pPr>
            <a:r>
              <a:rPr kumimoji="1" lang="en-US" altLang="ja-JP" dirty="0"/>
              <a:t> He is the CTO of Concordia. He is genius in Machine Learning field and made AI of Concordia. He is a confident person.</a:t>
            </a:r>
            <a:endParaRPr kumimoji="1" lang="ja-JP" altLang="en-US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5365FE7-295B-CC54-7670-1A470DE0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49275"/>
            <a:ext cx="10167937" cy="1179513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of characters</a:t>
            </a:r>
            <a:br>
              <a:rPr kumimoji="1" lang="en-US" altLang="ja-JP" dirty="0"/>
            </a:br>
            <a:r>
              <a:rPr kumimoji="1" lang="en-US" altLang="ja-JP" dirty="0"/>
              <a:t>(appear in the clip)</a:t>
            </a:r>
            <a:endParaRPr kumimoji="1" lang="ja-JP" altLang="en-US" dirty="0"/>
          </a:p>
        </p:txBody>
      </p:sp>
      <p:pic>
        <p:nvPicPr>
          <p:cNvPr id="9" name="図 8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F6131669-46F3-FBE2-72B3-4E43D59BE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5" t="26700" r="56964" b="10375"/>
          <a:stretch/>
        </p:blipFill>
        <p:spPr>
          <a:xfrm>
            <a:off x="8789987" y="123772"/>
            <a:ext cx="2286000" cy="303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72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068EAECF-A4F8-06E8-DFEF-F30AB47DC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F1FE3FA4-4CBD-A904-9B02-444E211EB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49275"/>
            <a:ext cx="10167937" cy="1179513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of characters</a:t>
            </a:r>
            <a:br>
              <a:rPr kumimoji="1" lang="en-US" altLang="ja-JP" dirty="0"/>
            </a:br>
            <a:r>
              <a:rPr kumimoji="1" lang="en-US" altLang="ja-JP" dirty="0"/>
              <a:t>(appear in the clip)</a:t>
            </a:r>
            <a:endParaRPr kumimoji="1" lang="ja-JP" altLang="en-US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5E38DF15-A7A3-0397-B88C-D8AB07C36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882285"/>
            <a:ext cx="10168128" cy="3694176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b="1" dirty="0"/>
              <a:t>THEA RYAN</a:t>
            </a:r>
          </a:p>
          <a:p>
            <a:pPr marL="0" indent="0">
              <a:buNone/>
            </a:pPr>
            <a:r>
              <a:rPr kumimoji="1" lang="en-US" altLang="ja-JP" dirty="0"/>
              <a:t> She is a crisis management specialist from London.</a:t>
            </a:r>
          </a:p>
          <a:p>
            <a:pPr marL="0" indent="0">
              <a:buNone/>
            </a:pPr>
            <a:r>
              <a:rPr kumimoji="1" lang="en-US" altLang="ja-JP" dirty="0"/>
              <a:t>She deal with the accident in Concordia with suspiciousness.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13" name="図 12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8C64BDBC-B714-5E3D-DD16-6709D94F8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8" t="26114" r="57130" b="10274"/>
          <a:stretch/>
        </p:blipFill>
        <p:spPr>
          <a:xfrm>
            <a:off x="8810762" y="134163"/>
            <a:ext cx="2265225" cy="306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02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ECC35D99-A8E5-03D3-51DA-D4C9EA35C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619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CA157-8850-1355-F406-0E0EF14FE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872660"/>
            <a:ext cx="10168128" cy="3694176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b="1" dirty="0"/>
              <a:t>NOAH ERICKSEN</a:t>
            </a:r>
          </a:p>
          <a:p>
            <a:pPr marL="0" indent="0">
              <a:buNone/>
            </a:pPr>
            <a:r>
              <a:rPr kumimoji="1" lang="en-US" altLang="ja-JP" dirty="0"/>
              <a:t> He engage in the management of Concordia with his mother. He is gentle and humble. He completely believes the project of Concordia.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F266FB34-2B13-8FA7-6BCE-0E2F78075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49275"/>
            <a:ext cx="10167937" cy="1179513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of characters</a:t>
            </a:r>
            <a:b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dirty="0"/>
              <a:t>(appear in the clip)</a:t>
            </a:r>
            <a:endParaRPr kumimoji="1" lang="ja-JP" altLang="en-US" dirty="0"/>
          </a:p>
        </p:txBody>
      </p:sp>
      <p:pic>
        <p:nvPicPr>
          <p:cNvPr id="7" name="図 6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A1F5AD2F-9EC4-B7D1-1B85-5B481D8D9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2" t="26394" r="56921" b="10715"/>
          <a:stretch/>
        </p:blipFill>
        <p:spPr>
          <a:xfrm>
            <a:off x="8865272" y="113985"/>
            <a:ext cx="2210715" cy="294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32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レトロな映画フィルム風背景素材【無料動画素材】 - みりんの動画素材">
            <a:extLst>
              <a:ext uri="{FF2B5EF4-FFF2-40B4-BE49-F238E27FC236}">
                <a16:creationId xmlns:a16="http://schemas.microsoft.com/office/drawing/2014/main" id="{6F2A6E2A-8F4A-061D-0B77-1E15858EA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249" y="-24310"/>
            <a:ext cx="12333249" cy="690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0996A0-3ABD-4A3B-ED19-95148FF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843784"/>
            <a:ext cx="10168128" cy="3694176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b="1" dirty="0"/>
              <a:t>ISABBELLE LARSSON</a:t>
            </a:r>
          </a:p>
          <a:p>
            <a:pPr marL="0" indent="0">
              <a:buNone/>
            </a:pPr>
            <a:r>
              <a:rPr kumimoji="1" lang="en-US" altLang="ja-JP" dirty="0"/>
              <a:t> She is community officer of CONCORDIA. She is survivor of school shooting which launch the Concordia project.</a:t>
            </a:r>
            <a:endParaRPr kumimoji="1" lang="ja-JP" altLang="en-US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559FC90-5B8E-423A-4A13-0E8553190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49275"/>
            <a:ext cx="10167937" cy="1179513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of characters</a:t>
            </a:r>
            <a:br>
              <a:rPr kumimoji="1" lang="en-US" altLang="ja-JP" dirty="0"/>
            </a:br>
            <a:r>
              <a:rPr kumimoji="1" lang="en-US" altLang="ja-JP" dirty="0"/>
              <a:t>(appear in the clip)</a:t>
            </a:r>
            <a:endParaRPr kumimoji="1" lang="ja-JP" altLang="en-US" dirty="0"/>
          </a:p>
        </p:txBody>
      </p:sp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DDB0EF0-44D5-C22B-BA76-B1AD23C67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3" t="26394" r="57378" b="10366"/>
          <a:stretch/>
        </p:blipFill>
        <p:spPr>
          <a:xfrm>
            <a:off x="8985884" y="123187"/>
            <a:ext cx="1993606" cy="272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4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D の黒い疑問符の中にある 1 つの黄色い疑問符">
            <a:extLst>
              <a:ext uri="{FF2B5EF4-FFF2-40B4-BE49-F238E27FC236}">
                <a16:creationId xmlns:a16="http://schemas.microsoft.com/office/drawing/2014/main" id="{F37FD54E-4AA6-EA3D-C030-A72BFA3355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990" r="6122" b="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19661F-4B4C-74C1-7FC3-31FB14D49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6955" y="-166956"/>
            <a:ext cx="6858002" cy="719191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55000"/>
                </a:schemeClr>
              </a:gs>
              <a:gs pos="25000">
                <a:schemeClr val="bg1">
                  <a:alpha val="38000"/>
                </a:schemeClr>
              </a:gs>
              <a:gs pos="100000">
                <a:schemeClr val="bg1"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FDBD987-EE91-D051-264E-F2373ECB1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1124712"/>
            <a:ext cx="4023360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en-US" altLang="ja-JP" sz="4800" b="1" dirty="0"/>
              <a:t>Questions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6540B0-B7AF-CA86-EDE4-76C18D6DB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" y="5273179"/>
            <a:ext cx="4023360" cy="12070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10000"/>
              </a:lnSpc>
              <a:buAutoNum type="arabicPeriod"/>
            </a:pPr>
            <a:r>
              <a:rPr kumimoji="1" lang="en-US" altLang="ja-JP" sz="2000" dirty="0"/>
              <a:t>What do you think about A</a:t>
            </a:r>
            <a:r>
              <a:rPr kumimoji="1" lang="ja-JP" altLang="en-US" sz="2000" dirty="0"/>
              <a:t>・</a:t>
            </a:r>
            <a:r>
              <a:rPr kumimoji="1" lang="en-US" altLang="ja-JP" sz="2000" dirty="0"/>
              <a:t>J’s character?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65A4AE-FFE9-B2D5-017C-17337DDB3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E701D1-A34F-CF86-7316-8761C7835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276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D の黒い疑問符の中にある 1 つの黄色い疑問符">
            <a:extLst>
              <a:ext uri="{FF2B5EF4-FFF2-40B4-BE49-F238E27FC236}">
                <a16:creationId xmlns:a16="http://schemas.microsoft.com/office/drawing/2014/main" id="{D288A84B-FB41-6861-DE59-56B75536CF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990" r="6122" b="1"/>
          <a:stretch/>
        </p:blipFill>
        <p:spPr>
          <a:xfrm>
            <a:off x="0" y="-3"/>
            <a:ext cx="1219197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0983C2-71F2-1B5E-5402-3E2E5AB42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167042" y="-166956"/>
            <a:ext cx="6858002" cy="719191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55000"/>
                </a:schemeClr>
              </a:gs>
              <a:gs pos="25000">
                <a:schemeClr val="bg1">
                  <a:alpha val="38000"/>
                </a:schemeClr>
              </a:gs>
              <a:gs pos="100000">
                <a:schemeClr val="bg1"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BFAD42-5F73-7C04-7DF5-83AD3CE1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6183" y="1124712"/>
            <a:ext cx="4023360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en-US" altLang="ja-JP" sz="4800" b="1" dirty="0"/>
              <a:t>Questions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65A4AE-FFE9-B2D5-017C-17337DDB3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040616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E701D1-A34F-CF86-7316-8761C7835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1724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41AFEC7-EDBB-717D-711A-679265B3335A}"/>
              </a:ext>
            </a:extLst>
          </p:cNvPr>
          <p:cNvSpPr txBox="1"/>
          <p:nvPr/>
        </p:nvSpPr>
        <p:spPr>
          <a:xfrm>
            <a:off x="7756183" y="5249939"/>
            <a:ext cx="3977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2.</a:t>
            </a:r>
            <a:r>
              <a:rPr lang="ja-JP" altLang="en-US" dirty="0"/>
              <a:t>　</a:t>
            </a:r>
            <a:r>
              <a:rPr lang="en-US" altLang="ja-JP" dirty="0"/>
              <a:t>Who do you think should tell other people about this and don’t think?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18173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黄色の疑問符">
            <a:extLst>
              <a:ext uri="{FF2B5EF4-FFF2-40B4-BE49-F238E27FC236}">
                <a16:creationId xmlns:a16="http://schemas.microsoft.com/office/drawing/2014/main" id="{466CA9EC-087C-BD23-AEFA-A8252E9602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A7DE2F6-621D-8E48-6EAC-F3D508BF3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en-US" altLang="ja-JP" sz="4800" b="1" dirty="0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6CB3842-3768-4E7F-1B53-E1A50CD2C8A8}"/>
              </a:ext>
            </a:extLst>
          </p:cNvPr>
          <p:cNvSpPr txBox="1"/>
          <p:nvPr/>
        </p:nvSpPr>
        <p:spPr>
          <a:xfrm>
            <a:off x="578652" y="5269083"/>
            <a:ext cx="3880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3.</a:t>
            </a:r>
            <a:r>
              <a:rPr kumimoji="1" lang="ja-JP" altLang="en-US" dirty="0">
                <a:solidFill>
                  <a:schemeClr val="bg1"/>
                </a:solidFill>
              </a:rPr>
              <a:t>　</a:t>
            </a:r>
            <a:r>
              <a:rPr kumimoji="1" lang="en-US" altLang="ja-JP" dirty="0">
                <a:solidFill>
                  <a:schemeClr val="bg1"/>
                </a:solidFill>
              </a:rPr>
              <a:t>What do you think about Japanese subtitles</a:t>
            </a:r>
            <a:r>
              <a:rPr kumimoji="1" lang="ja-JP" altLang="en-US" dirty="0">
                <a:solidFill>
                  <a:schemeClr val="bg1"/>
                </a:solidFill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596481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疑問符が並ぶ列の中にと 1 つの疑問符だけが点灯している">
            <a:extLst>
              <a:ext uri="{FF2B5EF4-FFF2-40B4-BE49-F238E27FC236}">
                <a16:creationId xmlns:a16="http://schemas.microsoft.com/office/drawing/2014/main" id="{38EE2BAA-2817-5F7A-8E7E-27AAA098E1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56" b="13674"/>
          <a:stretch/>
        </p:blipFill>
        <p:spPr>
          <a:xfrm>
            <a:off x="-1" y="-3495"/>
            <a:ext cx="12192001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tx1">
              <a:alpha val="30000"/>
            </a:schemeClr>
          </a:solidFill>
          <a:ln w="12700"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5774DFB-0844-41C7-1E4A-D888990F1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28" y="4895400"/>
            <a:ext cx="3212386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en-US" altLang="ja-JP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8936" y="5498088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EE755A-3DE8-DDB8-2605-A01ECB14885F}"/>
              </a:ext>
            </a:extLst>
          </p:cNvPr>
          <p:cNvSpPr txBox="1"/>
          <p:nvPr/>
        </p:nvSpPr>
        <p:spPr>
          <a:xfrm>
            <a:off x="4366368" y="4821992"/>
            <a:ext cx="2351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4.</a:t>
            </a:r>
            <a:r>
              <a:rPr kumimoji="1" lang="ja-JP" altLang="en-US" dirty="0">
                <a:solidFill>
                  <a:schemeClr val="bg1"/>
                </a:solidFill>
              </a:rPr>
              <a:t>　</a:t>
            </a:r>
            <a:r>
              <a:rPr kumimoji="1" lang="en-US" altLang="ja-JP" dirty="0">
                <a:solidFill>
                  <a:schemeClr val="bg1"/>
                </a:solidFill>
              </a:rPr>
              <a:t>What do you think about the community which is monitored by camera and AI?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10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2" name="Rectangle 5141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Fun Activities Vector Art, Icons, and Graphics for Free Download">
            <a:extLst>
              <a:ext uri="{FF2B5EF4-FFF2-40B4-BE49-F238E27FC236}">
                <a16:creationId xmlns:a16="http://schemas.microsoft.com/office/drawing/2014/main" id="{55CC1BCA-E5B7-0B35-3B8F-E9A076B7E4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r="2222" b="-1"/>
          <a:stretch/>
        </p:blipFill>
        <p:spPr bwMode="auto">
          <a:xfrm>
            <a:off x="3245637" y="-1"/>
            <a:ext cx="8946363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144" name="Freeform: Shape 5143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146" name="Freeform: Shape 5145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659C797-598B-EBEF-35AC-EADF70C64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en-US" altLang="ja-JP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 activity</a:t>
            </a:r>
          </a:p>
        </p:txBody>
      </p:sp>
      <p:sp>
        <p:nvSpPr>
          <p:cNvPr id="5148" name="Rectangle 514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50" name="Rectangle 51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9650A3-3D76-5BBC-9DD8-08358C389D43}"/>
              </a:ext>
            </a:extLst>
          </p:cNvPr>
          <p:cNvSpPr txBox="1"/>
          <p:nvPr/>
        </p:nvSpPr>
        <p:spPr>
          <a:xfrm>
            <a:off x="371094" y="2718054"/>
            <a:ext cx="3438906" cy="39583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 What do you think about Concordia? Utopia or dystopia?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ja-JP" sz="2000" dirty="0"/>
              <a:t>Let’s think and check the voting result on X(Twitter).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kumimoji="1" lang="en-US" altLang="ja-JP" sz="20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kumimoji="1" lang="en-US" altLang="ja-JP" sz="2000" dirty="0">
                <a:hlinkClick r:id="rId3"/>
              </a:rPr>
              <a:t>https://x.com/hulu_japan/status/1852153591399936370</a:t>
            </a:r>
            <a:endParaRPr kumimoji="1" lang="en-US" altLang="ja-JP" sz="20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1453888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81" name="Rectangle 15368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2EC67F7-24BF-EC42-5BF4-01688B93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4" y="834888"/>
            <a:ext cx="4314645" cy="1268958"/>
          </a:xfrm>
        </p:spPr>
        <p:txBody>
          <a:bodyPr anchor="b">
            <a:normAutofit/>
          </a:bodyPr>
          <a:lstStyle/>
          <a:p>
            <a:r>
              <a:rPr kumimoji="1" lang="en-US" altLang="ja-JP" sz="3200"/>
              <a:t>What I learned from the scene</a:t>
            </a:r>
            <a:endParaRPr kumimoji="1" lang="ja-JP" altLang="en-US" sz="3200"/>
          </a:p>
        </p:txBody>
      </p:sp>
      <p:pic>
        <p:nvPicPr>
          <p:cNvPr id="15362" name="Picture 2" descr="753,000点を超える学びの映像素材とロイヤリティフリー映像 - iStock | 教育, セミナー, 成長">
            <a:extLst>
              <a:ext uri="{FF2B5EF4-FFF2-40B4-BE49-F238E27FC236}">
                <a16:creationId xmlns:a16="http://schemas.microsoft.com/office/drawing/2014/main" id="{4ED9351D-7AC7-78A4-1595-A65AC2406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9" r="11714"/>
          <a:stretch/>
        </p:blipFill>
        <p:spPr bwMode="auto">
          <a:xfrm>
            <a:off x="20" y="10"/>
            <a:ext cx="6717436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82" name="Rectangle 15370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83" name="Rectangle 15372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572" y="2240371"/>
            <a:ext cx="42062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84" name="Content Placeholder 15365">
            <a:extLst>
              <a:ext uri="{FF2B5EF4-FFF2-40B4-BE49-F238E27FC236}">
                <a16:creationId xmlns:a16="http://schemas.microsoft.com/office/drawing/2014/main" id="{579B3B74-8870-F763-EAC5-426ACBB49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563" y="2557587"/>
            <a:ext cx="4314645" cy="3717317"/>
          </a:xfrm>
        </p:spPr>
        <p:txBody>
          <a:bodyPr anchor="t">
            <a:normAutofit/>
          </a:bodyPr>
          <a:lstStyle/>
          <a:p>
            <a:r>
              <a:rPr lang="en-US" sz="2000" dirty="0"/>
              <a:t>A</a:t>
            </a:r>
            <a:r>
              <a:rPr lang="ja-JP" altLang="en-US" sz="2000" dirty="0"/>
              <a:t>・</a:t>
            </a:r>
            <a:r>
              <a:rPr lang="en-US" altLang="ja-JP" sz="2000" dirty="0"/>
              <a:t>J has confident in his ability and he get upset due to the accident.</a:t>
            </a:r>
          </a:p>
          <a:p>
            <a:r>
              <a:rPr lang="en-US" sz="2000" dirty="0"/>
              <a:t>The seamy side of manager</a:t>
            </a:r>
          </a:p>
          <a:p>
            <a:r>
              <a:rPr lang="en-US" sz="2000" dirty="0"/>
              <a:t>Every characters get upset and they’re opinions are divided.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909029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中島健人の海外ドラマデビュー作「コンコルディア」映像初公開 11月8日から独占配信決定 : 映画ニュース - 映画.com">
            <a:extLst>
              <a:ext uri="{FF2B5EF4-FFF2-40B4-BE49-F238E27FC236}">
                <a16:creationId xmlns:a16="http://schemas.microsoft.com/office/drawing/2014/main" id="{982F6DE2-0C0E-9F79-C38F-A9104FFD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CB37F6-21E2-E21F-8513-340A9A3D6163}"/>
              </a:ext>
            </a:extLst>
          </p:cNvPr>
          <p:cNvSpPr txBox="1"/>
          <p:nvPr/>
        </p:nvSpPr>
        <p:spPr>
          <a:xfrm>
            <a:off x="2600528" y="889843"/>
            <a:ext cx="95914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800" dirty="0">
                <a:solidFill>
                  <a:schemeClr val="bg2">
                    <a:lumMod val="50000"/>
                  </a:schemeClr>
                </a:solidFill>
                <a:highlight>
                  <a:srgbClr val="0000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Thank you </a:t>
            </a:r>
          </a:p>
          <a:p>
            <a:r>
              <a:rPr kumimoji="1" lang="en-US" altLang="ja-JP" sz="10800" dirty="0">
                <a:solidFill>
                  <a:schemeClr val="bg2">
                    <a:lumMod val="50000"/>
                  </a:schemeClr>
                </a:solidFill>
                <a:highlight>
                  <a:srgbClr val="0000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for watching!!</a:t>
            </a:r>
          </a:p>
          <a:p>
            <a:endParaRPr lang="en-US" altLang="ja-JP" sz="10800" dirty="0">
              <a:solidFill>
                <a:schemeClr val="bg2">
                  <a:lumMod val="50000"/>
                </a:schemeClr>
              </a:solidFill>
              <a:highlight>
                <a:srgbClr val="0000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2557669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DE3B8A667F6FA4B9839A4C171F8DFFC" ma:contentTypeVersion="9" ma:contentTypeDescription="新しいドキュメントを作成します。" ma:contentTypeScope="" ma:versionID="5b1c04b67b104bb6779fca3bfd41c7af">
  <xsd:schema xmlns:xsd="http://www.w3.org/2001/XMLSchema" xmlns:xs="http://www.w3.org/2001/XMLSchema" xmlns:p="http://schemas.microsoft.com/office/2006/metadata/properties" xmlns:ns3="147f25ea-9e79-4f91-8629-0c26f91d65ae" targetNamespace="http://schemas.microsoft.com/office/2006/metadata/properties" ma:root="true" ma:fieldsID="f935f5c2fc0270630894ca2825a4fb3c" ns3:_="">
    <xsd:import namespace="147f25ea-9e79-4f91-8629-0c26f91d65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f25ea-9e79-4f91-8629-0c26f91d65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9BFE3B-744A-48B1-8AFB-FB61FD71F9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B5401F-27AD-4215-A89F-C0F6751C6BD6}">
  <ds:schemaRefs>
    <ds:schemaRef ds:uri="147f25ea-9e79-4f91-8629-0c26f91d65ae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1D53636B-229D-405C-8B63-AA7C541CCE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7f25ea-9e79-4f91-8629-0c26f91d65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644</Words>
  <Application>Microsoft Macintosh PowerPoint</Application>
  <PresentationFormat>Widescreen</PresentationFormat>
  <Paragraphs>74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HGS創英角ﾎﾟｯﾌﾟ体</vt:lpstr>
      <vt:lpstr>Meiryo</vt:lpstr>
      <vt:lpstr>游ゴシック</vt:lpstr>
      <vt:lpstr>游ゴシック Light</vt:lpstr>
      <vt:lpstr>Arial</vt:lpstr>
      <vt:lpstr>Avenir Next LT Pro</vt:lpstr>
      <vt:lpstr>Calibri</vt:lpstr>
      <vt:lpstr>AccentBoxVTI</vt:lpstr>
      <vt:lpstr>デザインの設定</vt:lpstr>
      <vt:lpstr>PowerPoint Presentation</vt:lpstr>
      <vt:lpstr>CONCORDIA</vt:lpstr>
      <vt:lpstr>Why I choose this movie (Episode2)</vt:lpstr>
      <vt:lpstr>Summery of the movie</vt:lpstr>
      <vt:lpstr>Character</vt:lpstr>
      <vt:lpstr>The scene (Episode2)</vt:lpstr>
      <vt:lpstr>Vocabulary</vt:lpstr>
      <vt:lpstr>Transcript</vt:lpstr>
      <vt:lpstr>Introduction of characters (appear in the clip)</vt:lpstr>
      <vt:lpstr>Introduction of characters (appear in the clip)</vt:lpstr>
      <vt:lpstr>Introduction of characters (appear in the clip)</vt:lpstr>
      <vt:lpstr>Introduction of characters (appear in the clip)</vt:lpstr>
      <vt:lpstr>Introduction of characters (appear in the clip)</vt:lpstr>
      <vt:lpstr>Questions</vt:lpstr>
      <vt:lpstr>Questions</vt:lpstr>
      <vt:lpstr>Questions</vt:lpstr>
      <vt:lpstr>Questions</vt:lpstr>
      <vt:lpstr>Fun activity</vt:lpstr>
      <vt:lpstr>What I learned from the scene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里香 成清</dc:creator>
  <cp:lastModifiedBy>Jason Pipe</cp:lastModifiedBy>
  <cp:revision>3</cp:revision>
  <dcterms:created xsi:type="dcterms:W3CDTF">2025-01-10T11:47:40Z</dcterms:created>
  <dcterms:modified xsi:type="dcterms:W3CDTF">2025-02-19T03:00:59Z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0x0101000DE3B8A667F6FA4B9839A4C171F8DFFC</vt:lpwstr>
  </property>
  <property fmtid="{D5CDD505-2E9C-101B-9397-08002B2CF9AE}" pid="3" name="MSIP_Label_e0cefc7c-1990-4b05-bb2b-d459d68fce94_Enabled">
    <vt:lpwstr>true</vt:lpwstr>
  </property>
  <property fmtid="{D5CDD505-2E9C-101B-9397-08002B2CF9AE}" pid="4" name="MSIP_Label_e0cefc7c-1990-4b05-bb2b-d459d68fce94_SetDate">
    <vt:lpwstr>2025-02-19T03:00:59Z</vt:lpwstr>
  </property>
  <property fmtid="{D5CDD505-2E9C-101B-9397-08002B2CF9AE}" pid="5" name="MSIP_Label_e0cefc7c-1990-4b05-bb2b-d459d68fce94_Method">
    <vt:lpwstr>Standard</vt:lpwstr>
  </property>
  <property fmtid="{D5CDD505-2E9C-101B-9397-08002B2CF9AE}" pid="6" name="MSIP_Label_e0cefc7c-1990-4b05-bb2b-d459d68fce94_Name">
    <vt:lpwstr>defa4170-0d19-0005-0004-bc88714345d2</vt:lpwstr>
  </property>
  <property fmtid="{D5CDD505-2E9C-101B-9397-08002B2CF9AE}" pid="7" name="MSIP_Label_e0cefc7c-1990-4b05-bb2b-d459d68fce94_SiteId">
    <vt:lpwstr>50f799f6-f15c-437d-b72b-3eabc2dd1860</vt:lpwstr>
  </property>
  <property fmtid="{D5CDD505-2E9C-101B-9397-08002B2CF9AE}" pid="8" name="MSIP_Label_e0cefc7c-1990-4b05-bb2b-d459d68fce94_ActionId">
    <vt:lpwstr>1abe6bbc-d55c-4227-a1b6-44d4c38483f0</vt:lpwstr>
  </property>
  <property fmtid="{D5CDD505-2E9C-101B-9397-08002B2CF9AE}" pid="9" name="MSIP_Label_e0cefc7c-1990-4b05-bb2b-d459d68fce94_ContentBits">
    <vt:lpwstr>0</vt:lpwstr>
  </property>
  <property fmtid="{D5CDD505-2E9C-101B-9397-08002B2CF9AE}" pid="10" name="MSIP_Label_e0cefc7c-1990-4b05-bb2b-d459d68fce94_Tag">
    <vt:lpwstr>50, 3, 0, 1</vt:lpwstr>
  </property>
</Properties>
</file>