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87C1EC-D127-467E-8B06-20CD69C2669E}" v="9" dt="2021-09-09T05:28:17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89"/>
  </p:normalViewPr>
  <p:slideViewPr>
    <p:cSldViewPr snapToGrid="0">
      <p:cViewPr varScale="1">
        <p:scale>
          <a:sx n="117" d="100"/>
          <a:sy n="117" d="100"/>
        </p:scale>
        <p:origin x="94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岡本 璃子" userId="a209a9cf53c42e4a" providerId="LiveId" clId="{6F87C1EC-D127-467E-8B06-20CD69C2669E}"/>
    <pc:docChg chg="custSel modSld">
      <pc:chgData name="岡本 璃子" userId="a209a9cf53c42e4a" providerId="LiveId" clId="{6F87C1EC-D127-467E-8B06-20CD69C2669E}" dt="2021-09-09T05:27:12.421" v="114" actId="21"/>
      <pc:docMkLst>
        <pc:docMk/>
      </pc:docMkLst>
      <pc:sldChg chg="modSp mod">
        <pc:chgData name="岡本 璃子" userId="a209a9cf53c42e4a" providerId="LiveId" clId="{6F87C1EC-D127-467E-8B06-20CD69C2669E}" dt="2021-09-09T05:11:18.259" v="0" actId="1076"/>
        <pc:sldMkLst>
          <pc:docMk/>
          <pc:sldMk cId="0" sldId="256"/>
        </pc:sldMkLst>
        <pc:spChg chg="mod">
          <ac:chgData name="岡本 璃子" userId="a209a9cf53c42e4a" providerId="LiveId" clId="{6F87C1EC-D127-467E-8B06-20CD69C2669E}" dt="2021-09-09T05:11:18.259" v="0" actId="1076"/>
          <ac:spMkLst>
            <pc:docMk/>
            <pc:sldMk cId="0" sldId="256"/>
            <ac:spMk id="55" creationId="{00000000-0000-0000-0000-000000000000}"/>
          </ac:spMkLst>
        </pc:spChg>
      </pc:sldChg>
      <pc:sldChg chg="addSp delSp modSp mod delAnim modAnim modNotes">
        <pc:chgData name="岡本 璃子" userId="a209a9cf53c42e4a" providerId="LiveId" clId="{6F87C1EC-D127-467E-8B06-20CD69C2669E}" dt="2021-09-09T05:27:12.421" v="114" actId="21"/>
        <pc:sldMkLst>
          <pc:docMk/>
          <pc:sldMk cId="0" sldId="261"/>
        </pc:sldMkLst>
        <pc:picChg chg="add del mod">
          <ac:chgData name="岡本 璃子" userId="a209a9cf53c42e4a" providerId="LiveId" clId="{6F87C1EC-D127-467E-8B06-20CD69C2669E}" dt="2021-09-09T05:27:12.421" v="114" actId="21"/>
          <ac:picMkLst>
            <pc:docMk/>
            <pc:sldMk cId="0" sldId="261"/>
            <ac:picMk id="2" creationId="{1EF1C38C-9A54-4F43-83E1-078EBF4034B4}"/>
          </ac:picMkLst>
        </pc:picChg>
      </pc:sldChg>
      <pc:sldChg chg="addSp modSp mod modAnim modNotes">
        <pc:chgData name="岡本 璃子" userId="a209a9cf53c42e4a" providerId="LiveId" clId="{6F87C1EC-D127-467E-8B06-20CD69C2669E}" dt="2021-09-09T05:16:02.353" v="4" actId="1076"/>
        <pc:sldMkLst>
          <pc:docMk/>
          <pc:sldMk cId="0" sldId="264"/>
        </pc:sldMkLst>
        <pc:picChg chg="add mod">
          <ac:chgData name="岡本 璃子" userId="a209a9cf53c42e4a" providerId="LiveId" clId="{6F87C1EC-D127-467E-8B06-20CD69C2669E}" dt="2021-09-09T05:16:02.353" v="4" actId="1076"/>
          <ac:picMkLst>
            <pc:docMk/>
            <pc:sldMk cId="0" sldId="264"/>
            <ac:picMk id="4" creationId="{75BEC846-106F-4CB5-B92A-0F759B90227C}"/>
          </ac:picMkLst>
        </pc:picChg>
      </pc:sldChg>
      <pc:sldChg chg="addSp modSp mod modAnim modNotes">
        <pc:chgData name="岡本 璃子" userId="a209a9cf53c42e4a" providerId="LiveId" clId="{6F87C1EC-D127-467E-8B06-20CD69C2669E}" dt="2021-09-09T05:23:49.649" v="113" actId="20577"/>
        <pc:sldMkLst>
          <pc:docMk/>
          <pc:sldMk cId="0" sldId="269"/>
        </pc:sldMkLst>
        <pc:spChg chg="mod">
          <ac:chgData name="岡本 璃子" userId="a209a9cf53c42e4a" providerId="LiveId" clId="{6F87C1EC-D127-467E-8B06-20CD69C2669E}" dt="2021-09-09T05:23:49.649" v="113" actId="20577"/>
          <ac:spMkLst>
            <pc:docMk/>
            <pc:sldMk cId="0" sldId="269"/>
            <ac:spMk id="190" creationId="{00000000-0000-0000-0000-000000000000}"/>
          </ac:spMkLst>
        </pc:spChg>
        <pc:picChg chg="add mod">
          <ac:chgData name="岡本 璃子" userId="a209a9cf53c42e4a" providerId="LiveId" clId="{6F87C1EC-D127-467E-8B06-20CD69C2669E}" dt="2021-09-09T05:23:25.517" v="9" actId="1076"/>
          <ac:picMkLst>
            <pc:docMk/>
            <pc:sldMk cId="0" sldId="269"/>
            <ac:picMk id="2" creationId="{B62C97E7-253D-4BA0-830C-97B1E65369D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ee9df32dd0_17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ee9df32dd0_17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Story and Characters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kanon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e9df32d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ee9df32dd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the scene the song appear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kanon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ee9df32dd0_1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ee9df32dd0_1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ee9df32dd0_1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ee9df32dd0_1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ee9df32dd0_17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ee9df32dd0_17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e9df32dd0_18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e9df32dd0_18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eede8dae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eede8dae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gap fill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ee9df32dd0_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ee9df32dd0_5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song video]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2:00~2:26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ee9df32dd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ee9df32dd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word meaning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ee9df32dd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ee9df32dd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pronuntiation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ee9df32dd0_7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ee9df32dd0_7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ee9df32dd0_5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ee9df32dd0_5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ee9df32dd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ee9df32dd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video with lyrics LET’S SING!!!!!!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ee9df32dd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ee9df32dd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NTc1fWLrOiYvRnUyOsfKfcfAf3LqSbkUXq4o_0rxPKM/edi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8.png"/><Relationship Id="rId5" Type="http://schemas.openxmlformats.org/officeDocument/2006/relationships/hyperlink" Target="https://youtu.be/moSFlvxnbgk" TargetMode="Externa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74" y="-140925"/>
            <a:ext cx="9042250" cy="54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20743" y="1319021"/>
            <a:ext cx="3787200" cy="19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>
                <a:latin typeface="Impact"/>
                <a:ea typeface="Impact"/>
                <a:cs typeface="Impact"/>
                <a:sym typeface="Impact"/>
              </a:rPr>
              <a:t>Let It Go</a:t>
            </a:r>
            <a:endParaRPr sz="55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598850" y="284750"/>
            <a:ext cx="2720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020">
                <a:latin typeface="Impact"/>
                <a:ea typeface="Impact"/>
                <a:cs typeface="Impact"/>
                <a:sym typeface="Impact"/>
              </a:rPr>
              <a:t>Characters</a:t>
            </a:r>
            <a:endParaRPr sz="30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1087450" y="3985325"/>
            <a:ext cx="699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/>
              <a:t>Elsa</a:t>
            </a: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3180525" y="3660350"/>
            <a:ext cx="2152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2920950" y="3985325"/>
            <a:ext cx="137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666666"/>
                </a:solidFill>
              </a:rPr>
              <a:t>Ana</a:t>
            </a:r>
            <a:endParaRPr sz="1800">
              <a:solidFill>
                <a:srgbClr val="666666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2725" y="1989613"/>
            <a:ext cx="1508100" cy="188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2700" y="1924150"/>
            <a:ext cx="1612925" cy="201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238" y="1791126"/>
            <a:ext cx="2280225" cy="228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24513" y="1554938"/>
            <a:ext cx="1914525" cy="23907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6682900" y="1321925"/>
            <a:ext cx="955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>
                <a:solidFill>
                  <a:schemeClr val="dk2"/>
                </a:solidFill>
              </a:rPr>
              <a:t>Sub</a:t>
            </a:r>
            <a:endParaRPr sz="2800">
              <a:solidFill>
                <a:schemeClr val="dk2"/>
              </a:solidFill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1957125" y="4322225"/>
            <a:ext cx="852300" cy="321000"/>
          </a:xfrm>
          <a:prstGeom prst="left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4"/>
          <p:cNvSpPr txBox="1"/>
          <p:nvPr/>
        </p:nvSpPr>
        <p:spPr>
          <a:xfrm>
            <a:off x="2016750" y="4643225"/>
            <a:ext cx="90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2"/>
                </a:solidFill>
              </a:rPr>
              <a:t>Sisters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1722850" y="1306475"/>
            <a:ext cx="904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solidFill>
                  <a:srgbClr val="666666"/>
                </a:solidFill>
              </a:rPr>
              <a:t>Main</a:t>
            </a:r>
            <a:r>
              <a:rPr lang="ja" sz="24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5999800" y="4017350"/>
            <a:ext cx="116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dk2"/>
                </a:solidFill>
              </a:rPr>
              <a:t>Olaf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7579150" y="4017325"/>
            <a:ext cx="116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dk2"/>
                </a:solidFill>
              </a:rPr>
              <a:t>Kristoff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/>
          <p:nvPr/>
        </p:nvSpPr>
        <p:spPr>
          <a:xfrm>
            <a:off x="4502050" y="419675"/>
            <a:ext cx="4209600" cy="4502100"/>
          </a:xfrm>
          <a:prstGeom prst="rect">
            <a:avLst/>
          </a:prstGeom>
          <a:noFill/>
          <a:ln w="28575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355675" y="2779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2820">
                <a:latin typeface="Impact"/>
                <a:ea typeface="Impact"/>
                <a:cs typeface="Impact"/>
                <a:sym typeface="Impact"/>
              </a:rPr>
              <a:t>Movie Story</a:t>
            </a:r>
            <a:endParaRPr sz="28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4941850" y="1869525"/>
            <a:ext cx="3769800" cy="2670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/>
              <a:t>There is sisters that get along well.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200"/>
              <a:t>Elsa can use snow magic.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675" y="1932576"/>
            <a:ext cx="3660200" cy="200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/>
          <p:nvPr/>
        </p:nvSpPr>
        <p:spPr>
          <a:xfrm>
            <a:off x="4387600" y="403725"/>
            <a:ext cx="4235100" cy="4452000"/>
          </a:xfrm>
          <a:prstGeom prst="rect">
            <a:avLst/>
          </a:prstGeom>
          <a:noFill/>
          <a:ln w="28575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311700" y="403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2820">
                <a:latin typeface="Impact"/>
                <a:ea typeface="Impact"/>
                <a:cs typeface="Impact"/>
                <a:sym typeface="Impact"/>
              </a:rPr>
              <a:t>Movie Story</a:t>
            </a:r>
            <a:endParaRPr sz="28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4605250" y="2059425"/>
            <a:ext cx="3799800" cy="21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2200"/>
              <a:t>Elsa shuts herself up in her room for fear of her power.</a:t>
            </a:r>
            <a:endParaRPr sz="2200"/>
          </a:p>
        </p:txBody>
      </p:sp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t="-7500" b="7500"/>
          <a:stretch/>
        </p:blipFill>
        <p:spPr>
          <a:xfrm>
            <a:off x="311699" y="1049100"/>
            <a:ext cx="3384776" cy="1866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988775"/>
            <a:ext cx="3384776" cy="186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/>
          <p:nvPr/>
        </p:nvSpPr>
        <p:spPr>
          <a:xfrm>
            <a:off x="4743700" y="432400"/>
            <a:ext cx="4077300" cy="4507200"/>
          </a:xfrm>
          <a:prstGeom prst="rect">
            <a:avLst/>
          </a:prstGeom>
          <a:noFill/>
          <a:ln w="28575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362575" y="432400"/>
            <a:ext cx="2062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2820">
                <a:latin typeface="Impact"/>
                <a:ea typeface="Impact"/>
                <a:cs typeface="Impact"/>
                <a:sym typeface="Impact"/>
              </a:rPr>
              <a:t>Movie Story</a:t>
            </a:r>
            <a:endParaRPr sz="28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5019100" y="1605075"/>
            <a:ext cx="3526500" cy="24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/>
              <a:t>Sisters overcoming various difficulties.</a:t>
            </a:r>
            <a:endParaRPr sz="220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200"/>
              <a:t>And the bonds between sisters deeped.</a:t>
            </a:r>
            <a:endParaRPr sz="2200"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75" y="1783463"/>
            <a:ext cx="4077250" cy="2133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4896300" y="499800"/>
            <a:ext cx="3454800" cy="2128800"/>
          </a:xfrm>
          <a:prstGeom prst="rect">
            <a:avLst/>
          </a:prstGeom>
          <a:noFill/>
          <a:ln w="28575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2820">
                <a:latin typeface="Impact"/>
                <a:ea typeface="Impact"/>
                <a:cs typeface="Impact"/>
                <a:sym typeface="Impact"/>
              </a:rPr>
              <a:t>Background of “Let It Go”</a:t>
            </a:r>
            <a:endParaRPr sz="28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5120400" y="667500"/>
            <a:ext cx="3294300" cy="19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In this scene, Elsa builds a magical ice castle on the mountain so as not to hurt others.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/>
              <a:t>At last, she closes her mind.</a:t>
            </a:r>
            <a:endParaRPr/>
          </a:p>
        </p:txBody>
      </p:sp>
      <p:pic>
        <p:nvPicPr>
          <p:cNvPr id="106" name="Google Shape;106;p18"/>
          <p:cNvPicPr preferRelativeResize="0"/>
          <p:nvPr/>
        </p:nvPicPr>
        <p:blipFill rotWithShape="1">
          <a:blip r:embed="rId3">
            <a:alphaModFix/>
          </a:blip>
          <a:srcRect t="3840" b="-3839"/>
          <a:stretch/>
        </p:blipFill>
        <p:spPr>
          <a:xfrm>
            <a:off x="1747801" y="1184751"/>
            <a:ext cx="2372699" cy="152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4250" y="2874343"/>
            <a:ext cx="2969601" cy="1663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 rotWithShape="1">
          <a:blip r:embed="rId5">
            <a:alphaModFix/>
          </a:blip>
          <a:srcRect t="-3060" b="3059"/>
          <a:stretch/>
        </p:blipFill>
        <p:spPr>
          <a:xfrm>
            <a:off x="311700" y="2874337"/>
            <a:ext cx="2969601" cy="166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4572000" y="470550"/>
            <a:ext cx="3777300" cy="2352900"/>
          </a:xfrm>
          <a:prstGeom prst="rect">
            <a:avLst/>
          </a:prstGeom>
          <a:noFill/>
          <a:ln w="28575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/>
          </p:nvPr>
        </p:nvSpPr>
        <p:spPr>
          <a:xfrm>
            <a:off x="432175" y="356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106"/>
              <a:buFont typeface="Arial"/>
              <a:buNone/>
            </a:pPr>
            <a:r>
              <a:rPr lang="ja" sz="2820">
                <a:latin typeface="Impact"/>
                <a:ea typeface="Impact"/>
                <a:cs typeface="Impact"/>
                <a:sym typeface="Impact"/>
              </a:rPr>
              <a:t>Background of “Let It Go”</a:t>
            </a:r>
            <a:endParaRPr sz="282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body" idx="1"/>
          </p:nvPr>
        </p:nvSpPr>
        <p:spPr>
          <a:xfrm>
            <a:off x="4883550" y="834525"/>
            <a:ext cx="3484800" cy="21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“I am not wrong.”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/>
              <a:t>“I don’t have to hide myself.”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/>
              <a:t>“You can be as you are.”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/>
              <a:t>“Be confident! ”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75" y="3156725"/>
            <a:ext cx="2702250" cy="18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 rotWithShape="1">
          <a:blip r:embed="rId4">
            <a:alphaModFix/>
          </a:blip>
          <a:srcRect t="-9470" b="9469"/>
          <a:stretch/>
        </p:blipFill>
        <p:spPr>
          <a:xfrm>
            <a:off x="432175" y="1017722"/>
            <a:ext cx="3484876" cy="19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0976" y="3156725"/>
            <a:ext cx="3250564" cy="18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>
            <a:hlinkClick r:id="rId3"/>
          </p:cNvPr>
          <p:cNvSpPr txBox="1">
            <a:spLocks noGrp="1"/>
          </p:cNvSpPr>
          <p:nvPr>
            <p:ph type="title"/>
          </p:nvPr>
        </p:nvSpPr>
        <p:spPr>
          <a:xfrm>
            <a:off x="5567800" y="696275"/>
            <a:ext cx="2763300" cy="6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020">
                <a:latin typeface="Impact"/>
                <a:ea typeface="Impact"/>
                <a:cs typeface="Impact"/>
                <a:sym typeface="Impact"/>
              </a:rPr>
              <a:t>Fill in the gap!</a:t>
            </a:r>
            <a:endParaRPr sz="30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5201750" y="1689525"/>
            <a:ext cx="3312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u="sng">
                <a:solidFill>
                  <a:schemeClr val="hlink"/>
                </a:solidFill>
                <a:hlinkClick r:id="rId3"/>
              </a:rPr>
              <a:t>https://docs.google.com/document/d/1NTc1fWLrOiYvRnUyOsfKfcfAf3LqSbkUXq4o_0rxPKM/edit</a:t>
            </a:r>
            <a:endParaRPr u="sng">
              <a:solidFill>
                <a:schemeClr val="accent1"/>
              </a:solidFill>
            </a:endParaRPr>
          </a:p>
        </p:txBody>
      </p:sp>
      <p:pic>
        <p:nvPicPr>
          <p:cNvPr id="125" name="Google Shape;125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325" y="289875"/>
            <a:ext cx="4189674" cy="427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 rotWithShape="1">
          <a:blip r:embed="rId5">
            <a:alphaModFix/>
          </a:blip>
          <a:srcRect l="25496" t="22405" r="31817" b="5177"/>
          <a:stretch/>
        </p:blipFill>
        <p:spPr>
          <a:xfrm rot="-918611">
            <a:off x="5548465" y="2829573"/>
            <a:ext cx="3907571" cy="4418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311700" y="579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u="sng" dirty="0">
                <a:solidFill>
                  <a:schemeClr val="hlink"/>
                </a:solidFill>
                <a:hlinkClick r:id="rId5"/>
              </a:rPr>
              <a:t>https://youtu.be/moSFlvxnbgk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4" name="画面録画 1">
            <a:hlinkClick r:id="" action="ppaction://media"/>
            <a:extLst>
              <a:ext uri="{FF2B5EF4-FFF2-40B4-BE49-F238E27FC236}">
                <a16:creationId xmlns:a16="http://schemas.microsoft.com/office/drawing/2014/main" id="{75BEC846-106F-4CB5-B92A-0F759B90227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603.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519275"/>
            <a:ext cx="9154886" cy="3816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Impact"/>
                <a:ea typeface="Impact"/>
                <a:cs typeface="Impact"/>
                <a:sym typeface="Impact"/>
              </a:rPr>
              <a:t>Check the meaning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highlight>
                  <a:srgbClr val="EFEFEF"/>
                </a:highlight>
                <a:latin typeface="Comic Sans MS"/>
                <a:ea typeface="Comic Sans MS"/>
                <a:cs typeface="Comic Sans MS"/>
                <a:sym typeface="Comic Sans MS"/>
              </a:rPr>
              <a:t>Can’t </a:t>
            </a:r>
            <a:r>
              <a:rPr lang="ja" sz="2000">
                <a:solidFill>
                  <a:schemeClr val="accent5"/>
                </a:solidFill>
                <a:highlight>
                  <a:srgbClr val="EFEFEF"/>
                </a:highlight>
                <a:latin typeface="Comic Sans MS"/>
                <a:ea typeface="Comic Sans MS"/>
                <a:cs typeface="Comic Sans MS"/>
                <a:sym typeface="Comic Sans MS"/>
              </a:rPr>
              <a:t>hold it back</a:t>
            </a:r>
            <a:r>
              <a:rPr lang="ja" sz="2000">
                <a:highlight>
                  <a:srgbClr val="EFEFEF"/>
                </a:highlight>
                <a:latin typeface="Comic Sans MS"/>
                <a:ea typeface="Comic Sans MS"/>
                <a:cs typeface="Comic Sans MS"/>
                <a:sym typeface="Comic Sans MS"/>
              </a:rPr>
              <a:t> anymore</a:t>
            </a:r>
            <a:endParaRPr sz="2000">
              <a:highlight>
                <a:srgbClr val="EFEFE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-to stop someone or something developing or doing as well as they should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highlight>
                  <a:srgbClr val="EFEFEF"/>
                </a:highlight>
                <a:latin typeface="Comic Sans MS"/>
                <a:ea typeface="Comic Sans MS"/>
                <a:cs typeface="Comic Sans MS"/>
                <a:sym typeface="Comic Sans MS"/>
              </a:rPr>
              <a:t>Let the storm </a:t>
            </a:r>
            <a:r>
              <a:rPr lang="ja" sz="2000">
                <a:solidFill>
                  <a:schemeClr val="accent5"/>
                </a:solidFill>
                <a:highlight>
                  <a:srgbClr val="EFEFEF"/>
                </a:highlight>
                <a:latin typeface="Comic Sans MS"/>
                <a:ea typeface="Comic Sans MS"/>
                <a:cs typeface="Comic Sans MS"/>
                <a:sym typeface="Comic Sans MS"/>
              </a:rPr>
              <a:t>rage on</a:t>
            </a:r>
            <a:endParaRPr sz="2000">
              <a:solidFill>
                <a:schemeClr val="accent5"/>
              </a:solidFill>
              <a:highlight>
                <a:srgbClr val="EFEFE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-to move or surge with great violence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highlight>
                  <a:srgbClr val="EFEFEF"/>
                </a:highlight>
                <a:latin typeface="Comic Sans MS"/>
                <a:ea typeface="Comic Sans MS"/>
                <a:cs typeface="Comic Sans MS"/>
                <a:sym typeface="Comic Sans MS"/>
              </a:rPr>
              <a:t>My power </a:t>
            </a:r>
            <a:r>
              <a:rPr lang="ja" sz="2000">
                <a:solidFill>
                  <a:schemeClr val="accent5"/>
                </a:solidFill>
                <a:highlight>
                  <a:srgbClr val="EFEFEF"/>
                </a:highlight>
                <a:latin typeface="Comic Sans MS"/>
                <a:ea typeface="Comic Sans MS"/>
                <a:cs typeface="Comic Sans MS"/>
                <a:sym typeface="Comic Sans MS"/>
              </a:rPr>
              <a:t>flurries</a:t>
            </a:r>
            <a:r>
              <a:rPr lang="ja" sz="2000">
                <a:highlight>
                  <a:srgbClr val="EFEFEF"/>
                </a:highlight>
                <a:latin typeface="Comic Sans MS"/>
                <a:ea typeface="Comic Sans MS"/>
                <a:cs typeface="Comic Sans MS"/>
                <a:sym typeface="Comic Sans MS"/>
              </a:rPr>
              <a:t> through the air... </a:t>
            </a:r>
            <a:endParaRPr sz="2000">
              <a:highlight>
                <a:srgbClr val="EFEFE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-a small swirling mass of something especially snow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Impact"/>
                <a:ea typeface="Impact"/>
                <a:cs typeface="Impact"/>
                <a:sym typeface="Impact"/>
              </a:rPr>
              <a:t>How to sing well 　-pronunciation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44" name="Google Shape;144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highlight>
                  <a:srgbClr val="F4CCCC"/>
                </a:highlight>
                <a:latin typeface="Comic Sans MS"/>
                <a:ea typeface="Comic Sans MS"/>
                <a:cs typeface="Comic Sans MS"/>
                <a:sym typeface="Comic Sans MS"/>
              </a:rPr>
              <a:t>❅Elision</a:t>
            </a:r>
            <a:r>
              <a:rPr lang="ja" sz="2100">
                <a:highlight>
                  <a:srgbClr val="F4CCCC"/>
                </a:highlight>
                <a:latin typeface="Comic Sans MS"/>
                <a:ea typeface="Comic Sans MS"/>
                <a:cs typeface="Comic Sans MS"/>
                <a:sym typeface="Comic Sans MS"/>
              </a:rPr>
              <a:t>-disappearing sounds</a:t>
            </a:r>
            <a:endParaRPr sz="2100">
              <a:highlight>
                <a:srgbClr val="F4CCCC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>
                <a:latin typeface="Comic Sans MS"/>
                <a:ea typeface="Comic Sans MS"/>
                <a:cs typeface="Comic Sans MS"/>
                <a:sym typeface="Comic Sans MS"/>
              </a:rPr>
              <a:t>ex) And it looks like I’m the queen.</a:t>
            </a:r>
            <a:endParaRPr sz="21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 b="1">
                <a:highlight>
                  <a:srgbClr val="FCE5CD"/>
                </a:highlight>
                <a:latin typeface="Comic Sans MS"/>
                <a:ea typeface="Comic Sans MS"/>
                <a:cs typeface="Comic Sans MS"/>
                <a:sym typeface="Comic Sans MS"/>
              </a:rPr>
              <a:t>❅Catenation</a:t>
            </a:r>
            <a:r>
              <a:rPr lang="ja" sz="2100">
                <a:highlight>
                  <a:srgbClr val="FCE5CD"/>
                </a:highlight>
                <a:latin typeface="Comic Sans MS"/>
                <a:ea typeface="Comic Sans MS"/>
                <a:cs typeface="Comic Sans MS"/>
                <a:sym typeface="Comic Sans MS"/>
              </a:rPr>
              <a:t>-linking consonant sounds to vowel sounds</a:t>
            </a:r>
            <a:endParaRPr sz="2100">
              <a:highlight>
                <a:srgbClr val="FCE5CD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>
                <a:latin typeface="Comic Sans MS"/>
                <a:ea typeface="Comic Sans MS"/>
                <a:cs typeface="Comic Sans MS"/>
                <a:sym typeface="Comic Sans MS"/>
              </a:rPr>
              <a:t>ex) The </a:t>
            </a:r>
            <a:r>
              <a:rPr lang="ja" sz="2100" u="sng">
                <a:latin typeface="Comic Sans MS"/>
                <a:ea typeface="Comic Sans MS"/>
                <a:cs typeface="Comic Sans MS"/>
                <a:sym typeface="Comic Sans MS"/>
              </a:rPr>
              <a:t>win</a:t>
            </a:r>
            <a:r>
              <a:rPr lang="ja" sz="2100" u="sng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d i</a:t>
            </a:r>
            <a:r>
              <a:rPr lang="ja" sz="2100" u="sng">
                <a:latin typeface="Comic Sans MS"/>
                <a:ea typeface="Comic Sans MS"/>
                <a:cs typeface="Comic Sans MS"/>
                <a:sym typeface="Comic Sans MS"/>
              </a:rPr>
              <a:t>s</a:t>
            </a:r>
            <a:r>
              <a:rPr lang="ja" sz="2100">
                <a:latin typeface="Comic Sans MS"/>
                <a:ea typeface="Comic Sans MS"/>
                <a:cs typeface="Comic Sans MS"/>
                <a:sym typeface="Comic Sans MS"/>
              </a:rPr>
              <a:t> … ⇒　ðə </a:t>
            </a:r>
            <a:r>
              <a:rPr lang="ja" sz="2100" u="sng">
                <a:latin typeface="Comic Sans MS"/>
                <a:ea typeface="Comic Sans MS"/>
                <a:cs typeface="Comic Sans MS"/>
                <a:sym typeface="Comic Sans MS"/>
              </a:rPr>
              <a:t>windəz</a:t>
            </a:r>
            <a:r>
              <a:rPr lang="ja" sz="2100">
                <a:latin typeface="Comic Sans MS"/>
                <a:ea typeface="Comic Sans MS"/>
                <a:cs typeface="Comic Sans MS"/>
                <a:sym typeface="Comic Sans MS"/>
              </a:rPr>
              <a:t> …</a:t>
            </a:r>
            <a:endParaRPr sz="21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 b="1">
                <a:highlight>
                  <a:srgbClr val="B4A7D6"/>
                </a:highlight>
                <a:latin typeface="Comic Sans MS"/>
                <a:ea typeface="Comic Sans MS"/>
                <a:cs typeface="Comic Sans MS"/>
                <a:sym typeface="Comic Sans MS"/>
              </a:rPr>
              <a:t>❅Assimilation</a:t>
            </a:r>
            <a:r>
              <a:rPr lang="ja" sz="2100">
                <a:highlight>
                  <a:srgbClr val="B4A7D6"/>
                </a:highlight>
                <a:latin typeface="Comic Sans MS"/>
                <a:ea typeface="Comic Sans MS"/>
                <a:cs typeface="Comic Sans MS"/>
                <a:sym typeface="Comic Sans MS"/>
              </a:rPr>
              <a:t>–Changing consonant sounds</a:t>
            </a:r>
            <a:endParaRPr sz="2100">
              <a:highlight>
                <a:srgbClr val="B4A7D6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>
                <a:latin typeface="Comic Sans MS"/>
                <a:ea typeface="Comic Sans MS"/>
                <a:cs typeface="Comic Sans MS"/>
                <a:sym typeface="Comic Sans MS"/>
              </a:rPr>
              <a:t>ex)  </a:t>
            </a:r>
            <a:r>
              <a:rPr lang="ja" sz="2100" u="sng">
                <a:latin typeface="Comic Sans MS"/>
                <a:ea typeface="Comic Sans MS"/>
                <a:cs typeface="Comic Sans MS"/>
                <a:sym typeface="Comic Sans MS"/>
              </a:rPr>
              <a:t>Le</a:t>
            </a:r>
            <a:r>
              <a:rPr lang="ja" sz="2100" u="sng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t i</a:t>
            </a:r>
            <a:r>
              <a:rPr lang="ja" sz="2100" u="sng"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  <a:r>
              <a:rPr lang="ja" sz="2100">
                <a:latin typeface="Comic Sans MS"/>
                <a:ea typeface="Comic Sans MS"/>
                <a:cs typeface="Comic Sans MS"/>
                <a:sym typeface="Comic Sans MS"/>
              </a:rPr>
              <a:t> go　⇒　</a:t>
            </a:r>
            <a:r>
              <a:rPr lang="ja" sz="2100" u="sng">
                <a:latin typeface="Comic Sans MS"/>
                <a:ea typeface="Comic Sans MS"/>
                <a:cs typeface="Comic Sans MS"/>
                <a:sym typeface="Comic Sans MS"/>
              </a:rPr>
              <a:t>le</a:t>
            </a:r>
            <a:r>
              <a:rPr lang="ja" sz="2100" u="sng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  <a:r>
              <a:rPr lang="ja" sz="2100" u="sng"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ja" sz="2100">
                <a:latin typeface="Comic Sans MS"/>
                <a:ea typeface="Comic Sans MS"/>
                <a:cs typeface="Comic Sans MS"/>
                <a:sym typeface="Comic Sans MS"/>
              </a:rPr>
              <a:t> gou</a:t>
            </a:r>
            <a:endParaRPr sz="21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cxnSp>
        <p:nvCxnSpPr>
          <p:cNvPr id="145" name="Google Shape;145;p23"/>
          <p:cNvCxnSpPr/>
          <p:nvPr/>
        </p:nvCxnSpPr>
        <p:spPr>
          <a:xfrm flipH="1">
            <a:off x="1218800" y="1840450"/>
            <a:ext cx="201000" cy="182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" name="Google Shape;146;p23"/>
          <p:cNvSpPr/>
          <p:nvPr/>
        </p:nvSpPr>
        <p:spPr>
          <a:xfrm rot="8100000">
            <a:off x="1896395" y="2939044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3"/>
          <p:cNvSpPr/>
          <p:nvPr/>
        </p:nvSpPr>
        <p:spPr>
          <a:xfrm rot="8100000">
            <a:off x="1266795" y="4042169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700" y="182700"/>
            <a:ext cx="1840450" cy="184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1950" y="3046500"/>
            <a:ext cx="3013250" cy="170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5975" y="-319925"/>
            <a:ext cx="10281450" cy="578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4"/>
          <p:cNvSpPr txBox="1">
            <a:spLocks noGrp="1"/>
          </p:cNvSpPr>
          <p:nvPr>
            <p:ph type="title"/>
          </p:nvPr>
        </p:nvSpPr>
        <p:spPr>
          <a:xfrm>
            <a:off x="311700" y="810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ja" sz="2000">
                <a:solidFill>
                  <a:schemeClr val="dk2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〔Chorus〕</a:t>
            </a:r>
            <a:endParaRPr sz="2000">
              <a:highlight>
                <a:schemeClr val="lt1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6" name="Google Shape;156;p24"/>
          <p:cNvSpPr txBox="1">
            <a:spLocks noGrp="1"/>
          </p:cNvSpPr>
          <p:nvPr>
            <p:ph type="body" idx="1"/>
          </p:nvPr>
        </p:nvSpPr>
        <p:spPr>
          <a:xfrm>
            <a:off x="311700" y="1144250"/>
            <a:ext cx="8520600" cy="3416400"/>
          </a:xfrm>
          <a:prstGeom prst="rect">
            <a:avLst/>
          </a:prstGeom>
          <a:effectLst>
            <a:outerShdw blurRad="171450" dist="114300" dir="7020000" algn="bl" rotWithShape="0">
              <a:schemeClr val="lt1"/>
            </a:outerShdw>
          </a:effectLst>
        </p:spPr>
        <p:txBody>
          <a:bodyPr spcFirstLastPara="1" wrap="square" lIns="91425" tIns="90000" rIns="91425" bIns="91425" anchor="t" anchorCtr="0">
            <a:normAutofit fontScale="40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25">
              <a:solidFill>
                <a:srgbClr val="252525"/>
              </a:solidFill>
              <a:highlight>
                <a:srgbClr val="FFFFFF"/>
              </a:highlight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Le</a:t>
            </a:r>
            <a:r>
              <a:rPr lang="ja" sz="5595">
                <a:solidFill>
                  <a:schemeClr val="accent4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i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go, le</a:t>
            </a:r>
            <a:r>
              <a:rPr lang="ja" sz="5595">
                <a:solidFill>
                  <a:schemeClr val="accent4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i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go　Can't hol</a:t>
            </a:r>
            <a:r>
              <a:rPr lang="ja" sz="5595">
                <a:solidFill>
                  <a:schemeClr val="accent1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d i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</a:t>
            </a:r>
            <a:r>
              <a:rPr lang="ja" sz="5595">
                <a:solidFill>
                  <a:schemeClr val="accent1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ack anymore</a:t>
            </a:r>
            <a:endParaRPr sz="5595">
              <a:solidFill>
                <a:srgbClr val="252525"/>
              </a:solidFill>
              <a:highlight>
                <a:schemeClr val="lt1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Le</a:t>
            </a:r>
            <a:r>
              <a:rPr lang="ja" sz="5595">
                <a:solidFill>
                  <a:schemeClr val="accent4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i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go, le</a:t>
            </a:r>
            <a:r>
              <a:rPr lang="ja" sz="5595">
                <a:solidFill>
                  <a:schemeClr val="accent4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i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go　Tur</a:t>
            </a:r>
            <a:r>
              <a:rPr lang="ja" sz="5595">
                <a:solidFill>
                  <a:schemeClr val="accent1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n a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wa</a:t>
            </a:r>
            <a:r>
              <a:rPr lang="ja" sz="5595">
                <a:solidFill>
                  <a:schemeClr val="accent1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y a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nd slam the door</a:t>
            </a:r>
            <a:endParaRPr sz="5595">
              <a:solidFill>
                <a:srgbClr val="252525"/>
              </a:solidFill>
              <a:highlight>
                <a:schemeClr val="lt1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I don't care　wha</a:t>
            </a:r>
            <a:r>
              <a:rPr lang="ja" sz="5595">
                <a:solidFill>
                  <a:schemeClr val="accent1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t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hey're going to say</a:t>
            </a:r>
            <a:endParaRPr sz="5595">
              <a:solidFill>
                <a:srgbClr val="252525"/>
              </a:solidFill>
              <a:highlight>
                <a:schemeClr val="lt1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Le</a:t>
            </a:r>
            <a:r>
              <a:rPr lang="ja" sz="5595">
                <a:solidFill>
                  <a:schemeClr val="accent1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 t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he storm rag</a:t>
            </a:r>
            <a:r>
              <a:rPr lang="ja" sz="5595">
                <a:solidFill>
                  <a:schemeClr val="accent1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e o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  <a:endParaRPr sz="5595">
              <a:solidFill>
                <a:srgbClr val="252525"/>
              </a:solidFill>
              <a:highlight>
                <a:schemeClr val="lt1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The cold never bothered m</a:t>
            </a:r>
            <a:r>
              <a:rPr lang="ja" sz="5595">
                <a:solidFill>
                  <a:schemeClr val="accent1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e a</a:t>
            </a:r>
            <a:r>
              <a:rPr lang="ja" sz="5595">
                <a:solidFill>
                  <a:srgbClr val="252525"/>
                </a:solidFill>
                <a:highlight>
                  <a:schemeClr val="lt1"/>
                </a:highlight>
                <a:latin typeface="Comic Sans MS"/>
                <a:ea typeface="Comic Sans MS"/>
                <a:cs typeface="Comic Sans MS"/>
                <a:sym typeface="Comic Sans MS"/>
              </a:rPr>
              <a:t>nyway</a:t>
            </a:r>
            <a:endParaRPr sz="5595">
              <a:solidFill>
                <a:srgbClr val="252525"/>
              </a:solidFill>
              <a:highlight>
                <a:schemeClr val="lt1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50">
              <a:solidFill>
                <a:srgbClr val="252525"/>
              </a:solidFill>
              <a:highlight>
                <a:schemeClr val="lt1"/>
              </a:highlight>
            </a:endParaRPr>
          </a:p>
        </p:txBody>
      </p:sp>
      <p:cxnSp>
        <p:nvCxnSpPr>
          <p:cNvPr id="157" name="Google Shape;157;p24"/>
          <p:cNvCxnSpPr/>
          <p:nvPr/>
        </p:nvCxnSpPr>
        <p:spPr>
          <a:xfrm flipH="1">
            <a:off x="1060400" y="1825288"/>
            <a:ext cx="109800" cy="146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" name="Google Shape;158;p24"/>
          <p:cNvCxnSpPr/>
          <p:nvPr/>
        </p:nvCxnSpPr>
        <p:spPr>
          <a:xfrm flipH="1">
            <a:off x="2260925" y="1825300"/>
            <a:ext cx="109800" cy="146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9" name="Google Shape;159;p24"/>
          <p:cNvCxnSpPr/>
          <p:nvPr/>
        </p:nvCxnSpPr>
        <p:spPr>
          <a:xfrm flipH="1">
            <a:off x="3595550" y="1767325"/>
            <a:ext cx="109800" cy="146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0" name="Google Shape;160;p24"/>
          <p:cNvCxnSpPr/>
          <p:nvPr/>
        </p:nvCxnSpPr>
        <p:spPr>
          <a:xfrm flipH="1">
            <a:off x="4610363" y="1767325"/>
            <a:ext cx="109800" cy="146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1" name="Google Shape;161;p24"/>
          <p:cNvCxnSpPr/>
          <p:nvPr/>
        </p:nvCxnSpPr>
        <p:spPr>
          <a:xfrm flipH="1">
            <a:off x="1060400" y="2302275"/>
            <a:ext cx="109800" cy="146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2" name="Google Shape;162;p24"/>
          <p:cNvCxnSpPr/>
          <p:nvPr/>
        </p:nvCxnSpPr>
        <p:spPr>
          <a:xfrm flipH="1">
            <a:off x="2260925" y="2302275"/>
            <a:ext cx="109800" cy="146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3" name="Google Shape;163;p24"/>
          <p:cNvCxnSpPr/>
          <p:nvPr/>
        </p:nvCxnSpPr>
        <p:spPr>
          <a:xfrm flipH="1">
            <a:off x="4809625" y="2302275"/>
            <a:ext cx="109800" cy="146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4" name="Google Shape;164;p24"/>
          <p:cNvSpPr/>
          <p:nvPr/>
        </p:nvSpPr>
        <p:spPr>
          <a:xfrm rot="8100000">
            <a:off x="730695" y="1829969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4"/>
          <p:cNvSpPr/>
          <p:nvPr/>
        </p:nvSpPr>
        <p:spPr>
          <a:xfrm rot="8100000">
            <a:off x="1931220" y="1829969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4"/>
          <p:cNvSpPr/>
          <p:nvPr/>
        </p:nvSpPr>
        <p:spPr>
          <a:xfrm rot="8100000">
            <a:off x="4246945" y="1829969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4"/>
          <p:cNvSpPr/>
          <p:nvPr/>
        </p:nvSpPr>
        <p:spPr>
          <a:xfrm rot="8100000">
            <a:off x="4524407" y="1829969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4"/>
          <p:cNvSpPr/>
          <p:nvPr/>
        </p:nvSpPr>
        <p:spPr>
          <a:xfrm rot="8100000">
            <a:off x="730695" y="2360069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4"/>
          <p:cNvSpPr/>
          <p:nvPr/>
        </p:nvSpPr>
        <p:spPr>
          <a:xfrm rot="8100000">
            <a:off x="1998270" y="2360069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4"/>
          <p:cNvSpPr/>
          <p:nvPr/>
        </p:nvSpPr>
        <p:spPr>
          <a:xfrm rot="8100000">
            <a:off x="3509445" y="2360069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4"/>
          <p:cNvSpPr/>
          <p:nvPr/>
        </p:nvSpPr>
        <p:spPr>
          <a:xfrm rot="8100000">
            <a:off x="4246945" y="2360069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4"/>
          <p:cNvSpPr/>
          <p:nvPr/>
        </p:nvSpPr>
        <p:spPr>
          <a:xfrm rot="8100000">
            <a:off x="730695" y="3353894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4"/>
          <p:cNvSpPr/>
          <p:nvPr/>
        </p:nvSpPr>
        <p:spPr>
          <a:xfrm rot="8100000">
            <a:off x="2791020" y="3353894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4"/>
          <p:cNvSpPr/>
          <p:nvPr/>
        </p:nvSpPr>
        <p:spPr>
          <a:xfrm rot="8100000">
            <a:off x="4064245" y="3853681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5" name="Google Shape;175;p24"/>
          <p:cNvCxnSpPr/>
          <p:nvPr/>
        </p:nvCxnSpPr>
        <p:spPr>
          <a:xfrm flipH="1">
            <a:off x="1218975" y="2779238"/>
            <a:ext cx="109800" cy="146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6" name="Google Shape;176;p24"/>
          <p:cNvSpPr/>
          <p:nvPr/>
        </p:nvSpPr>
        <p:spPr>
          <a:xfrm rot="8100000">
            <a:off x="2864145" y="2841894"/>
            <a:ext cx="281711" cy="252437"/>
          </a:xfrm>
          <a:prstGeom prst="arc">
            <a:avLst>
              <a:gd name="adj1" fmla="val 15652061"/>
              <a:gd name="adj2" fmla="val 44519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7" name="Google Shape;17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877" y="3017012"/>
            <a:ext cx="3423600" cy="19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4"/>
          <p:cNvSpPr/>
          <p:nvPr/>
        </p:nvSpPr>
        <p:spPr>
          <a:xfrm>
            <a:off x="6959825" y="921450"/>
            <a:ext cx="1872600" cy="1121700"/>
          </a:xfrm>
          <a:prstGeom prst="cloudCallout">
            <a:avLst>
              <a:gd name="adj1" fmla="val -22524"/>
              <a:gd name="adj2" fmla="val 109917"/>
            </a:avLst>
          </a:prstGeom>
          <a:solidFill>
            <a:schemeClr val="lt2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Let’s try anyway!!!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A4C2F4"/>
            </a:gs>
          </a:gsLst>
          <a:lin ang="5400012" scaled="0"/>
        </a:gra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358950" y="2449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020">
                <a:latin typeface="Impact"/>
                <a:ea typeface="Impact"/>
                <a:cs typeface="Impact"/>
                <a:sym typeface="Impact"/>
              </a:rPr>
              <a:t>Difference Between English ver. and Japanese ver.</a:t>
            </a:r>
            <a:endParaRPr sz="30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84" name="Google Shape;184;p25"/>
          <p:cNvSpPr txBox="1">
            <a:spLocks noGrp="1"/>
          </p:cNvSpPr>
          <p:nvPr>
            <p:ph type="body" idx="1"/>
          </p:nvPr>
        </p:nvSpPr>
        <p:spPr>
          <a:xfrm>
            <a:off x="264450" y="1040025"/>
            <a:ext cx="6547200" cy="40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highlight>
                  <a:srgbClr val="0000FF"/>
                </a:highlight>
              </a:rPr>
              <a:t>E:  Let it go. Let it go. Can't hold it back anymore.</a:t>
            </a:r>
            <a:endParaRPr b="1">
              <a:solidFill>
                <a:schemeClr val="lt1"/>
              </a:solidFill>
              <a:highlight>
                <a:srgbClr val="0000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highlight>
                  <a:srgbClr val="FF0000"/>
                </a:highlight>
              </a:rPr>
              <a:t>J:  Just as I am. Just as I am. Show just the way I am.</a:t>
            </a:r>
            <a:endParaRPr b="1">
              <a:solidFill>
                <a:schemeClr val="lt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highlight>
                  <a:srgbClr val="0000FF"/>
                </a:highlight>
              </a:rPr>
              <a:t>E:  Let it go. Let it go. Turn away and slam the door</a:t>
            </a:r>
            <a:r>
              <a:rPr lang="ja" b="1">
                <a:highlight>
                  <a:srgbClr val="0000FF"/>
                </a:highlight>
              </a:rPr>
              <a:t>.</a:t>
            </a:r>
            <a:endParaRPr b="1">
              <a:highlight>
                <a:srgbClr val="0000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highlight>
                  <a:srgbClr val="FF0000"/>
                </a:highlight>
              </a:rPr>
              <a:t>J:  Just as I am. Just as I am. Become just the way I am.</a:t>
            </a:r>
            <a:endParaRPr b="1">
              <a:solidFill>
                <a:schemeClr val="lt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highlight>
                  <a:srgbClr val="0000FF"/>
                </a:highlight>
              </a:rPr>
              <a:t>E:  I don't care what they are going to say.</a:t>
            </a:r>
            <a:endParaRPr b="1">
              <a:solidFill>
                <a:schemeClr val="lt1"/>
              </a:solidFill>
              <a:highlight>
                <a:srgbClr val="0000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highlight>
                  <a:srgbClr val="FF0000"/>
                </a:highlight>
              </a:rPr>
              <a:t>J:  I’m not afraid of anything.</a:t>
            </a:r>
            <a:endParaRPr b="1">
              <a:solidFill>
                <a:schemeClr val="lt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highlight>
                  <a:srgbClr val="0000FF"/>
                </a:highlight>
              </a:rPr>
              <a:t>E:  Let the storm rage on.</a:t>
            </a:r>
            <a:endParaRPr b="1">
              <a:solidFill>
                <a:schemeClr val="lt1"/>
              </a:solidFill>
              <a:highlight>
                <a:srgbClr val="0000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b="1">
                <a:solidFill>
                  <a:schemeClr val="lt1"/>
                </a:solidFill>
                <a:highlight>
                  <a:srgbClr val="FF0000"/>
                </a:highlight>
              </a:rPr>
              <a:t>J:  Blow, wind. Blow.</a:t>
            </a:r>
            <a:endParaRPr b="1">
              <a:solidFill>
                <a:schemeClr val="lt1"/>
              </a:solidFill>
              <a:highlight>
                <a:srgbClr val="FF0000"/>
              </a:highlight>
            </a:endParaRPr>
          </a:p>
        </p:txBody>
      </p:sp>
      <p:sp>
        <p:nvSpPr>
          <p:cNvPr id="185" name="Google Shape;185;p25"/>
          <p:cNvSpPr txBox="1"/>
          <p:nvPr/>
        </p:nvSpPr>
        <p:spPr>
          <a:xfrm>
            <a:off x="5755150" y="3183400"/>
            <a:ext cx="296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u="sng" dirty="0">
                <a:solidFill>
                  <a:schemeClr val="hlink"/>
                </a:solidFill>
              </a:rPr>
              <a:t>Let’s</a:t>
            </a:r>
            <a:r>
              <a:rPr lang="ja-JP" altLang="en-US" u="sng" dirty="0">
                <a:solidFill>
                  <a:schemeClr val="hlink"/>
                </a:solidFill>
              </a:rPr>
              <a:t> </a:t>
            </a:r>
            <a:r>
              <a:rPr lang="en-US" altLang="ja-JP" u="sng" dirty="0">
                <a:solidFill>
                  <a:schemeClr val="hlink"/>
                </a:solidFill>
              </a:rPr>
              <a:t>sing !!!</a:t>
            </a:r>
            <a:br>
              <a:rPr lang="en-US" altLang="ja-JP" u="sng" dirty="0">
                <a:solidFill>
                  <a:schemeClr val="hlink"/>
                </a:solidFill>
              </a:rPr>
            </a:b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1" name="Google Shape;19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画面録画 1">
            <a:hlinkClick r:id="" action="ppaction://media"/>
            <a:extLst>
              <a:ext uri="{FF2B5EF4-FFF2-40B4-BE49-F238E27FC236}">
                <a16:creationId xmlns:a16="http://schemas.microsoft.com/office/drawing/2014/main" id="{B62C97E7-253D-4BA0-830C-97B1E65369D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5458" end="5631.612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00" y="1089025"/>
            <a:ext cx="9067800" cy="405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7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62000">
              <a:srgbClr val="D2E1FA"/>
            </a:gs>
            <a:gs pos="100000">
              <a:srgbClr val="A4C2F4"/>
            </a:gs>
          </a:gsLst>
          <a:lin ang="5400012" scaled="0"/>
        </a:gra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>
            <a:spLocks noGrp="1"/>
          </p:cNvSpPr>
          <p:nvPr>
            <p:ph type="title"/>
          </p:nvPr>
        </p:nvSpPr>
        <p:spPr>
          <a:xfrm>
            <a:off x="463400" y="2285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6020">
                <a:latin typeface="Impact"/>
                <a:ea typeface="Impact"/>
                <a:cs typeface="Impact"/>
                <a:sym typeface="Impact"/>
              </a:rPr>
              <a:t>Thank You for Listening !!!</a:t>
            </a:r>
            <a:endParaRPr sz="602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479</Words>
  <Application>Microsoft Macintosh PowerPoint</Application>
  <PresentationFormat>On-screen Show (16:9)</PresentationFormat>
  <Paragraphs>72</Paragraphs>
  <Slides>15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Comic Sans MS</vt:lpstr>
      <vt:lpstr>Impact</vt:lpstr>
      <vt:lpstr>Times New Roman</vt:lpstr>
      <vt:lpstr>Simple Light</vt:lpstr>
      <vt:lpstr>Let It Go </vt:lpstr>
      <vt:lpstr>Characters</vt:lpstr>
      <vt:lpstr>Movie Story</vt:lpstr>
      <vt:lpstr>Movie Story</vt:lpstr>
      <vt:lpstr>Movie Story</vt:lpstr>
      <vt:lpstr>Background of “Let It Go”</vt:lpstr>
      <vt:lpstr>Background of “Let It Go” </vt:lpstr>
      <vt:lpstr>Fill in the gap!</vt:lpstr>
      <vt:lpstr>https://youtu.be/moSFlvxnbgk  </vt:lpstr>
      <vt:lpstr>Check the meaning</vt:lpstr>
      <vt:lpstr>How to sing well 　-pronunciation</vt:lpstr>
      <vt:lpstr>〔Chorus〕</vt:lpstr>
      <vt:lpstr>Difference Between English ver. and Japanese ver.</vt:lpstr>
      <vt:lpstr>Let’s sing !!!   </vt:lpstr>
      <vt:lpstr>Thank You for Listening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 It Go </dc:title>
  <cp:lastModifiedBy>Jason Pipe</cp:lastModifiedBy>
  <cp:revision>2</cp:revision>
  <dcterms:modified xsi:type="dcterms:W3CDTF">2024-07-18T07:55:57Z</dcterms:modified>
</cp:coreProperties>
</file>