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1" r:id="rId6"/>
    <p:sldId id="262" r:id="rId7"/>
    <p:sldId id="263" r:id="rId8"/>
    <p:sldId id="264" r:id="rId9"/>
    <p:sldId id="266" r:id="rId10"/>
    <p:sldId id="269" r:id="rId11"/>
    <p:sldId id="267" r:id="rId12"/>
    <p:sldId id="265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88"/>
    <p:restoredTop sz="94685"/>
  </p:normalViewPr>
  <p:slideViewPr>
    <p:cSldViewPr snapToGrid="0">
      <p:cViewPr varScale="1">
        <p:scale>
          <a:sx n="89" d="100"/>
          <a:sy n="89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5/28/24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5/28/24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5/28/24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5/28/24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5/28/24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5/28/24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5/28/24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5/28/24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5/28/24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5/28/24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5/28/24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5/28/24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kumimoji="1"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ed.com/talks/jen_gunter_do_you_really_need_8_hours_of_sleep_every_night/transcript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4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白いベッドに座る女性">
            <a:extLst>
              <a:ext uri="{FF2B5EF4-FFF2-40B4-BE49-F238E27FC236}">
                <a16:creationId xmlns:a16="http://schemas.microsoft.com/office/drawing/2014/main" id="{D74C280B-AFF3-92A3-E441-BF66B81790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41" b="3357"/>
          <a:stretch/>
        </p:blipFill>
        <p:spPr bwMode="auto">
          <a:xfrm>
            <a:off x="20" y="975"/>
            <a:ext cx="121919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Rectangle 2056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1238442"/>
            <a:ext cx="3635926" cy="4355751"/>
          </a:xfrm>
          <a:prstGeom prst="rect">
            <a:avLst/>
          </a:prstGeom>
          <a:solidFill>
            <a:srgbClr val="000000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1417C6D-5EFF-8FBD-E102-08210AB5CF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3439" y="1475234"/>
            <a:ext cx="3214307" cy="2901694"/>
          </a:xfrm>
        </p:spPr>
        <p:txBody>
          <a:bodyPr anchor="b">
            <a:normAutofit/>
          </a:bodyPr>
          <a:lstStyle/>
          <a:p>
            <a:r>
              <a:rPr kumimoji="1" lang="en-US" altLang="ja-JP" sz="4000" dirty="0">
                <a:solidFill>
                  <a:srgbClr val="FFFFFF"/>
                </a:solidFill>
              </a:rPr>
              <a:t>Do you really need 8 hours of sleep every night?</a:t>
            </a:r>
            <a:endParaRPr kumimoji="1" lang="ja-JP" altLang="en-US" sz="4000">
              <a:solidFill>
                <a:srgbClr val="FFFFFF"/>
              </a:solidFill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4478145-A55C-635E-2AC1-29EC7255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3440" y="4608576"/>
            <a:ext cx="3205640" cy="774186"/>
          </a:xfrm>
        </p:spPr>
        <p:txBody>
          <a:bodyPr anchor="t">
            <a:normAutofit/>
          </a:bodyPr>
          <a:lstStyle/>
          <a:p>
            <a:pPr algn="r"/>
            <a:endParaRPr kumimoji="1" lang="ja-JP" altLang="en-US" sz="1600">
              <a:solidFill>
                <a:srgbClr val="FFFFFF"/>
              </a:solidFill>
            </a:endParaRPr>
          </a:p>
        </p:txBody>
      </p:sp>
      <p:cxnSp>
        <p:nvCxnSpPr>
          <p:cNvPr id="2059" name="Straight Connector 2058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65829" y="4508519"/>
            <a:ext cx="2926080" cy="0"/>
          </a:xfrm>
          <a:prstGeom prst="line">
            <a:avLst/>
          </a:prstGeom>
          <a:ln w="19050">
            <a:solidFill>
              <a:srgbClr val="B89D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5982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483032-91B1-00A5-F474-912183C44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822" y="469306"/>
            <a:ext cx="6411456" cy="1436765"/>
          </a:xfrm>
        </p:spPr>
        <p:txBody>
          <a:bodyPr>
            <a:normAutofit/>
          </a:bodyPr>
          <a:lstStyle/>
          <a:p>
            <a:r>
              <a:rPr kumimoji="1" lang="en-US" altLang="ja-JP" dirty="0"/>
              <a:t>Do you get enough sleep?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29C43F2-0131-9834-9867-266A579A1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183" y="1906071"/>
            <a:ext cx="6756095" cy="4951929"/>
          </a:xfrm>
        </p:spPr>
        <p:txBody>
          <a:bodyPr>
            <a:normAutofit/>
          </a:bodyPr>
          <a:lstStyle/>
          <a:p>
            <a:pPr algn="l"/>
            <a:r>
              <a:rPr lang="en" altLang="ja-JP" sz="1900" b="0" i="0" u="none" strike="noStrike" dirty="0">
                <a:solidFill>
                  <a:srgbClr val="000000"/>
                </a:solidFill>
                <a:effectLst/>
              </a:rPr>
              <a:t>The topic of getting enough sleep hours might be one of the things university students can relate to.</a:t>
            </a:r>
          </a:p>
          <a:p>
            <a:pPr algn="l"/>
            <a:r>
              <a:rPr lang="en" altLang="ja-JP" sz="1900" b="0" i="0" u="none" strike="noStrike" dirty="0">
                <a:solidFill>
                  <a:srgbClr val="000000"/>
                </a:solidFill>
                <a:effectLst/>
              </a:rPr>
              <a:t>Multitasking has always been required while studying at the university. Such as studying, working on tasks, part-time jobs, club activities, and so on.</a:t>
            </a:r>
          </a:p>
          <a:p>
            <a:pPr algn="l"/>
            <a:r>
              <a:rPr lang="en" altLang="ja-JP" sz="1900" b="0" i="0" u="none" strike="noStrike" dirty="0">
                <a:solidFill>
                  <a:srgbClr val="000000"/>
                </a:solidFill>
                <a:effectLst/>
              </a:rPr>
              <a:t>As responsibility increases due to age, it is not easy to get "IDEAL Sleep</a:t>
            </a:r>
            <a:r>
              <a:rPr lang="en" altLang="ja-JP" sz="1900" dirty="0">
                <a:solidFill>
                  <a:srgbClr val="000000"/>
                </a:solidFill>
              </a:rPr>
              <a:t>”.</a:t>
            </a:r>
            <a:r>
              <a:rPr lang="en" altLang="ja-JP" sz="1900" b="0" i="0" u="none" strike="noStrike" dirty="0">
                <a:solidFill>
                  <a:srgbClr val="000000"/>
                </a:solidFill>
                <a:effectLst/>
              </a:rPr>
              <a:t> The meaning of ”ideal sleep” might depend on some people's sleeping time or the quality of their sleep. When we search on the internet</a:t>
            </a:r>
          </a:p>
          <a:p>
            <a:pPr algn="l"/>
            <a:r>
              <a:rPr lang="ja-JP" altLang="en-US" sz="1900" b="0" i="0" u="none" strike="noStrike">
                <a:solidFill>
                  <a:srgbClr val="000000"/>
                </a:solidFill>
                <a:effectLst/>
              </a:rPr>
              <a:t>🔍</a:t>
            </a:r>
            <a:r>
              <a:rPr lang="en-US" altLang="ja-JP" sz="1900" b="0" i="0" u="none" strike="noStrike" dirty="0">
                <a:solidFill>
                  <a:srgbClr val="000000"/>
                </a:solidFill>
                <a:effectLst/>
              </a:rPr>
              <a:t>How to get enough sleep</a:t>
            </a:r>
            <a:r>
              <a:rPr lang="en" altLang="ja-JP" sz="1900" b="0" i="0" u="none" strike="noStrike" dirty="0">
                <a:solidFill>
                  <a:srgbClr val="000000"/>
                </a:solidFill>
                <a:effectLst/>
              </a:rPr>
              <a:t>?</a:t>
            </a:r>
          </a:p>
          <a:p>
            <a:pPr algn="l"/>
            <a:r>
              <a:rPr lang="en" altLang="ja-JP" sz="1900" b="0" i="0" u="none" strike="noStrike" dirty="0">
                <a:solidFill>
                  <a:srgbClr val="000000"/>
                </a:solidFill>
                <a:effectLst/>
              </a:rPr>
              <a:t>You’ll find tons of gadgets to increase the time and quality of your sleep. You might also find an article mentioning about mental health and how your sleep has been wrong.</a:t>
            </a:r>
          </a:p>
          <a:p>
            <a:pPr algn="l"/>
            <a:r>
              <a:rPr lang="en" altLang="ja-JP" sz="2000" b="0" i="0" u="none" strike="noStrike" dirty="0">
                <a:solidFill>
                  <a:srgbClr val="000000"/>
                </a:solidFill>
                <a:effectLst/>
              </a:rPr>
              <a:t>To get a deeper understanding of this topic, I will be answering the most common question about it.</a:t>
            </a:r>
            <a:endParaRPr lang="en-US" altLang="ja-JP" sz="2800" dirty="0"/>
          </a:p>
        </p:txBody>
      </p:sp>
      <p:pic>
        <p:nvPicPr>
          <p:cNvPr id="1026" name="Picture 2" descr="枕で顔を覆い、眼鏡をかけた状態でベッドに横たわる人">
            <a:extLst>
              <a:ext uri="{FF2B5EF4-FFF2-40B4-BE49-F238E27FC236}">
                <a16:creationId xmlns:a16="http://schemas.microsoft.com/office/drawing/2014/main" id="{B8E9CD51-4BA8-FFC5-254C-0D829D76B9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93"/>
          <a:stretch/>
        </p:blipFill>
        <p:spPr bwMode="auto">
          <a:xfrm>
            <a:off x="7552266" y="10"/>
            <a:ext cx="4639733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7289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テーブルの前に座って一緒に笑う3人">
            <a:extLst>
              <a:ext uri="{FF2B5EF4-FFF2-40B4-BE49-F238E27FC236}">
                <a16:creationId xmlns:a16="http://schemas.microsoft.com/office/drawing/2014/main" id="{E50B87E2-443A-DD8A-3D8D-FF9BB52B1D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48EB90D-0539-F99A-CB72-4DE0514B3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kumimoji="1" lang="en-US" altLang="ja-JP" dirty="0">
                <a:solidFill>
                  <a:schemeClr val="tx1"/>
                </a:solidFill>
              </a:rPr>
              <a:t>How can this topic help you?</a:t>
            </a:r>
            <a:br>
              <a:rPr kumimoji="1" lang="en-US" altLang="ja-JP" dirty="0">
                <a:solidFill>
                  <a:schemeClr val="tx1"/>
                </a:solidFill>
              </a:rPr>
            </a:br>
            <a:r>
              <a:rPr kumimoji="1" lang="en-US" altLang="ja-JP" sz="2400" dirty="0">
                <a:solidFill>
                  <a:schemeClr val="tx1"/>
                </a:solidFill>
              </a:rPr>
              <a:t>From my point of view</a:t>
            </a:r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4105" name="Straight Connector 4102">
            <a:extLst>
              <a:ext uri="{FF2B5EF4-FFF2-40B4-BE49-F238E27FC236}">
                <a16:creationId xmlns:a16="http://schemas.microsoft.com/office/drawing/2014/main" id="{5ECB1430-5CD1-470D-8F0F-7EDE4C790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4144A15-20F3-25DF-B834-E7AFD9CBA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084832"/>
            <a:ext cx="9720073" cy="4023360"/>
          </a:xfrm>
        </p:spPr>
        <p:txBody>
          <a:bodyPr>
            <a:normAutofit lnSpcReduction="10000"/>
          </a:bodyPr>
          <a:lstStyle/>
          <a:p>
            <a:pPr algn="l"/>
            <a:r>
              <a:rPr lang="en" altLang="ja-JP" b="0" i="0" u="none" strike="noStrike" dirty="0">
                <a:effectLst/>
              </a:rPr>
              <a:t>I have been dealing with sleeping issues due to multitasking for so long that I’ve decided to do some research to get an idea of proper sleep. Thus, when I search for information about the topic, there is too much information that is biased and not logical. Which made me angry about not getting the right information.</a:t>
            </a:r>
          </a:p>
          <a:p>
            <a:pPr algn="l"/>
            <a:r>
              <a:rPr lang="en" altLang="ja-JP" b="0" i="0" u="none" strike="noStrike" dirty="0">
                <a:effectLst/>
              </a:rPr>
              <a:t>I have also experienced the effects of a sleeping shortage several times. It affected brain performance, mood, and communication.</a:t>
            </a:r>
          </a:p>
          <a:p>
            <a:pPr algn="l"/>
            <a:r>
              <a:rPr lang="en" altLang="ja-JP" b="0" i="0" u="none" strike="noStrike" dirty="0">
                <a:effectLst/>
              </a:rPr>
              <a:t>But most importantly, students don’t get enough time to sleep.</a:t>
            </a:r>
          </a:p>
          <a:p>
            <a:pPr algn="l"/>
            <a:r>
              <a:rPr lang="en" altLang="ja-JP" b="0" i="0" u="none" strike="noStrike" dirty="0">
                <a:effectLst/>
              </a:rPr>
              <a:t>That’s why today I will introduce one of the ways to adjust proper sleeping time and quality depending on people. </a:t>
            </a:r>
          </a:p>
          <a:p>
            <a:pPr algn="l"/>
            <a:r>
              <a:rPr lang="en" altLang="ja-JP" b="0" i="0" u="none" strike="noStrike" dirty="0">
                <a:effectLst/>
                <a:highlight>
                  <a:srgbClr val="008080"/>
                </a:highlight>
              </a:rPr>
              <a:t>At the end of the class, I hope everyone gets to know about the topic of “I deal with sleep” and gets to enjoy their university life even more!</a:t>
            </a:r>
          </a:p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1741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3" name="Rectangle 3078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7366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E464D9C4-D30A-136C-7769-5F739EB7F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2" y="4911056"/>
            <a:ext cx="6594189" cy="162521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r"/>
            <a:r>
              <a:rPr kumimoji="1" lang="en-US" altLang="ja-JP" sz="4000" dirty="0">
                <a:solidFill>
                  <a:srgbClr val="FFFFFF"/>
                </a:solidFill>
              </a:rPr>
              <a:t>TED BODY STUFF WITH DR. </a:t>
            </a:r>
            <a:r>
              <a:rPr kumimoji="1" lang="en-US" altLang="ja-JP" sz="4000" dirty="0" err="1">
                <a:solidFill>
                  <a:srgbClr val="FFFFFF"/>
                </a:solidFill>
              </a:rPr>
              <a:t>jen</a:t>
            </a:r>
            <a:r>
              <a:rPr kumimoji="1" lang="en-US" altLang="ja-JP" sz="4000" dirty="0">
                <a:solidFill>
                  <a:srgbClr val="FFFFFF"/>
                </a:solidFill>
              </a:rPr>
              <a:t> Gunter</a:t>
            </a:r>
            <a:br>
              <a:rPr kumimoji="1" lang="en-US" altLang="ja-JP" sz="4000" dirty="0">
                <a:solidFill>
                  <a:srgbClr val="FFFFFF"/>
                </a:solidFill>
              </a:rPr>
            </a:br>
            <a:br>
              <a:rPr kumimoji="1" lang="en-US" altLang="ja-JP" dirty="0">
                <a:solidFill>
                  <a:srgbClr val="FFFFFF"/>
                </a:solidFill>
              </a:rPr>
            </a:br>
            <a:r>
              <a:rPr lang="en-US" altLang="ja-JP" sz="1300" dirty="0">
                <a:solidFill>
                  <a:srgbClr val="FFFFFF"/>
                </a:solidFill>
              </a:rPr>
              <a:t>https://</a:t>
            </a:r>
            <a:r>
              <a:rPr lang="en-US" altLang="ja-JP" sz="1300" dirty="0" err="1">
                <a:solidFill>
                  <a:srgbClr val="FFFFFF"/>
                </a:solidFill>
              </a:rPr>
              <a:t>www.ted.com</a:t>
            </a:r>
            <a:r>
              <a:rPr lang="en-US" altLang="ja-JP" sz="1300" dirty="0">
                <a:solidFill>
                  <a:srgbClr val="FFFFFF"/>
                </a:solidFill>
              </a:rPr>
              <a:t>/talks/jen_gunter_do_you_really_need_8_hours_of_sleep_every_night</a:t>
            </a:r>
            <a:br>
              <a:rPr lang="en-US" altLang="ja-JP" sz="1300" dirty="0">
                <a:solidFill>
                  <a:srgbClr val="FFFFFF"/>
                </a:solidFill>
              </a:rPr>
            </a:br>
            <a:endParaRPr kumimoji="1" lang="en-US" altLang="ja-JP" dirty="0">
              <a:solidFill>
                <a:srgbClr val="FFFFFF"/>
              </a:solidFill>
            </a:endParaRPr>
          </a:p>
        </p:txBody>
      </p:sp>
      <p:pic>
        <p:nvPicPr>
          <p:cNvPr id="3074" name="Picture 2" descr="茶色のテーブルの上にMacBook Pro">
            <a:extLst>
              <a:ext uri="{FF2B5EF4-FFF2-40B4-BE49-F238E27FC236}">
                <a16:creationId xmlns:a16="http://schemas.microsoft.com/office/drawing/2014/main" id="{B2D41911-A0A6-4410-D79B-9019040C1E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3" r="1" b="8918"/>
          <a:stretch/>
        </p:blipFill>
        <p:spPr bwMode="auto">
          <a:xfrm>
            <a:off x="476349" y="321732"/>
            <a:ext cx="7058306" cy="410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4" name="Rectangle 3080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コンテンツ プレースホルダー 6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320B1DB7-D84C-FCB1-D21D-5D196B3A17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55" t="17128" r="41772" b="39613"/>
          <a:stretch/>
        </p:blipFill>
        <p:spPr>
          <a:xfrm>
            <a:off x="2830670" y="1604839"/>
            <a:ext cx="2349664" cy="1199230"/>
          </a:xfrm>
          <a:prstGeom prst="rect">
            <a:avLst/>
          </a:prstGeom>
        </p:spPr>
      </p:pic>
      <p:sp>
        <p:nvSpPr>
          <p:cNvPr id="13" name="コンテンツ プレースホルダー 12">
            <a:extLst>
              <a:ext uri="{FF2B5EF4-FFF2-40B4-BE49-F238E27FC236}">
                <a16:creationId xmlns:a16="http://schemas.microsoft.com/office/drawing/2014/main" id="{09EFB2A8-920D-C6C4-9F41-EE6508687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8229" y="405764"/>
            <a:ext cx="4127422" cy="6452236"/>
          </a:xfrm>
        </p:spPr>
        <p:txBody>
          <a:bodyPr>
            <a:normAutofit fontScale="92500" lnSpcReduction="20000"/>
          </a:bodyPr>
          <a:lstStyle/>
          <a:p>
            <a:r>
              <a:rPr lang="en-US" altLang="ja-JP" sz="1800" dirty="0">
                <a:solidFill>
                  <a:schemeClr val="bg1"/>
                </a:solidFill>
              </a:rPr>
              <a:t>DR. Jen has answered  the most common questions about  sleep.</a:t>
            </a:r>
          </a:p>
          <a:p>
            <a:pPr algn="l"/>
            <a:r>
              <a:rPr lang="en" altLang="ja-JP" sz="1800" b="1" i="0" u="none" strike="noStrike" dirty="0">
                <a:solidFill>
                  <a:schemeClr val="bg1"/>
                </a:solidFill>
                <a:effectLst/>
              </a:rPr>
              <a:t>1.</a:t>
            </a:r>
            <a:r>
              <a:rPr lang="en" altLang="ja-JP" sz="1800" b="0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en" altLang="ja-JP" sz="1800" b="1" i="0" u="none" strike="noStrike" dirty="0">
                <a:solidFill>
                  <a:schemeClr val="bg1"/>
                </a:solidFill>
                <a:effectLst/>
              </a:rPr>
              <a:t>Is sleeping less than 8 hours bad for our health?</a:t>
            </a:r>
          </a:p>
          <a:p>
            <a:pPr algn="l"/>
            <a:r>
              <a:rPr lang="en" altLang="ja-JP" sz="1800" b="0" i="0" u="none" strike="noStrike" dirty="0">
                <a:solidFill>
                  <a:schemeClr val="bg1"/>
                </a:solidFill>
                <a:effectLst/>
              </a:rPr>
              <a:t> </a:t>
            </a:r>
            <a:r>
              <a:rPr lang="ja-JP" altLang="en-US" sz="1800" b="0" i="0" u="none" strike="noStrike">
                <a:solidFill>
                  <a:schemeClr val="bg1"/>
                </a:solidFill>
                <a:effectLst/>
              </a:rPr>
              <a:t>→</a:t>
            </a:r>
            <a:r>
              <a:rPr lang="en-US" altLang="ja-JP" sz="1800" b="0" i="0" u="none" strike="noStrike" dirty="0">
                <a:solidFill>
                  <a:schemeClr val="bg1"/>
                </a:solidFill>
                <a:effectLst/>
              </a:rPr>
              <a:t>N</a:t>
            </a:r>
            <a:r>
              <a:rPr lang="en" altLang="ja-JP" sz="1800" b="0" i="0" u="none" strike="noStrike" dirty="0" err="1">
                <a:solidFill>
                  <a:schemeClr val="bg1"/>
                </a:solidFill>
                <a:effectLst/>
              </a:rPr>
              <a:t>ot</a:t>
            </a:r>
            <a:r>
              <a:rPr lang="en" altLang="ja-JP" sz="1800" b="0" i="0" u="none" strike="noStrike" dirty="0">
                <a:solidFill>
                  <a:schemeClr val="bg1"/>
                </a:solidFill>
                <a:effectLst/>
              </a:rPr>
              <a:t> quite right. The specific number of eight is just an average. The range of sleeping hours needed to recover from fatigue depends on the person.</a:t>
            </a:r>
          </a:p>
          <a:p>
            <a:pPr algn="l"/>
            <a:r>
              <a:rPr lang="en" altLang="ja-JP" sz="1800" b="0" i="0" u="sng" strike="noStrike" dirty="0">
                <a:solidFill>
                  <a:schemeClr val="bg1"/>
                </a:solidFill>
                <a:effectLst/>
              </a:rPr>
              <a:t>However, </a:t>
            </a:r>
            <a:r>
              <a:rPr lang="en" altLang="ja-JP" sz="1800" b="0" i="0" u="none" strike="noStrike" dirty="0">
                <a:solidFill>
                  <a:schemeClr val="bg1"/>
                </a:solidFill>
                <a:effectLst/>
              </a:rPr>
              <a:t>extreme short sleeping hours, like 1 or 2 hours, can cause cardiovascular disease, diabetes, and depression.</a:t>
            </a:r>
          </a:p>
          <a:p>
            <a:endParaRPr lang="en-US" altLang="ja-JP" sz="1800" dirty="0">
              <a:solidFill>
                <a:schemeClr val="bg1"/>
              </a:solidFill>
            </a:endParaRPr>
          </a:p>
          <a:p>
            <a:r>
              <a:rPr lang="en-US" altLang="ja-JP" sz="1800" b="1" dirty="0">
                <a:solidFill>
                  <a:schemeClr val="bg1"/>
                </a:solidFill>
              </a:rPr>
              <a:t>2.Are devices and services helping us to sleep better?</a:t>
            </a:r>
          </a:p>
          <a:p>
            <a:r>
              <a:rPr lang="ja-JP" altLang="en-US" sz="1800">
                <a:solidFill>
                  <a:schemeClr val="bg1"/>
                </a:solidFill>
              </a:rPr>
              <a:t>→</a:t>
            </a:r>
            <a:r>
              <a:rPr lang="en-US" altLang="ja-JP" sz="1800" dirty="0">
                <a:solidFill>
                  <a:schemeClr val="bg1"/>
                </a:solidFill>
              </a:rPr>
              <a:t>It can be counter productive.</a:t>
            </a:r>
          </a:p>
          <a:p>
            <a:pPr rtl="0"/>
            <a:r>
              <a:rPr lang="en-US" altLang="ja-JP" sz="1800" dirty="0">
                <a:solidFill>
                  <a:schemeClr val="bg1"/>
                </a:solidFill>
              </a:rPr>
              <a:t>In 2019, it was estimated that 21% of adults in the U.S used tracking devices. Knowing your sleeping hours sounds effective. However,</a:t>
            </a:r>
            <a:r>
              <a:rPr lang="en" altLang="ja-JP" sz="1800" b="0" dirty="0">
                <a:solidFill>
                  <a:schemeClr val="bg1"/>
                </a:solidFill>
                <a:effectLst/>
              </a:rPr>
              <a:t> obsessing with it so much is leading to condition called ”</a:t>
            </a:r>
            <a:r>
              <a:rPr lang="en" altLang="ja-JP" sz="1800" b="0" dirty="0" err="1">
                <a:solidFill>
                  <a:schemeClr val="bg1"/>
                </a:solidFill>
                <a:effectLst/>
              </a:rPr>
              <a:t>Orthosomnia</a:t>
            </a:r>
            <a:r>
              <a:rPr lang="en" altLang="ja-JP" sz="1800" b="0" dirty="0">
                <a:solidFill>
                  <a:schemeClr val="bg1"/>
                </a:solidFill>
                <a:effectLst/>
              </a:rPr>
              <a:t>”</a:t>
            </a:r>
            <a:r>
              <a:rPr lang="en" altLang="ja-JP" sz="1800" dirty="0">
                <a:solidFill>
                  <a:schemeClr val="bg1"/>
                </a:solidFill>
              </a:rPr>
              <a:t>. We you’re getting stressed out to get the perfect sleep.</a:t>
            </a:r>
          </a:p>
          <a:p>
            <a:pPr rtl="0"/>
            <a:r>
              <a:rPr lang="en" altLang="ja-JP" sz="1800" b="0" u="sng" dirty="0">
                <a:solidFill>
                  <a:schemeClr val="bg1"/>
                </a:solidFill>
                <a:effectLst/>
              </a:rPr>
              <a:t>Unf</a:t>
            </a:r>
            <a:r>
              <a:rPr lang="en" altLang="ja-JP" sz="1800" u="sng" dirty="0">
                <a:solidFill>
                  <a:schemeClr val="bg1"/>
                </a:solidFill>
              </a:rPr>
              <a:t>ortunately, </a:t>
            </a:r>
            <a:r>
              <a:rPr lang="en" altLang="ja-JP" sz="1800" dirty="0">
                <a:solidFill>
                  <a:schemeClr val="bg1"/>
                </a:solidFill>
              </a:rPr>
              <a:t>this is ironically causing more sleep problems.</a:t>
            </a:r>
            <a:endParaRPr lang="en" altLang="ja-JP" sz="1800" b="0" dirty="0">
              <a:solidFill>
                <a:schemeClr val="bg1"/>
              </a:solidFill>
              <a:effectLst/>
            </a:endParaRPr>
          </a:p>
          <a:p>
            <a:br>
              <a:rPr lang="en" altLang="ja-JP" sz="1600" dirty="0">
                <a:effectLst/>
              </a:rPr>
            </a:br>
            <a:endParaRPr lang="en" altLang="ja-JP" sz="1600" dirty="0">
              <a:effectLst/>
            </a:endParaRPr>
          </a:p>
          <a:p>
            <a:endParaRPr lang="ja-JP" altLang="en-US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660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コンテンツ プレースホルダー 7">
            <a:extLst>
              <a:ext uri="{FF2B5EF4-FFF2-40B4-BE49-F238E27FC236}">
                <a16:creationId xmlns:a16="http://schemas.microsoft.com/office/drawing/2014/main" id="{5FA14451-FD33-F7AB-2924-287C3DFAF3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4218" y="1971755"/>
            <a:ext cx="2888978" cy="4023360"/>
          </a:xfrm>
        </p:spPr>
        <p:txBody>
          <a:bodyPr>
            <a:normAutofit/>
          </a:bodyPr>
          <a:lstStyle/>
          <a:p>
            <a:r>
              <a:rPr lang="ja-JP" altLang="en-US" sz="2000"/>
              <a:t>→</a:t>
            </a:r>
            <a:r>
              <a:rPr lang="en-US" altLang="ja-JP" sz="2000" dirty="0"/>
              <a:t>Means being to obsessed with the number of hours.</a:t>
            </a:r>
          </a:p>
          <a:p>
            <a:r>
              <a:rPr lang="en-US" altLang="ja-JP" sz="2000" dirty="0"/>
              <a:t>By fixating on the number of it leads to unrealistic expectations of sleep.</a:t>
            </a:r>
          </a:p>
          <a:p>
            <a:r>
              <a:rPr lang="en-US" altLang="ja-JP" sz="2000" dirty="0"/>
              <a:t>Long sleep</a:t>
            </a:r>
            <a:r>
              <a:rPr lang="ja-JP" altLang="en-US" sz="2000"/>
              <a:t> </a:t>
            </a:r>
            <a:r>
              <a:rPr lang="en-US" altLang="ja-JP" sz="2000" dirty="0"/>
              <a:t>hours doesn’t mean good quality of sleep.</a:t>
            </a:r>
          </a:p>
        </p:txBody>
      </p:sp>
      <p:sp>
        <p:nvSpPr>
          <p:cNvPr id="9" name="コンテンツ プレースホルダー 8">
            <a:extLst>
              <a:ext uri="{FF2B5EF4-FFF2-40B4-BE49-F238E27FC236}">
                <a16:creationId xmlns:a16="http://schemas.microsoft.com/office/drawing/2014/main" id="{3D28BC24-5B07-284B-2308-12B075ECDE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75259" y="1752601"/>
            <a:ext cx="5821787" cy="4449651"/>
          </a:xfrm>
        </p:spPr>
        <p:txBody>
          <a:bodyPr>
            <a:normAutofit/>
          </a:bodyPr>
          <a:lstStyle/>
          <a:p>
            <a:pPr algn="l"/>
            <a:r>
              <a:rPr lang="en" altLang="ja-JP" sz="2000" b="0" i="0" u="none" strike="noStrike" dirty="0">
                <a:solidFill>
                  <a:srgbClr val="121212"/>
                </a:solidFill>
                <a:effectLst/>
              </a:rPr>
              <a:t>According to Dr. Colleen Carney, a psychologist and the head of the Ryerson University Sleep Lab, the basic questions you should ask yourself are: </a:t>
            </a:r>
          </a:p>
          <a:p>
            <a:pPr algn="l"/>
            <a:r>
              <a:rPr lang="en" altLang="ja-JP" sz="2000" b="0" i="0" u="none" strike="noStrike" dirty="0">
                <a:solidFill>
                  <a:srgbClr val="121212"/>
                </a:solidFill>
                <a:effectLst/>
              </a:rPr>
              <a:t>1.Do I feel reasonably well-rested during the day? </a:t>
            </a:r>
          </a:p>
          <a:p>
            <a:pPr algn="l"/>
            <a:r>
              <a:rPr lang="en" altLang="ja-JP" sz="2000" b="0" i="0" u="none" strike="noStrike" dirty="0">
                <a:solidFill>
                  <a:srgbClr val="121212"/>
                </a:solidFill>
                <a:effectLst/>
              </a:rPr>
              <a:t>2.Do I generally sleep through the night without disturbances? /if I wake, do I fall back asleep easily? </a:t>
            </a:r>
          </a:p>
          <a:p>
            <a:pPr algn="l"/>
            <a:r>
              <a:rPr lang="en" altLang="ja-JP" sz="2000" b="0" i="0" u="none" strike="noStrike" dirty="0">
                <a:solidFill>
                  <a:srgbClr val="121212"/>
                </a:solidFill>
                <a:effectLst/>
              </a:rPr>
              <a:t>3.Can I stay awake through the day without involuntarily falling asleep? </a:t>
            </a:r>
          </a:p>
          <a:p>
            <a:pPr algn="l"/>
            <a:r>
              <a:rPr lang="en" altLang="ja-JP" sz="2000" b="0" i="0" u="none" strike="noStrike" dirty="0">
                <a:solidFill>
                  <a:srgbClr val="121212"/>
                </a:solidFill>
                <a:effectLst/>
              </a:rPr>
              <a:t>If your answers are yes to </a:t>
            </a:r>
            <a:r>
              <a:rPr lang="en" altLang="ja-JP" sz="2000" b="1" i="0" u="sng" strike="noStrike" dirty="0">
                <a:solidFill>
                  <a:srgbClr val="121212"/>
                </a:solidFill>
                <a:effectLst/>
              </a:rPr>
              <a:t>all three</a:t>
            </a:r>
            <a:r>
              <a:rPr lang="en" altLang="ja-JP" sz="2000" b="0" i="0" u="none" strike="noStrike" dirty="0">
                <a:solidFill>
                  <a:srgbClr val="121212"/>
                </a:solidFill>
                <a:effectLst/>
              </a:rPr>
              <a:t>, you probably don't need to worry about your sleep.</a:t>
            </a:r>
          </a:p>
          <a:p>
            <a:endParaRPr lang="ja-JP" altLang="en-US" sz="200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464224-C5F4-970D-B6E1-32BE9B541E59}"/>
              </a:ext>
            </a:extLst>
          </p:cNvPr>
          <p:cNvSpPr txBox="1"/>
          <p:nvPr/>
        </p:nvSpPr>
        <p:spPr>
          <a:xfrm>
            <a:off x="1024127" y="552272"/>
            <a:ext cx="45984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" altLang="ja-JP" sz="3600" dirty="0">
                <a:latin typeface="+mj-lt"/>
              </a:rPr>
              <a:t>WHAT IS ORTHOSOMNIA IN SPECIFIC?</a:t>
            </a:r>
            <a:endParaRPr kumimoji="1" lang="ja-JP" altLang="en-US" sz="3600">
              <a:latin typeface="+mj-lt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4D84F8-4C2D-CFC3-82C2-2C5FB159BE9F}"/>
              </a:ext>
            </a:extLst>
          </p:cNvPr>
          <p:cNvSpPr txBox="1"/>
          <p:nvPr/>
        </p:nvSpPr>
        <p:spPr>
          <a:xfrm>
            <a:off x="6464550" y="449241"/>
            <a:ext cx="45984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" altLang="ja-JP" sz="3600" dirty="0">
                <a:latin typeface="+mj-lt"/>
              </a:rPr>
              <a:t>WAYS TO KNOW IF YOU’RE HAVING GOOD SLEEP</a:t>
            </a:r>
            <a:endParaRPr kumimoji="1" lang="ja-JP" altLang="en-US" sz="3600">
              <a:latin typeface="+mj-lt"/>
            </a:endParaRPr>
          </a:p>
        </p:txBody>
      </p:sp>
      <p:pic>
        <p:nvPicPr>
          <p:cNvPr id="5124" name="Picture 4" descr="木の床の上に横たわる白と茶色の犬">
            <a:extLst>
              <a:ext uri="{FF2B5EF4-FFF2-40B4-BE49-F238E27FC236}">
                <a16:creationId xmlns:a16="http://schemas.microsoft.com/office/drawing/2014/main" id="{234E940D-300A-36E6-C986-5178E02DA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4544" y="5132230"/>
            <a:ext cx="2587456" cy="1725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手で顔を覆う女性">
            <a:extLst>
              <a:ext uri="{FF2B5EF4-FFF2-40B4-BE49-F238E27FC236}">
                <a16:creationId xmlns:a16="http://schemas.microsoft.com/office/drawing/2014/main" id="{FF0ECC12-ECAD-77E4-D102-D990DA790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7051" y="4027868"/>
            <a:ext cx="2123254" cy="2830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0257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E0B30F-27E2-779E-31EE-50FB747F5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74" y="272982"/>
            <a:ext cx="9720072" cy="1499616"/>
          </a:xfrm>
        </p:spPr>
        <p:txBody>
          <a:bodyPr/>
          <a:lstStyle/>
          <a:p>
            <a:r>
              <a:rPr kumimoji="1" lang="en-US" altLang="ja-JP" dirty="0"/>
              <a:t>Still….If you’re struggling with sleep here‘s what you should do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F4A2DFF-B26B-C871-68F4-D9439D0876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07279" y="1859130"/>
            <a:ext cx="6239558" cy="5248141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ja-JP" dirty="0"/>
              <a:t>2. Cognitive behavioral therapy for insomnia, or CBT-I</a:t>
            </a:r>
          </a:p>
          <a:p>
            <a:r>
              <a:rPr lang="en-US" altLang="ja-JP" dirty="0"/>
              <a:t>The therapy doesn’t require, and</a:t>
            </a:r>
            <a:r>
              <a:rPr lang="en" altLang="ja-JP" b="0" dirty="0">
                <a:effectLst/>
              </a:rPr>
              <a:t> it has a really low failure rate. </a:t>
            </a:r>
            <a:r>
              <a:rPr lang="en" altLang="ja-JP" dirty="0"/>
              <a:t>This works by approaching to your sleeping environmental, mental care and daily diets.</a:t>
            </a:r>
          </a:p>
          <a:p>
            <a:r>
              <a:rPr lang="en" altLang="ja-JP" dirty="0"/>
              <a:t>Here’s some examples</a:t>
            </a:r>
          </a:p>
          <a:p>
            <a:r>
              <a:rPr lang="en" altLang="ja-JP" dirty="0"/>
              <a:t>Such as trying to adjust time of getting caffeine and finish preparing to go to the bed 2 hours before to feel more relaxed.</a:t>
            </a:r>
          </a:p>
          <a:p>
            <a:r>
              <a:rPr lang="en" altLang="ja-JP" dirty="0"/>
              <a:t>This works by 4-8 weeks of trying and measuring your sleep through how you felt after you woke up. </a:t>
            </a:r>
          </a:p>
          <a:p>
            <a:r>
              <a:rPr lang="en" altLang="ja-JP" dirty="0"/>
              <a:t>By changing your daily habits and the environment we can know what </a:t>
            </a:r>
            <a:r>
              <a:rPr lang="en" altLang="ja-JP" sz="2400" dirty="0"/>
              <a:t>works well!</a:t>
            </a:r>
          </a:p>
          <a:p>
            <a:pPr marL="0" indent="0">
              <a:buNone/>
            </a:pPr>
            <a:endParaRPr lang="en" altLang="ja-JP" sz="2400" b="0" dirty="0">
              <a:effectLst/>
            </a:endParaRPr>
          </a:p>
          <a:p>
            <a:br>
              <a:rPr lang="en" altLang="ja-JP" sz="2400" dirty="0"/>
            </a:br>
            <a:endParaRPr kumimoji="1" lang="ja-JP" altLang="en-US" sz="240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AFE1419-1D63-6E1F-3DEE-4DC670AB79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0549" y="1859130"/>
            <a:ext cx="4754880" cy="4023360"/>
          </a:xfrm>
        </p:spPr>
        <p:txBody>
          <a:bodyPr>
            <a:normAutofit fontScale="92500" lnSpcReduction="10000"/>
          </a:bodyPr>
          <a:lstStyle/>
          <a:p>
            <a:r>
              <a:rPr lang="en-US" altLang="ja-JP" dirty="0"/>
              <a:t>1</a:t>
            </a:r>
            <a:r>
              <a:rPr lang="en-US" altLang="ja-JP" sz="3000" dirty="0"/>
              <a:t>. </a:t>
            </a:r>
            <a:r>
              <a:rPr lang="en-US" altLang="ja-JP" sz="2600" dirty="0"/>
              <a:t>Talk to the doctors to get medical advice.</a:t>
            </a:r>
          </a:p>
          <a:p>
            <a:r>
              <a:rPr kumimoji="1" lang="en-US" altLang="ja-JP" sz="2600" dirty="0"/>
              <a:t>Sleeping issue can be caused by your environment. By talking to advisers, you can get to consult about the problems you’re having.</a:t>
            </a:r>
          </a:p>
          <a:p>
            <a:r>
              <a:rPr lang="ja-JP" altLang="en-US" sz="2600"/>
              <a:t>→</a:t>
            </a:r>
            <a:r>
              <a:rPr lang="en-US" altLang="ja-JP" sz="2600" dirty="0"/>
              <a:t>Evidenced- based recommendations </a:t>
            </a:r>
          </a:p>
          <a:p>
            <a:r>
              <a:rPr lang="en-US" altLang="ja-JP" sz="2600" dirty="0"/>
              <a:t>Can help you to get better quality of sleep!</a:t>
            </a:r>
          </a:p>
          <a:p>
            <a:endParaRPr kumimoji="1" lang="en-US" altLang="ja-JP" sz="20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FE77AC0-B94E-93E6-A9BC-D64964C05164}"/>
              </a:ext>
            </a:extLst>
          </p:cNvPr>
          <p:cNvSpPr txBox="1"/>
          <p:nvPr/>
        </p:nvSpPr>
        <p:spPr>
          <a:xfrm>
            <a:off x="770549" y="5735066"/>
            <a:ext cx="108267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/>
              <a:t>➡︎</a:t>
            </a:r>
            <a:r>
              <a:rPr kumimoji="1" lang="en-US" altLang="ja-JP" sz="2000" dirty="0"/>
              <a:t> </a:t>
            </a:r>
            <a:r>
              <a:rPr lang="en" altLang="ja-JP" sz="2000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Trying to get rid of what is bothering you and changing the environment will help you find the best place to sleep without medications. Rather than stressing out a lack of sleep hours, you should measure your sleep quality by how you feel after getting up.</a:t>
            </a:r>
            <a:endParaRPr kumimoji="1" lang="ja-JP" altLang="en-US" sz="2000" b="1"/>
          </a:p>
        </p:txBody>
      </p:sp>
    </p:spTree>
    <p:extLst>
      <p:ext uri="{BB962C8B-B14F-4D97-AF65-F5344CB8AC3E}">
        <p14:creationId xmlns:p14="http://schemas.microsoft.com/office/powerpoint/2010/main" val="971498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E5E0A4-5118-E954-9DCC-60F52D198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335173"/>
            <a:ext cx="9720072" cy="1499616"/>
          </a:xfrm>
        </p:spPr>
        <p:txBody>
          <a:bodyPr/>
          <a:lstStyle/>
          <a:p>
            <a:r>
              <a:rPr kumimoji="1" lang="en-US" altLang="ja-JP" dirty="0"/>
              <a:t>Vocabulary</a:t>
            </a:r>
            <a:endParaRPr kumimoji="1" lang="ja-JP" altLang="en-US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889768CB-5DB1-5E0E-509A-B1FCA383D2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412924"/>
              </p:ext>
            </p:extLst>
          </p:nvPr>
        </p:nvGraphicFramePr>
        <p:xfrm>
          <a:off x="825191" y="1689822"/>
          <a:ext cx="10950498" cy="5023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6686">
                  <a:extLst>
                    <a:ext uri="{9D8B030D-6E8A-4147-A177-3AD203B41FA5}">
                      <a16:colId xmlns:a16="http://schemas.microsoft.com/office/drawing/2014/main" val="2908701997"/>
                    </a:ext>
                  </a:extLst>
                </a:gridCol>
                <a:gridCol w="3641906">
                  <a:extLst>
                    <a:ext uri="{9D8B030D-6E8A-4147-A177-3AD203B41FA5}">
                      <a16:colId xmlns:a16="http://schemas.microsoft.com/office/drawing/2014/main" val="702172623"/>
                    </a:ext>
                  </a:extLst>
                </a:gridCol>
                <a:gridCol w="3641906">
                  <a:extLst>
                    <a:ext uri="{9D8B030D-6E8A-4147-A177-3AD203B41FA5}">
                      <a16:colId xmlns:a16="http://schemas.microsoft.com/office/drawing/2014/main" val="2087673887"/>
                    </a:ext>
                  </a:extLst>
                </a:gridCol>
              </a:tblGrid>
              <a:tr h="702516"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WORDS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MEANING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EXAMPLES IN THE TED TALK</a:t>
                      </a:r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204650"/>
                  </a:ext>
                </a:extLst>
              </a:tr>
              <a:tr h="582889"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Fascination (Noun)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Being greatly interested in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" altLang="ja-JP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Our fascination with sleep feels as if it's taken on an urgency</a:t>
                      </a:r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090183"/>
                  </a:ext>
                </a:extLst>
              </a:tr>
              <a:tr h="407013"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Doom (Noun)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Terrible fate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Doomed to bad health</a:t>
                      </a:r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254097"/>
                  </a:ext>
                </a:extLst>
              </a:tr>
              <a:tr h="1082508"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Fixate (Verb)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Obsessive attachment to the thing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" altLang="ja-JP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Fixating solely on seven to eight hours </a:t>
                      </a:r>
                    </a:p>
                    <a:p>
                      <a:r>
                        <a:rPr kumimoji="1" lang="en" altLang="ja-JP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ignores the fact that there's a range of sleep that people need.</a:t>
                      </a:r>
                    </a:p>
                    <a:p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632815"/>
                  </a:ext>
                </a:extLst>
              </a:tr>
              <a:tr h="582889"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Disturbances (Noun)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A breakdown of peaceful and law-breaking behavior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" altLang="ja-JP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 I generally sleep through the night without disturbances?</a:t>
                      </a:r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07020"/>
                  </a:ext>
                </a:extLst>
              </a:tr>
              <a:tr h="5828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" altLang="ja-JP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Cardiovascular (Adjective)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" altLang="ja-JP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Relating to the heart and blood vessels.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" altLang="ja-JP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Associated with health problems like cardiovascular disease</a:t>
                      </a:r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02442"/>
                  </a:ext>
                </a:extLst>
              </a:tr>
              <a:tr h="1082508"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Counter productive (Adjective)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" altLang="ja-JP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Having the opposite of the desired effect.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" altLang="ja-JP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second flaw with this kind of doomsday messaging </a:t>
                      </a:r>
                    </a:p>
                    <a:p>
                      <a:r>
                        <a:rPr kumimoji="1" lang="en" altLang="ja-JP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 that it can be counterproductive</a:t>
                      </a:r>
                    </a:p>
                    <a:p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592231"/>
                  </a:ext>
                </a:extLst>
              </a:tr>
            </a:tbl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2EF9F98-4431-0E70-0BDD-F1EB55689FCA}"/>
              </a:ext>
            </a:extLst>
          </p:cNvPr>
          <p:cNvSpPr txBox="1"/>
          <p:nvPr/>
        </p:nvSpPr>
        <p:spPr>
          <a:xfrm>
            <a:off x="5263376" y="761815"/>
            <a:ext cx="5302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Here’s important vocabulary that appeared in the video! We will do the exercise on the next page!</a:t>
            </a:r>
          </a:p>
        </p:txBody>
      </p:sp>
    </p:spTree>
    <p:extLst>
      <p:ext uri="{BB962C8B-B14F-4D97-AF65-F5344CB8AC3E}">
        <p14:creationId xmlns:p14="http://schemas.microsoft.com/office/powerpoint/2010/main" val="1265414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D2E85245-85ED-AADB-6321-457DEBCCE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557" y="574065"/>
            <a:ext cx="9720072" cy="1499616"/>
          </a:xfrm>
        </p:spPr>
        <p:txBody>
          <a:bodyPr/>
          <a:lstStyle/>
          <a:p>
            <a:r>
              <a:rPr lang="en-US" altLang="ja-JP" dirty="0"/>
              <a:t>Match the synonym with the words given below</a:t>
            </a:r>
            <a:endParaRPr lang="ja-JP" altLang="en-US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76C9652-89AA-26FA-2778-53ACFE677B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4134" y="2483600"/>
            <a:ext cx="2601953" cy="4023360"/>
          </a:xfrm>
        </p:spPr>
        <p:txBody>
          <a:bodyPr>
            <a:normAutofit/>
          </a:bodyPr>
          <a:lstStyle/>
          <a:p>
            <a:pPr algn="r"/>
            <a:r>
              <a:rPr lang="en-US" altLang="ja-JP" b="1" dirty="0"/>
              <a:t>Words </a:t>
            </a:r>
          </a:p>
          <a:p>
            <a:pPr algn="r"/>
            <a:r>
              <a:rPr lang="en-US" altLang="ja-JP" dirty="0"/>
              <a:t>Fascination</a:t>
            </a:r>
            <a:r>
              <a:rPr lang="ja-JP" altLang="en-US" sz="2400"/>
              <a:t> ・</a:t>
            </a:r>
            <a:endParaRPr lang="en-US" altLang="ja-JP" dirty="0"/>
          </a:p>
          <a:p>
            <a:pPr algn="r"/>
            <a:r>
              <a:rPr lang="en-US" altLang="ja-JP" dirty="0"/>
              <a:t>Cardiovascular</a:t>
            </a:r>
            <a:r>
              <a:rPr lang="ja-JP" altLang="en-US" sz="2400"/>
              <a:t> ・</a:t>
            </a:r>
            <a:endParaRPr lang="en-US" altLang="ja-JP" dirty="0"/>
          </a:p>
          <a:p>
            <a:pPr algn="r"/>
            <a:r>
              <a:rPr lang="en-US" altLang="ja-JP" dirty="0"/>
              <a:t>Fixate</a:t>
            </a:r>
            <a:r>
              <a:rPr lang="ja-JP" altLang="en-US" sz="2400"/>
              <a:t> ・</a:t>
            </a:r>
            <a:endParaRPr lang="en-US" altLang="ja-JP" dirty="0"/>
          </a:p>
          <a:p>
            <a:pPr algn="r"/>
            <a:r>
              <a:rPr lang="en-US" altLang="ja-JP" dirty="0"/>
              <a:t>Doom</a:t>
            </a:r>
            <a:r>
              <a:rPr lang="ja-JP" altLang="en-US" sz="2400"/>
              <a:t> ・</a:t>
            </a:r>
            <a:r>
              <a:rPr lang="en-US" altLang="ja-JP" dirty="0"/>
              <a:t> </a:t>
            </a:r>
          </a:p>
          <a:p>
            <a:pPr algn="r"/>
            <a:r>
              <a:rPr lang="en-US" altLang="ja-JP" dirty="0"/>
              <a:t>Disturbances</a:t>
            </a:r>
            <a:r>
              <a:rPr lang="ja-JP" altLang="en-US" sz="2400"/>
              <a:t> ・</a:t>
            </a:r>
            <a:endParaRPr lang="en-US" altLang="ja-JP" dirty="0"/>
          </a:p>
          <a:p>
            <a:pPr marL="0" indent="0" algn="r">
              <a:buNone/>
            </a:pPr>
            <a:r>
              <a:rPr lang="en-US" altLang="ja-JP" dirty="0"/>
              <a:t>Counter productive</a:t>
            </a:r>
            <a:r>
              <a:rPr lang="ja-JP" altLang="en-US" sz="2400"/>
              <a:t> ・</a:t>
            </a:r>
            <a:endParaRPr lang="en-US" altLang="ja-JP" dirty="0"/>
          </a:p>
          <a:p>
            <a:pPr algn="r"/>
            <a:r>
              <a:rPr lang="en-US" altLang="ja-JP" dirty="0"/>
              <a:t> </a:t>
            </a:r>
            <a:endParaRPr lang="ja-JP" altLang="en-US"/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91B236A3-C6BA-5925-6579-267A9692CDCE}"/>
              </a:ext>
            </a:extLst>
          </p:cNvPr>
          <p:cNvSpPr txBox="1">
            <a:spLocks/>
          </p:cNvSpPr>
          <p:nvPr/>
        </p:nvSpPr>
        <p:spPr>
          <a:xfrm>
            <a:off x="7183318" y="2511701"/>
            <a:ext cx="4529179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kumimoji="1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1" dirty="0"/>
              <a:t>Synonyms</a:t>
            </a:r>
          </a:p>
          <a:p>
            <a:pPr marL="0" indent="0">
              <a:buNone/>
            </a:pPr>
            <a:r>
              <a:rPr lang="ja-JP" altLang="en-US" sz="2400"/>
              <a:t>・ </a:t>
            </a:r>
            <a:r>
              <a:rPr lang="en-US" altLang="ja-JP" dirty="0"/>
              <a:t>Disaster</a:t>
            </a:r>
          </a:p>
          <a:p>
            <a:pPr marL="0" indent="0">
              <a:buNone/>
            </a:pPr>
            <a:r>
              <a:rPr lang="ja-JP" altLang="en-US" sz="2400"/>
              <a:t>・ </a:t>
            </a:r>
            <a:r>
              <a:rPr lang="en-US" altLang="ja-JP" dirty="0"/>
              <a:t>Ineffective</a:t>
            </a:r>
          </a:p>
          <a:p>
            <a:pPr marL="0" indent="0">
              <a:buNone/>
            </a:pPr>
            <a:r>
              <a:rPr lang="ja-JP" altLang="en-US" sz="2400"/>
              <a:t>・ </a:t>
            </a:r>
            <a:r>
              <a:rPr lang="en-US" altLang="ja-JP" dirty="0"/>
              <a:t>Immersed in</a:t>
            </a:r>
          </a:p>
          <a:p>
            <a:pPr marL="0" indent="0">
              <a:buNone/>
            </a:pPr>
            <a:r>
              <a:rPr lang="ja-JP" altLang="en-US" sz="2400"/>
              <a:t>・ </a:t>
            </a:r>
            <a:r>
              <a:rPr lang="en-US" altLang="ja-JP" dirty="0"/>
              <a:t>Interrupt</a:t>
            </a:r>
          </a:p>
          <a:p>
            <a:pPr marL="0" indent="0">
              <a:buNone/>
            </a:pPr>
            <a:r>
              <a:rPr lang="ja-JP" altLang="en-US" sz="2400"/>
              <a:t>・ </a:t>
            </a:r>
            <a:r>
              <a:rPr lang="en-US" altLang="ja-JP" dirty="0"/>
              <a:t>Attraction</a:t>
            </a:r>
          </a:p>
          <a:p>
            <a:pPr marL="0" indent="0">
              <a:buNone/>
            </a:pPr>
            <a:r>
              <a:rPr lang="ja-JP" altLang="en-US" sz="2400"/>
              <a:t>・ </a:t>
            </a:r>
            <a:r>
              <a:rPr lang="en-US" altLang="ja-JP" dirty="0"/>
              <a:t>Circulatory System </a:t>
            </a:r>
            <a:endParaRPr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7D994CD-F4B7-8D30-6037-699B6853DED6}"/>
              </a:ext>
            </a:extLst>
          </p:cNvPr>
          <p:cNvSpPr txBox="1"/>
          <p:nvPr/>
        </p:nvSpPr>
        <p:spPr>
          <a:xfrm>
            <a:off x="3412274" y="2073681"/>
            <a:ext cx="4148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Please connect the words and the synonyms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15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376A2D-D5BB-788C-214E-F59EBB835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Let’s check your understanding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F6B9A06-6730-727E-DAA8-A8AACC977B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953" y="1906857"/>
            <a:ext cx="10885374" cy="4850781"/>
          </a:xfrm>
        </p:spPr>
        <p:txBody>
          <a:bodyPr>
            <a:normAutofit/>
          </a:bodyPr>
          <a:lstStyle/>
          <a:p>
            <a:r>
              <a:rPr kumimoji="1" lang="en-US" altLang="ja-JP" sz="2400" dirty="0"/>
              <a:t>Write True or False in the sentence given below</a:t>
            </a:r>
          </a:p>
          <a:p>
            <a:endParaRPr kumimoji="1" lang="en-US" altLang="ja-JP" sz="2400" dirty="0"/>
          </a:p>
          <a:p>
            <a:r>
              <a:rPr lang="en-US" altLang="ja-JP" sz="2400" dirty="0"/>
              <a:t>1. </a:t>
            </a:r>
            <a:r>
              <a:rPr lang="en" altLang="ja-JP" sz="2400" b="0" i="0" u="none" strike="noStrike" dirty="0">
                <a:solidFill>
                  <a:srgbClr val="000000"/>
                </a:solidFill>
                <a:effectLst/>
              </a:rPr>
              <a:t>To know the quality of your sleep, it is effective to try different products and devices to track your sleep. </a:t>
            </a:r>
            <a:r>
              <a:rPr lang="en" altLang="ja-JP" sz="2400" dirty="0">
                <a:solidFill>
                  <a:srgbClr val="000000"/>
                </a:solidFill>
              </a:rPr>
              <a:t>(        )</a:t>
            </a:r>
          </a:p>
          <a:p>
            <a:r>
              <a:rPr lang="en" altLang="ja-JP" sz="2400" dirty="0">
                <a:solidFill>
                  <a:srgbClr val="000000"/>
                </a:solidFill>
              </a:rPr>
              <a:t>2. The longer you sleep means you’re getting good quality sleep. (   </a:t>
            </a:r>
            <a:r>
              <a:rPr lang="en" altLang="ja-JP" sz="2400" dirty="0">
                <a:solidFill>
                  <a:srgbClr val="FF0000"/>
                </a:solidFill>
              </a:rPr>
              <a:t>  </a:t>
            </a:r>
            <a:r>
              <a:rPr lang="en" altLang="ja-JP" sz="2400" dirty="0">
                <a:solidFill>
                  <a:srgbClr val="000000"/>
                </a:solidFill>
              </a:rPr>
              <a:t>  )</a:t>
            </a:r>
          </a:p>
          <a:p>
            <a:r>
              <a:rPr lang="en" altLang="ja-JP" sz="2400" dirty="0">
                <a:solidFill>
                  <a:srgbClr val="000000"/>
                </a:solidFill>
              </a:rPr>
              <a:t>3.</a:t>
            </a:r>
            <a:r>
              <a:rPr lang="en" altLang="ja-JP" sz="2400" b="0" dirty="0">
                <a:solidFill>
                  <a:schemeClr val="bg1"/>
                </a:solidFill>
                <a:effectLst/>
              </a:rPr>
              <a:t> </a:t>
            </a:r>
            <a:r>
              <a:rPr lang="en" altLang="ja-JP" sz="2400" b="0" dirty="0">
                <a:effectLst/>
              </a:rPr>
              <a:t>”</a:t>
            </a:r>
            <a:r>
              <a:rPr lang="en" altLang="ja-JP" sz="2400" b="0" dirty="0" err="1">
                <a:effectLst/>
              </a:rPr>
              <a:t>Orthosomnia</a:t>
            </a:r>
            <a:r>
              <a:rPr lang="en" altLang="ja-JP" sz="2400" b="0" dirty="0">
                <a:effectLst/>
              </a:rPr>
              <a:t>” means you’re </a:t>
            </a:r>
            <a:r>
              <a:rPr lang="en" altLang="ja-JP" sz="2400" dirty="0"/>
              <a:t>getting stressed out to get the perfect sleep. </a:t>
            </a:r>
            <a:r>
              <a:rPr lang="en" altLang="ja-JP" sz="2400" dirty="0">
                <a:solidFill>
                  <a:srgbClr val="000000"/>
                </a:solidFill>
              </a:rPr>
              <a:t>(   </a:t>
            </a:r>
            <a:r>
              <a:rPr lang="en" altLang="ja-JP" sz="2400" dirty="0">
                <a:solidFill>
                  <a:srgbClr val="FF0000"/>
                </a:solidFill>
              </a:rPr>
              <a:t>  </a:t>
            </a:r>
            <a:r>
              <a:rPr lang="en" altLang="ja-JP" sz="2400" dirty="0">
                <a:solidFill>
                  <a:srgbClr val="000000"/>
                </a:solidFill>
              </a:rPr>
              <a:t>  )</a:t>
            </a:r>
          </a:p>
          <a:p>
            <a:r>
              <a:rPr lang="en" altLang="ja-JP" sz="2400" dirty="0">
                <a:solidFill>
                  <a:srgbClr val="000000"/>
                </a:solidFill>
              </a:rPr>
              <a:t>4. You need 8 hours of sleep everyday. (       )</a:t>
            </a:r>
          </a:p>
          <a:p>
            <a:r>
              <a:rPr lang="en" altLang="ja-JP" sz="2400" dirty="0">
                <a:solidFill>
                  <a:srgbClr val="000000"/>
                </a:solidFill>
              </a:rPr>
              <a:t>5. To get improve the quality of sleep you should start by changing your environment step by step.(        )</a:t>
            </a:r>
          </a:p>
          <a:p>
            <a:endParaRPr lang="en" altLang="ja-JP" sz="2400" dirty="0">
              <a:solidFill>
                <a:srgbClr val="000000"/>
              </a:solidFill>
            </a:endParaRPr>
          </a:p>
          <a:p>
            <a:endParaRPr lang="en" altLang="ja-JP" sz="2400" dirty="0">
              <a:solidFill>
                <a:srgbClr val="000000"/>
              </a:solidFill>
            </a:endParaRPr>
          </a:p>
          <a:p>
            <a:endParaRPr lang="en" altLang="ja-JP" sz="2400" dirty="0"/>
          </a:p>
          <a:p>
            <a:endParaRPr lang="en" altLang="ja-JP" sz="2400" dirty="0"/>
          </a:p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3792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BC07B5-F770-346A-6207-CE16BC2F6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Student led discussion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5F51210-22C3-2BE5-8F57-1187D2A36C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7649" y="1873404"/>
            <a:ext cx="9558380" cy="4616605"/>
          </a:xfrm>
        </p:spPr>
        <p:txBody>
          <a:bodyPr>
            <a:normAutofit/>
          </a:bodyPr>
          <a:lstStyle/>
          <a:p>
            <a:r>
              <a:rPr kumimoji="1" lang="en-US" altLang="ja-JP" sz="2800" dirty="0"/>
              <a:t>Here are the discussion questions you can use for the discussion!</a:t>
            </a:r>
          </a:p>
          <a:p>
            <a:endParaRPr kumimoji="1" lang="en-US" altLang="ja-JP" sz="2800" dirty="0"/>
          </a:p>
          <a:p>
            <a:r>
              <a:rPr lang="en-US" altLang="ja-JP" sz="2800" dirty="0"/>
              <a:t>1. How can we know that we got enough good sleep? </a:t>
            </a:r>
          </a:p>
          <a:p>
            <a:r>
              <a:rPr lang="en-US" altLang="ja-JP" sz="2800" dirty="0"/>
              <a:t>2. How can we improve our sleep?</a:t>
            </a:r>
          </a:p>
          <a:p>
            <a:r>
              <a:rPr lang="en-US" altLang="ja-JP" sz="2800" dirty="0"/>
              <a:t>3. What do you think is the factors of getting good sleep?</a:t>
            </a:r>
          </a:p>
          <a:p>
            <a:r>
              <a:rPr lang="en-US" altLang="ja-JP" sz="2800" dirty="0"/>
              <a:t>4.What do you do when you can’t sleep?</a:t>
            </a:r>
          </a:p>
          <a:p>
            <a:r>
              <a:rPr lang="en-US" altLang="ja-JP" sz="2800" dirty="0"/>
              <a:t>5. Why do people think the time they sleep is important than the actual quality of sleep?</a:t>
            </a:r>
          </a:p>
          <a:p>
            <a:endParaRPr lang="en-US" altLang="ja-JP" dirty="0"/>
          </a:p>
          <a:p>
            <a:endParaRPr kumimoji="1" lang="en-US" altLang="ja-JP" dirty="0"/>
          </a:p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0574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CBDDD243-ED5F-4896-B18B-ABCF4B7E1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3" name="Rectangle 6152">
            <a:extLst>
              <a:ext uri="{FF2B5EF4-FFF2-40B4-BE49-F238E27FC236}">
                <a16:creationId xmlns:a16="http://schemas.microsoft.com/office/drawing/2014/main" id="{319E6BB3-DF2B-4751-97C5-B3DB949AE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1998"/>
            <a:ext cx="12188952" cy="22855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89B1D8DC-D810-A5E4-69B3-54B183328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4911819"/>
            <a:ext cx="9720072" cy="1499616"/>
          </a:xfrm>
        </p:spPr>
        <p:txBody>
          <a:bodyPr>
            <a:normAutofit/>
          </a:bodyPr>
          <a:lstStyle/>
          <a:p>
            <a:r>
              <a:rPr lang="en-US" altLang="ja-JP">
                <a:solidFill>
                  <a:srgbClr val="FFFFFF"/>
                </a:solidFill>
              </a:rPr>
              <a:t>The end</a:t>
            </a:r>
            <a:endParaRPr kumimoji="1" lang="ja-JP" altLang="en-US">
              <a:solidFill>
                <a:srgbClr val="FFFFFF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12C2EA5-D67D-3CB7-0380-05CA9F9819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643467"/>
            <a:ext cx="4750138" cy="3606798"/>
          </a:xfrm>
        </p:spPr>
        <p:txBody>
          <a:bodyPr anchor="ctr">
            <a:normAutofit/>
          </a:bodyPr>
          <a:lstStyle/>
          <a:p>
            <a:r>
              <a:rPr kumimoji="1" lang="en-US" altLang="ja-JP" sz="2000"/>
              <a:t>Thank you for learning and do the exercise about “Sleep”. The answers will be given from Mr.Pipe!</a:t>
            </a:r>
          </a:p>
          <a:p>
            <a:endParaRPr lang="en-US" altLang="ja-JP" sz="2000"/>
          </a:p>
          <a:p>
            <a:r>
              <a:rPr kumimoji="1" lang="en-US" altLang="ja-JP" sz="2000"/>
              <a:t>I hope you get to learn ways to get good quality of sleep and ways to improve your environment!</a:t>
            </a:r>
            <a:endParaRPr kumimoji="1" lang="ja-JP" altLang="en-US" sz="2000"/>
          </a:p>
        </p:txBody>
      </p:sp>
      <p:pic>
        <p:nvPicPr>
          <p:cNvPr id="6146" name="Picture 2" descr="木のブロックにありがとう">
            <a:extLst>
              <a:ext uri="{FF2B5EF4-FFF2-40B4-BE49-F238E27FC236}">
                <a16:creationId xmlns:a16="http://schemas.microsoft.com/office/drawing/2014/main" id="{20E573CC-05A7-9350-D73E-F62C132BE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17734" y="862525"/>
            <a:ext cx="4747090" cy="3168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155" name="Straight Connector 6154">
            <a:extLst>
              <a:ext uri="{FF2B5EF4-FFF2-40B4-BE49-F238E27FC236}">
                <a16:creationId xmlns:a16="http://schemas.microsoft.com/office/drawing/2014/main" id="{A61721DD-D110-44EE-82A7-D56AB687E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5204427"/>
            <a:ext cx="0" cy="9144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0608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AF04D4-EDAF-2666-68DC-9209DE048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Answers 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9C4FAFA-1525-5E9E-2539-B56391477F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1893" y="2249424"/>
            <a:ext cx="4754880" cy="4023360"/>
          </a:xfrm>
        </p:spPr>
        <p:txBody>
          <a:bodyPr/>
          <a:lstStyle/>
          <a:p>
            <a:r>
              <a:rPr kumimoji="1" lang="en-US" altLang="ja-JP" dirty="0"/>
              <a:t>Slide 8</a:t>
            </a:r>
            <a:endParaRPr kumimoji="1" lang="ja-JP" altLang="en-US"/>
          </a:p>
        </p:txBody>
      </p:sp>
      <p:pic>
        <p:nvPicPr>
          <p:cNvPr id="6" name="コンテンツ プレースホルダー 5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6D3C8092-4D3C-F012-0D7B-1270AF17393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21078" t="20778" r="5980" b="11863"/>
          <a:stretch/>
        </p:blipFill>
        <p:spPr>
          <a:xfrm>
            <a:off x="546410" y="2780446"/>
            <a:ext cx="5847541" cy="3375027"/>
          </a:xfrm>
        </p:spPr>
      </p:pic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09290A15-55C9-76A4-691D-3E141E186A17}"/>
              </a:ext>
            </a:extLst>
          </p:cNvPr>
          <p:cNvSpPr txBox="1">
            <a:spLocks/>
          </p:cNvSpPr>
          <p:nvPr/>
        </p:nvSpPr>
        <p:spPr>
          <a:xfrm>
            <a:off x="5884164" y="2084832"/>
            <a:ext cx="4754880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kumimoji="1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/>
              <a:t>Slide 9</a:t>
            </a:r>
            <a:endParaRPr lang="ja-JP" altLang="en-US"/>
          </a:p>
        </p:txBody>
      </p:sp>
      <p:pic>
        <p:nvPicPr>
          <p:cNvPr id="9" name="図 8" descr="グラフィカル ユーザー インターフェイス, アプリケーション, Word&#10;&#10;自動的に生成された説明">
            <a:extLst>
              <a:ext uri="{FF2B5EF4-FFF2-40B4-BE49-F238E27FC236}">
                <a16:creationId xmlns:a16="http://schemas.microsoft.com/office/drawing/2014/main" id="{55038B90-DD59-9CD8-9EBE-24260AAF4D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796" t="21119" r="5117" b="11851"/>
          <a:stretch/>
        </p:blipFill>
        <p:spPr>
          <a:xfrm>
            <a:off x="5887259" y="2780446"/>
            <a:ext cx="5758331" cy="325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887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9943358-F4C2-F302-660D-E8529D13F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Citation 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1E528C3-D15B-3ABD-5D5C-D732AE84F6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9814858" cy="4023360"/>
          </a:xfrm>
        </p:spPr>
        <p:txBody>
          <a:bodyPr>
            <a:normAutofit/>
          </a:bodyPr>
          <a:lstStyle/>
          <a:p>
            <a:r>
              <a:rPr kumimoji="1" lang="ja-JP" altLang="en-US"/>
              <a:t>・</a:t>
            </a:r>
            <a:r>
              <a:rPr kumimoji="1" lang="en-US" altLang="ja-JP" dirty="0"/>
              <a:t>Dr. Jen Gunter (October , 2022) “</a:t>
            </a:r>
            <a:r>
              <a:rPr lang="en" altLang="ja-JP" b="0" i="0" u="none" strike="noStrike" dirty="0">
                <a:effectLst/>
                <a:latin typeface="Inter"/>
              </a:rPr>
              <a:t>Do you really need 8 hours of sleep every night?”</a:t>
            </a:r>
          </a:p>
          <a:p>
            <a:r>
              <a:rPr lang="en" altLang="ja-JP" b="0" i="0" u="none" strike="noStrike" dirty="0">
                <a:effectLst/>
                <a:latin typeface="Inter"/>
              </a:rPr>
              <a:t>[Video]. Ted Talk </a:t>
            </a:r>
            <a:endParaRPr kumimoji="1" lang="en-US" altLang="ja-JP" dirty="0"/>
          </a:p>
          <a:p>
            <a:r>
              <a:rPr lang="en" altLang="ja-JP" b="0" i="0" u="none" strike="noStrike" dirty="0">
                <a:effectLst/>
                <a:latin typeface="Inter"/>
                <a:hlinkClick r:id="rId2"/>
              </a:rPr>
              <a:t>https://www.ted.com/talks/jen_gunter_do_you_really_need_8_hours_of_sleep_every_night/transcript</a:t>
            </a:r>
            <a:r>
              <a:rPr lang="en" altLang="ja-JP" b="0" i="0" u="none" strike="noStrike" dirty="0">
                <a:effectLst/>
                <a:latin typeface="Inter"/>
              </a:rPr>
              <a:t> </a:t>
            </a:r>
          </a:p>
          <a:p>
            <a:endParaRPr lang="en" altLang="ja-JP" dirty="0">
              <a:latin typeface="Inter"/>
            </a:endParaRPr>
          </a:p>
          <a:p>
            <a:r>
              <a:rPr kumimoji="1" lang="ja-JP" altLang="en-US"/>
              <a:t>・</a:t>
            </a:r>
            <a:r>
              <a:rPr lang="en-US" altLang="ja-JP" dirty="0"/>
              <a:t>(2017) In Oxford English  Dictionary: Oxford University Press</a:t>
            </a:r>
            <a:endParaRPr lang="en" altLang="ja-JP" dirty="0">
              <a:latin typeface="Inter"/>
            </a:endParaRPr>
          </a:p>
          <a:p>
            <a:endParaRPr lang="en" altLang="ja-JP" b="0" i="0" u="none" strike="noStrike" dirty="0">
              <a:effectLst/>
              <a:latin typeface="Inter"/>
            </a:endParaRPr>
          </a:p>
          <a:p>
            <a:r>
              <a:rPr kumimoji="1" lang="ja-JP" altLang="en-US"/>
              <a:t>　</a:t>
            </a:r>
          </a:p>
        </p:txBody>
      </p:sp>
    </p:spTree>
    <p:extLst>
      <p:ext uri="{BB962C8B-B14F-4D97-AF65-F5344CB8AC3E}">
        <p14:creationId xmlns:p14="http://schemas.microsoft.com/office/powerpoint/2010/main" val="8896728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インテグラル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インテグラル</Template>
  <TotalTime>294</TotalTime>
  <Words>1411</Words>
  <Application>Microsoft Macintosh PowerPoint</Application>
  <PresentationFormat>Widescreen</PresentationFormat>
  <Paragraphs>126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-webkit-standard</vt:lpstr>
      <vt:lpstr>Inter</vt:lpstr>
      <vt:lpstr>Tw Cen MT</vt:lpstr>
      <vt:lpstr>Tw Cen MT Condensed</vt:lpstr>
      <vt:lpstr>Wingdings 3</vt:lpstr>
      <vt:lpstr>インテグラル</vt:lpstr>
      <vt:lpstr>Do you really need 8 hours of sleep every night?</vt:lpstr>
      <vt:lpstr>Do you get enough sleep?</vt:lpstr>
      <vt:lpstr>How can this topic help you? From my point of view</vt:lpstr>
      <vt:lpstr>TED BODY STUFF WITH DR. jen Gunter  https://www.ted.com/talks/jen_gunter_do_you_really_need_8_hours_of_sleep_every_night </vt:lpstr>
      <vt:lpstr>PowerPoint Presentation</vt:lpstr>
      <vt:lpstr>Still….If you’re struggling with sleep here‘s what you should do</vt:lpstr>
      <vt:lpstr>Vocabulary</vt:lpstr>
      <vt:lpstr>Match the synonym with the words given below</vt:lpstr>
      <vt:lpstr>Let’s check your understanding</vt:lpstr>
      <vt:lpstr>Student led discussion</vt:lpstr>
      <vt:lpstr>The end</vt:lpstr>
      <vt:lpstr>Answers </vt:lpstr>
      <vt:lpstr>Citation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you really need 8 hours of sleep every night?</dc:title>
  <dc:creator>satonaga a</dc:creator>
  <cp:lastModifiedBy>Jason Pipe</cp:lastModifiedBy>
  <cp:revision>5</cp:revision>
  <dcterms:created xsi:type="dcterms:W3CDTF">2024-05-16T10:10:26Z</dcterms:created>
  <dcterms:modified xsi:type="dcterms:W3CDTF">2024-05-28T09:14:54Z</dcterms:modified>
</cp:coreProperties>
</file>