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62" r:id="rId3"/>
    <p:sldId id="257" r:id="rId4"/>
    <p:sldId id="259" r:id="rId5"/>
    <p:sldId id="269" r:id="rId6"/>
    <p:sldId id="270" r:id="rId7"/>
    <p:sldId id="261" r:id="rId8"/>
    <p:sldId id="263" r:id="rId9"/>
    <p:sldId id="264" r:id="rId10"/>
    <p:sldId id="260"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ACA3F9-6B42-465C-8386-21541B8167DE}" v="16" dt="2025-11-13T12:49:22.9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94692"/>
  </p:normalViewPr>
  <p:slideViewPr>
    <p:cSldViewPr snapToGrid="0">
      <p:cViewPr>
        <p:scale>
          <a:sx n="48" d="100"/>
          <a:sy n="48" d="100"/>
        </p:scale>
        <p:origin x="1768" y="1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spc="3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7" name="Rectangle 6"/>
          <p:cNvSpPr/>
          <p:nvPr/>
        </p:nvSpPr>
        <p:spPr>
          <a:xfrm>
            <a:off x="0" y="0"/>
            <a:ext cx="4572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JP"/>
          </a:p>
        </p:txBody>
      </p:sp>
      <p:sp>
        <p:nvSpPr>
          <p:cNvPr id="8" name="Date Placeholder 7"/>
          <p:cNvSpPr>
            <a:spLocks noGrp="1"/>
          </p:cNvSpPr>
          <p:nvPr>
            <p:ph type="dt" sz="half" idx="10"/>
          </p:nvPr>
        </p:nvSpPr>
        <p:spPr/>
        <p:txBody>
          <a:bodyPr/>
          <a:lstStyle/>
          <a:p>
            <a:fld id="{DB254D75-AD70-4643-B4D8-68A7F18388DE}" type="datetimeFigureOut">
              <a:rPr kumimoji="1" lang="ja-JP" altLang="en-US" smtClean="0"/>
              <a:t>2025/11/28</a:t>
            </a:fld>
            <a:endParaRPr kumimoji="1" lang="ja-JP" altLang="en-US"/>
          </a:p>
        </p:txBody>
      </p:sp>
      <p:sp>
        <p:nvSpPr>
          <p:cNvPr id="9" name="Footer Placeholder 8"/>
          <p:cNvSpPr>
            <a:spLocks noGrp="1"/>
          </p:cNvSpPr>
          <p:nvPr>
            <p:ph type="ftr" sz="quarter" idx="11"/>
          </p:nvPr>
        </p:nvSpPr>
        <p:spPr/>
        <p:txBody>
          <a:bodyPr/>
          <a:lstStyle/>
          <a:p>
            <a:endParaRPr kumimoji="1" lang="ja-JP" altLang="en-US"/>
          </a:p>
        </p:txBody>
      </p:sp>
      <p:sp>
        <p:nvSpPr>
          <p:cNvPr id="10" name="Slide Number Placeholder 9"/>
          <p:cNvSpPr>
            <a:spLocks noGrp="1"/>
          </p:cNvSpPr>
          <p:nvPr>
            <p:ph type="sldNum" sz="quarter" idx="12"/>
          </p:nvPr>
        </p:nvSpPr>
        <p:spPr/>
        <p:txBody>
          <a:bodyPr/>
          <a:lstStyle/>
          <a:p>
            <a:fld id="{966A1BD1-2884-425A-BE39-5F71F7EB95FC}" type="slidenum">
              <a:rPr kumimoji="1" lang="ja-JP" altLang="en-US" smtClean="0"/>
              <a:t>‹#›</a:t>
            </a:fld>
            <a:endParaRPr kumimoji="1" lang="ja-JP" altLang="en-US"/>
          </a:p>
        </p:txBody>
      </p:sp>
    </p:spTree>
    <p:extLst>
      <p:ext uri="{BB962C8B-B14F-4D97-AF65-F5344CB8AC3E}">
        <p14:creationId xmlns:p14="http://schemas.microsoft.com/office/powerpoint/2010/main" val="234803926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B254D75-AD70-4643-B4D8-68A7F18388DE}" type="datetimeFigureOut">
              <a:rPr kumimoji="1" lang="ja-JP" altLang="en-US" smtClean="0"/>
              <a:t>2025/11/28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66A1BD1-2884-425A-BE39-5F71F7EB95FC}" type="slidenum">
              <a:rPr kumimoji="1" lang="ja-JP" altLang="en-US" smtClean="0"/>
              <a:t>‹#›</a:t>
            </a:fld>
            <a:endParaRPr kumimoji="1" lang="ja-JP" altLang="en-US"/>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JP"/>
          </a:p>
        </p:txBody>
      </p:sp>
    </p:spTree>
    <p:extLst>
      <p:ext uri="{BB962C8B-B14F-4D97-AF65-F5344CB8AC3E}">
        <p14:creationId xmlns:p14="http://schemas.microsoft.com/office/powerpoint/2010/main" val="3469897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spc="30" baseline="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B254D75-AD70-4643-B4D8-68A7F18388DE}" type="datetimeFigureOut">
              <a:rPr kumimoji="1" lang="ja-JP" altLang="en-US" smtClean="0"/>
              <a:t>2025/11/28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66A1BD1-2884-425A-BE39-5F71F7EB95FC}" type="slidenum">
              <a:rPr kumimoji="1" lang="ja-JP" altLang="en-US" smtClean="0"/>
              <a:t>‹#›</a:t>
            </a:fld>
            <a:endParaRPr kumimoji="1" lang="ja-JP" altLang="en-US"/>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36745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B254D75-AD70-4643-B4D8-68A7F18388DE}" type="datetimeFigureOut">
              <a:rPr kumimoji="1" lang="ja-JP" altLang="en-US" smtClean="0"/>
              <a:t>2025/11/28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66A1BD1-2884-425A-BE39-5F71F7EB95FC}" type="slidenum">
              <a:rPr kumimoji="1" lang="ja-JP" altLang="en-US" smtClean="0"/>
              <a:t>‹#›</a:t>
            </a:fld>
            <a:endParaRPr kumimoji="1" lang="ja-JP" altLang="en-US"/>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5820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ja-JP" altLang="en-US"/>
              <a:t>マスター テキストの書式設定</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B254D75-AD70-4643-B4D8-68A7F18388DE}" type="datetimeFigureOut">
              <a:rPr kumimoji="1" lang="ja-JP" altLang="en-US" smtClean="0"/>
              <a:t>2025/11/28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66A1BD1-2884-425A-BE39-5F71F7EB95FC}" type="slidenum">
              <a:rPr kumimoji="1" lang="ja-JP" altLang="en-US" smtClean="0"/>
              <a:t>‹#›</a:t>
            </a:fld>
            <a:endParaRPr kumimoji="1" lang="ja-JP" altLang="en-US"/>
          </a:p>
        </p:txBody>
      </p:sp>
      <p:sp>
        <p:nvSpPr>
          <p:cNvPr id="11" name="Rectangle 10"/>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18233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B254D75-AD70-4643-B4D8-68A7F18388DE}" type="datetimeFigureOut">
              <a:rPr kumimoji="1" lang="ja-JP" altLang="en-US" smtClean="0"/>
              <a:t>2025/11/28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66A1BD1-2884-425A-BE39-5F71F7EB95FC}" type="slidenum">
              <a:rPr kumimoji="1" lang="ja-JP" altLang="en-US" smtClean="0"/>
              <a:t>‹#›</a:t>
            </a:fld>
            <a:endParaRPr kumimoji="1" lang="ja-JP" altLang="en-US"/>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49579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254D75-AD70-4643-B4D8-68A7F18388DE}" type="datetimeFigureOut">
              <a:rPr kumimoji="1" lang="ja-JP" altLang="en-US" smtClean="0"/>
              <a:t>2025/11/28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66A1BD1-2884-425A-BE39-5F71F7EB95FC}" type="slidenum">
              <a:rPr kumimoji="1" lang="ja-JP" altLang="en-US" smtClean="0"/>
              <a:t>‹#›</a:t>
            </a:fld>
            <a:endParaRPr kumimoji="1" lang="ja-JP" altLang="en-US"/>
          </a:p>
        </p:txBody>
      </p:sp>
      <p:sp>
        <p:nvSpPr>
          <p:cNvPr id="5" name="Rectangle 4"/>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31090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2800" b="1" baseline="0"/>
            </a:lvl1pPr>
          </a:lstStyle>
          <a:p>
            <a:r>
              <a:rPr lang="ja-JP" altLang="en-US"/>
              <a:t>マスター タイトルの書式設定</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B254D75-AD70-4643-B4D8-68A7F18388DE}" type="datetimeFigureOut">
              <a:rPr kumimoji="1" lang="ja-JP" altLang="en-US" smtClean="0"/>
              <a:t>2025/11/28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66A1BD1-2884-425A-BE39-5F71F7EB95FC}" type="slidenum">
              <a:rPr kumimoji="1" lang="ja-JP" altLang="en-US" smtClean="0"/>
              <a:t>‹#›</a:t>
            </a:fld>
            <a:endParaRPr kumimoji="1" lang="ja-JP" altLang="en-US"/>
          </a:p>
        </p:txBody>
      </p:sp>
    </p:spTree>
    <p:extLst>
      <p:ext uri="{BB962C8B-B14F-4D97-AF65-F5344CB8AC3E}">
        <p14:creationId xmlns:p14="http://schemas.microsoft.com/office/powerpoint/2010/main" val="13976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1">
                <a:solidFill>
                  <a:schemeClr val="bg1"/>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40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B254D75-AD70-4643-B4D8-68A7F18388DE}" type="datetimeFigureOut">
              <a:rPr kumimoji="1" lang="ja-JP" altLang="en-US" smtClean="0"/>
              <a:t>2025/11/28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66A1BD1-2884-425A-BE39-5F71F7EB95FC}" type="slidenum">
              <a:rPr kumimoji="1" lang="ja-JP" altLang="en-US" smtClean="0"/>
              <a:t>‹#›</a:t>
            </a:fld>
            <a:endParaRPr kumimoji="1" lang="ja-JP" altLang="en-US"/>
          </a:p>
        </p:txBody>
      </p:sp>
    </p:spTree>
    <p:extLst>
      <p:ext uri="{BB962C8B-B14F-4D97-AF65-F5344CB8AC3E}">
        <p14:creationId xmlns:p14="http://schemas.microsoft.com/office/powerpoint/2010/main" val="1257648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B254D75-AD70-4643-B4D8-68A7F18388DE}" type="datetimeFigureOut">
              <a:rPr kumimoji="1" lang="ja-JP" altLang="en-US" smtClean="0"/>
              <a:t>2025/11/28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66A1BD1-2884-425A-BE39-5F71F7EB95FC}" type="slidenum">
              <a:rPr kumimoji="1" lang="ja-JP" altLang="en-US" smtClean="0"/>
              <a:t>‹#›</a:t>
            </a:fld>
            <a:endParaRPr kumimoji="1" lang="ja-JP" altLang="en-US"/>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8728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B254D75-AD70-4643-B4D8-68A7F18388DE}" type="datetimeFigureOut">
              <a:rPr kumimoji="1" lang="ja-JP" altLang="en-US" smtClean="0"/>
              <a:t>2025/11/28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66A1BD1-2884-425A-BE39-5F71F7EB95FC}" type="slidenum">
              <a:rPr kumimoji="1" lang="ja-JP" altLang="en-US" smtClean="0"/>
              <a:t>‹#›</a:t>
            </a:fld>
            <a:endParaRPr kumimoji="1" lang="ja-JP" altLang="en-US"/>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2017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JP"/>
          </a:p>
        </p:txBody>
      </p:sp>
      <p:sp>
        <p:nvSpPr>
          <p:cNvPr id="2" name="Title Placeholder 1"/>
          <p:cNvSpPr>
            <a:spLocks noGrp="1"/>
          </p:cNvSpPr>
          <p:nvPr>
            <p:ph type="title"/>
          </p:nvPr>
        </p:nvSpPr>
        <p:spPr>
          <a:xfrm>
            <a:off x="1261872" y="294198"/>
            <a:ext cx="9692640" cy="1397124"/>
          </a:xfrm>
          <a:prstGeom prst="rect">
            <a:avLst/>
          </a:prstGeom>
        </p:spPr>
        <p:txBody>
          <a:bodyPr vert="horz" lIns="91440" tIns="27432"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accent1">
                    <a:lumMod val="40000"/>
                    <a:lumOff val="60000"/>
                  </a:schemeClr>
                </a:solidFill>
              </a:defRPr>
            </a:lvl1pPr>
          </a:lstStyle>
          <a:p>
            <a:fld id="{DB254D75-AD70-4643-B4D8-68A7F18388DE}" type="datetimeFigureOut">
              <a:rPr kumimoji="1" lang="ja-JP" altLang="en-US" smtClean="0"/>
              <a:t>2025/11/28</a:t>
            </a:fld>
            <a:endParaRPr kumimoji="1" lang="ja-JP" alt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accent1">
                    <a:lumMod val="40000"/>
                    <a:lumOff val="60000"/>
                  </a:schemeClr>
                </a:solidFill>
              </a:defRPr>
            </a:lvl1pPr>
          </a:lstStyle>
          <a:p>
            <a:endParaRPr kumimoji="1" lang="ja-JP" alt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accent1">
                    <a:lumMod val="60000"/>
                    <a:lumOff val="40000"/>
                  </a:schemeClr>
                </a:solidFill>
                <a:latin typeface="+mj-lt"/>
              </a:defRPr>
            </a:lvl1pPr>
          </a:lstStyle>
          <a:p>
            <a:fld id="{966A1BD1-2884-425A-BE39-5F71F7EB95FC}" type="slidenum">
              <a:rPr kumimoji="1" lang="ja-JP" altLang="en-US" smtClean="0"/>
              <a:t>‹#›</a:t>
            </a:fld>
            <a:endParaRPr kumimoji="1" lang="ja-JP" altLang="en-US"/>
          </a:p>
        </p:txBody>
      </p:sp>
    </p:spTree>
    <p:extLst>
      <p:ext uri="{BB962C8B-B14F-4D97-AF65-F5344CB8AC3E}">
        <p14:creationId xmlns:p14="http://schemas.microsoft.com/office/powerpoint/2010/main" val="128683102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kumimoji="1" sz="4400" b="1" kern="1200" spc="-5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kumimoji="1"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kumimoji="1"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kumimoji="1"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kumimoji="1"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kumimoji="1"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kumimoji="1"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kumimoji="1"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kumimoji="1"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kumimoji="1"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4371B91E-A8CD-311D-3CE6-5209040A6D73}"/>
              </a:ext>
            </a:extLst>
          </p:cNvPr>
          <p:cNvSpPr>
            <a:spLocks noGrp="1"/>
          </p:cNvSpPr>
          <p:nvPr>
            <p:ph type="subTitle" idx="1"/>
          </p:nvPr>
        </p:nvSpPr>
        <p:spPr/>
        <p:txBody>
          <a:bodyPr/>
          <a:lstStyle/>
          <a:p>
            <a:endParaRPr kumimoji="1" lang="ja-JP" altLang="en-US" dirty="0"/>
          </a:p>
        </p:txBody>
      </p:sp>
      <p:pic>
        <p:nvPicPr>
          <p:cNvPr id="8" name="図 7">
            <a:extLst>
              <a:ext uri="{FF2B5EF4-FFF2-40B4-BE49-F238E27FC236}">
                <a16:creationId xmlns:a16="http://schemas.microsoft.com/office/drawing/2014/main" id="{DED70AFA-B92A-280F-5153-49C887786F34}"/>
              </a:ext>
            </a:extLst>
          </p:cNvPr>
          <p:cNvPicPr>
            <a:picLocks noChangeAspect="1"/>
          </p:cNvPicPr>
          <p:nvPr/>
        </p:nvPicPr>
        <p:blipFill>
          <a:blip r:embed="rId2"/>
          <a:stretch>
            <a:fillRect/>
          </a:stretch>
        </p:blipFill>
        <p:spPr>
          <a:xfrm>
            <a:off x="0" y="0"/>
            <a:ext cx="12221819" cy="6857998"/>
          </a:xfrm>
          <a:prstGeom prst="rect">
            <a:avLst/>
          </a:prstGeom>
        </p:spPr>
      </p:pic>
      <p:sp>
        <p:nvSpPr>
          <p:cNvPr id="6" name="Rectangle 3">
            <a:extLst>
              <a:ext uri="{FF2B5EF4-FFF2-40B4-BE49-F238E27FC236}">
                <a16:creationId xmlns:a16="http://schemas.microsoft.com/office/drawing/2014/main" id="{9781994B-A0D7-9B96-D103-03985E55257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5" name="Rectangle 2">
            <a:extLst>
              <a:ext uri="{FF2B5EF4-FFF2-40B4-BE49-F238E27FC236}">
                <a16:creationId xmlns:a16="http://schemas.microsoft.com/office/drawing/2014/main" id="{4326DD40-12B1-5FCF-EE4F-4BBF48493A83}"/>
              </a:ext>
            </a:extLst>
          </p:cNvPr>
          <p:cNvSpPr>
            <a:spLocks noGrp="1" noChangeArrowheads="1"/>
          </p:cNvSpPr>
          <p:nvPr>
            <p:ph type="ctrTitle"/>
          </p:nvPr>
        </p:nvSpPr>
        <p:spPr bwMode="auto">
          <a:xfrm>
            <a:off x="31883" y="1949085"/>
            <a:ext cx="12344540" cy="3867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rtl="0"/>
            <a:r>
              <a:rPr lang="en-US" altLang="ja-JP" b="1" i="1" dirty="0">
                <a:effectLst/>
                <a:latin typeface="Times New Roman" panose="02020603050405020304" pitchFamily="18" charset="0"/>
                <a:cs typeface="Times New Roman" panose="02020603050405020304" pitchFamily="18" charset="0"/>
              </a:rPr>
              <a:t>Do you talk to yourself? </a:t>
            </a:r>
            <a:br>
              <a:rPr lang="en-US" altLang="ja-JP" b="1" i="1" dirty="0">
                <a:effectLst/>
                <a:latin typeface="Times New Roman" panose="02020603050405020304" pitchFamily="18" charset="0"/>
                <a:cs typeface="Times New Roman" panose="02020603050405020304" pitchFamily="18" charset="0"/>
              </a:rPr>
            </a:br>
            <a:r>
              <a:rPr lang="en-US" altLang="ja-JP" b="1" i="1" dirty="0">
                <a:effectLst/>
                <a:latin typeface="Times New Roman" panose="02020603050405020304" pitchFamily="18" charset="0"/>
                <a:cs typeface="Times New Roman" panose="02020603050405020304" pitchFamily="18" charset="0"/>
              </a:rPr>
              <a:t>Here’s how to harness your inner voice</a:t>
            </a:r>
            <a:br>
              <a:rPr lang="en-US" altLang="ja-JP" b="0" i="0" dirty="0">
                <a:solidFill>
                  <a:schemeClr val="accent1"/>
                </a:solidFill>
                <a:effectLst/>
                <a:latin typeface="Times New Roman" panose="02020603050405020304" pitchFamily="18" charset="0"/>
                <a:cs typeface="Times New Roman" panose="02020603050405020304" pitchFamily="18" charset="0"/>
              </a:rPr>
            </a:br>
            <a:endParaRPr kumimoji="1" lang="ja-JP" altLang="en-US"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081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D1FE82-DFFC-5EF2-A95A-AC70820369E4}"/>
              </a:ext>
            </a:extLst>
          </p:cNvPr>
          <p:cNvSpPr>
            <a:spLocks noGrp="1"/>
          </p:cNvSpPr>
          <p:nvPr>
            <p:ph type="title"/>
          </p:nvPr>
        </p:nvSpPr>
        <p:spPr>
          <a:xfrm>
            <a:off x="1249680" y="284589"/>
            <a:ext cx="9692640" cy="1397124"/>
          </a:xfrm>
        </p:spPr>
        <p:txBody>
          <a:bodyPr>
            <a:normAutofit/>
          </a:bodyPr>
          <a:lstStyle/>
          <a:p>
            <a:pPr algn="ctr"/>
            <a:r>
              <a:rPr lang="en-US" altLang="ja-JP" dirty="0">
                <a:latin typeface="Times New Roman" panose="02020603050405020304" pitchFamily="18" charset="0"/>
                <a:cs typeface="Times New Roman" panose="02020603050405020304" pitchFamily="18" charset="0"/>
              </a:rPr>
              <a:t>Table of contents</a:t>
            </a:r>
            <a:br>
              <a:rPr lang="en-US" altLang="ja-JP" dirty="0"/>
            </a:br>
            <a:endParaRPr kumimoji="1" lang="ja-JP" altLang="en-US" dirty="0"/>
          </a:p>
        </p:txBody>
      </p:sp>
      <p:sp>
        <p:nvSpPr>
          <p:cNvPr id="4" name="テキスト ボックス 3">
            <a:extLst>
              <a:ext uri="{FF2B5EF4-FFF2-40B4-BE49-F238E27FC236}">
                <a16:creationId xmlns:a16="http://schemas.microsoft.com/office/drawing/2014/main" id="{B13D0619-7F56-76D6-BBD9-B3FE8F47BAC9}"/>
              </a:ext>
            </a:extLst>
          </p:cNvPr>
          <p:cNvSpPr txBox="1"/>
          <p:nvPr/>
        </p:nvSpPr>
        <p:spPr>
          <a:xfrm>
            <a:off x="980111" y="1180542"/>
            <a:ext cx="8701549" cy="1200329"/>
          </a:xfrm>
          <a:prstGeom prst="rect">
            <a:avLst/>
          </a:prstGeom>
          <a:noFill/>
        </p:spPr>
        <p:txBody>
          <a:bodyPr wrap="square" rtlCol="0">
            <a:spAutoFit/>
          </a:bodyPr>
          <a:lstStyle/>
          <a:p>
            <a:r>
              <a:rPr kumimoji="1" lang="en-US" altLang="ja-JP" sz="7200" dirty="0">
                <a:solidFill>
                  <a:schemeClr val="tx2">
                    <a:lumMod val="60000"/>
                    <a:lumOff val="40000"/>
                  </a:schemeClr>
                </a:solidFill>
                <a:latin typeface="Times New Roman" panose="02020603050405020304" pitchFamily="18" charset="0"/>
                <a:cs typeface="Times New Roman" panose="02020603050405020304" pitchFamily="18" charset="0"/>
              </a:rPr>
              <a:t>1</a:t>
            </a:r>
            <a:r>
              <a:rPr kumimoji="1" lang="en-US" altLang="ja-JP" sz="3600" dirty="0">
                <a:solidFill>
                  <a:schemeClr val="tx2">
                    <a:lumMod val="60000"/>
                    <a:lumOff val="40000"/>
                  </a:schemeClr>
                </a:solidFill>
                <a:latin typeface="Times New Roman" panose="02020603050405020304" pitchFamily="18" charset="0"/>
                <a:cs typeface="Times New Roman" panose="02020603050405020304" pitchFamily="18" charset="0"/>
              </a:rPr>
              <a:t>The reason why I chose this theme</a:t>
            </a:r>
            <a:endParaRPr kumimoji="1" lang="ja-JP" altLang="en-US" sz="36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5" name="テキスト ボックス 4">
            <a:extLst>
              <a:ext uri="{FF2B5EF4-FFF2-40B4-BE49-F238E27FC236}">
                <a16:creationId xmlns:a16="http://schemas.microsoft.com/office/drawing/2014/main" id="{A5DE55FA-9216-F20D-C9B0-29BF4E29B7EE}"/>
              </a:ext>
            </a:extLst>
          </p:cNvPr>
          <p:cNvSpPr txBox="1"/>
          <p:nvPr/>
        </p:nvSpPr>
        <p:spPr>
          <a:xfrm>
            <a:off x="774454" y="3562020"/>
            <a:ext cx="8993895" cy="1200329"/>
          </a:xfrm>
          <a:prstGeom prst="rect">
            <a:avLst/>
          </a:prstGeom>
          <a:noFill/>
        </p:spPr>
        <p:txBody>
          <a:bodyPr wrap="square" rtlCol="0">
            <a:spAutoFit/>
          </a:bodyPr>
          <a:lstStyle/>
          <a:p>
            <a:r>
              <a:rPr kumimoji="1" lang="ja-JP" altLang="en-US" sz="7200" dirty="0">
                <a:solidFill>
                  <a:schemeClr val="tx2">
                    <a:lumMod val="60000"/>
                    <a:lumOff val="40000"/>
                  </a:schemeClr>
                </a:solidFill>
                <a:latin typeface="Times New Roman" panose="02020603050405020304" pitchFamily="18" charset="0"/>
                <a:cs typeface="Times New Roman" panose="02020603050405020304" pitchFamily="18" charset="0"/>
              </a:rPr>
              <a:t>３</a:t>
            </a:r>
            <a:r>
              <a:rPr kumimoji="1" lang="en-US" altLang="ja-JP" sz="3600" dirty="0">
                <a:solidFill>
                  <a:schemeClr val="tx2">
                    <a:lumMod val="60000"/>
                    <a:lumOff val="40000"/>
                  </a:schemeClr>
                </a:solidFill>
                <a:latin typeface="Times New Roman" panose="02020603050405020304" pitchFamily="18" charset="0"/>
                <a:cs typeface="Times New Roman" panose="02020603050405020304" pitchFamily="18" charset="0"/>
              </a:rPr>
              <a:t>The content of this video</a:t>
            </a:r>
            <a:endParaRPr kumimoji="1" lang="ja-JP" altLang="en-US" sz="36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87D943B2-462E-056D-8497-51BB874BE961}"/>
              </a:ext>
            </a:extLst>
          </p:cNvPr>
          <p:cNvSpPr txBox="1"/>
          <p:nvPr/>
        </p:nvSpPr>
        <p:spPr>
          <a:xfrm>
            <a:off x="774454" y="2341666"/>
            <a:ext cx="10958052" cy="1200329"/>
          </a:xfrm>
          <a:prstGeom prst="rect">
            <a:avLst/>
          </a:prstGeom>
          <a:noFill/>
        </p:spPr>
        <p:txBody>
          <a:bodyPr wrap="square" rtlCol="0">
            <a:spAutoFit/>
          </a:bodyPr>
          <a:lstStyle/>
          <a:p>
            <a:r>
              <a:rPr kumimoji="1" lang="ja-JP" altLang="en-US" sz="7200" dirty="0">
                <a:solidFill>
                  <a:schemeClr val="accent1"/>
                </a:solidFill>
                <a:latin typeface="Times New Roman" panose="02020603050405020304" pitchFamily="18" charset="0"/>
                <a:cs typeface="Times New Roman" panose="02020603050405020304" pitchFamily="18" charset="0"/>
              </a:rPr>
              <a:t>２</a:t>
            </a:r>
            <a:r>
              <a:rPr kumimoji="1" lang="en-US" altLang="ja-JP" sz="3600" dirty="0">
                <a:solidFill>
                  <a:schemeClr val="accent1"/>
                </a:solidFill>
                <a:latin typeface="Times New Roman" panose="02020603050405020304" pitchFamily="18" charset="0"/>
                <a:cs typeface="Times New Roman" panose="02020603050405020304" pitchFamily="18" charset="0"/>
              </a:rPr>
              <a:t>The vocabulary</a:t>
            </a:r>
            <a:endParaRPr kumimoji="1" lang="ja-JP" altLang="en-US" sz="3600" dirty="0">
              <a:solidFill>
                <a:schemeClr val="accent1"/>
              </a:solidFill>
              <a:latin typeface="Times New Roman" panose="02020603050405020304" pitchFamily="18" charset="0"/>
              <a:cs typeface="Times New Roman" panose="02020603050405020304" pitchFamily="18" charset="0"/>
            </a:endParaRPr>
          </a:p>
        </p:txBody>
      </p:sp>
      <p:sp>
        <p:nvSpPr>
          <p:cNvPr id="7" name="テキスト ボックス 6">
            <a:extLst>
              <a:ext uri="{FF2B5EF4-FFF2-40B4-BE49-F238E27FC236}">
                <a16:creationId xmlns:a16="http://schemas.microsoft.com/office/drawing/2014/main" id="{F6EA4C6B-1813-DDC6-DEEF-BE8656948604}"/>
              </a:ext>
            </a:extLst>
          </p:cNvPr>
          <p:cNvSpPr txBox="1"/>
          <p:nvPr/>
        </p:nvSpPr>
        <p:spPr>
          <a:xfrm>
            <a:off x="774454" y="4940312"/>
            <a:ext cx="9112865" cy="1200329"/>
          </a:xfrm>
          <a:prstGeom prst="rect">
            <a:avLst/>
          </a:prstGeom>
          <a:noFill/>
        </p:spPr>
        <p:txBody>
          <a:bodyPr wrap="square" rtlCol="0">
            <a:spAutoFit/>
          </a:bodyPr>
          <a:lstStyle/>
          <a:p>
            <a:r>
              <a:rPr kumimoji="1" lang="ja-JP" altLang="en-US" sz="7200" dirty="0">
                <a:solidFill>
                  <a:schemeClr val="accent1"/>
                </a:solidFill>
                <a:latin typeface="Times New Roman" panose="02020603050405020304" pitchFamily="18" charset="0"/>
                <a:cs typeface="Times New Roman" panose="02020603050405020304" pitchFamily="18" charset="0"/>
              </a:rPr>
              <a:t>４</a:t>
            </a:r>
            <a:r>
              <a:rPr kumimoji="1" lang="en-US" altLang="ja-JP" sz="3600" dirty="0">
                <a:solidFill>
                  <a:schemeClr val="accent1"/>
                </a:solidFill>
                <a:latin typeface="Times New Roman" panose="02020603050405020304" pitchFamily="18" charset="0"/>
                <a:cs typeface="Times New Roman" panose="02020603050405020304" pitchFamily="18" charset="0"/>
              </a:rPr>
              <a:t>Engaging questions and Fun activity</a:t>
            </a:r>
            <a:endParaRPr kumimoji="1" lang="ja-JP" altLang="en-US" sz="3600"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2274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6694CD-14B5-B08E-9048-7F6B06554DC8}"/>
              </a:ext>
            </a:extLst>
          </p:cNvPr>
          <p:cNvSpPr>
            <a:spLocks noGrp="1"/>
          </p:cNvSpPr>
          <p:nvPr>
            <p:ph type="title"/>
          </p:nvPr>
        </p:nvSpPr>
        <p:spPr>
          <a:xfrm>
            <a:off x="1249680" y="300785"/>
            <a:ext cx="9692640" cy="1397124"/>
          </a:xfrm>
        </p:spPr>
        <p:txBody>
          <a:bodyPr>
            <a:normAutofit/>
          </a:bodyPr>
          <a:lstStyle/>
          <a:p>
            <a:r>
              <a:rPr kumimoji="1" lang="en-US" altLang="ja-JP" sz="7200" dirty="0">
                <a:latin typeface="Times New Roman" panose="02020603050405020304" pitchFamily="18" charset="0"/>
                <a:cs typeface="Times New Roman" panose="02020603050405020304" pitchFamily="18" charset="0"/>
              </a:rPr>
              <a:t>1.</a:t>
            </a:r>
            <a:r>
              <a:rPr kumimoji="1" lang="en-US" altLang="ja-JP" sz="4800" dirty="0">
                <a:latin typeface="Times New Roman" panose="02020603050405020304" pitchFamily="18" charset="0"/>
                <a:cs typeface="Times New Roman" panose="02020603050405020304" pitchFamily="18" charset="0"/>
              </a:rPr>
              <a:t>Do we have several personalities?? </a:t>
            </a:r>
            <a:endParaRPr kumimoji="1" lang="ja-JP" altLang="en-US" sz="4800" dirty="0">
              <a:latin typeface="Times New Roman" panose="02020603050405020304" pitchFamily="18" charset="0"/>
              <a:cs typeface="Times New Roman" panose="02020603050405020304" pitchFamily="18" charset="0"/>
            </a:endParaRPr>
          </a:p>
        </p:txBody>
      </p:sp>
      <p:pic>
        <p:nvPicPr>
          <p:cNvPr id="4" name="図 3">
            <a:extLst>
              <a:ext uri="{FF2B5EF4-FFF2-40B4-BE49-F238E27FC236}">
                <a16:creationId xmlns:a16="http://schemas.microsoft.com/office/drawing/2014/main" id="{AF17A6F1-214E-6B16-5FF0-CC9E6D088604}"/>
              </a:ext>
            </a:extLst>
          </p:cNvPr>
          <p:cNvPicPr>
            <a:picLocks noChangeAspect="1"/>
          </p:cNvPicPr>
          <p:nvPr/>
        </p:nvPicPr>
        <p:blipFill>
          <a:blip r:embed="rId2"/>
          <a:stretch>
            <a:fillRect/>
          </a:stretch>
        </p:blipFill>
        <p:spPr>
          <a:xfrm>
            <a:off x="5031693" y="2654709"/>
            <a:ext cx="6379349" cy="4580045"/>
          </a:xfrm>
          <a:prstGeom prst="rect">
            <a:avLst/>
          </a:prstGeom>
          <a:ln>
            <a:noFill/>
          </a:ln>
          <a:effectLst>
            <a:softEdge rad="112500"/>
          </a:effectLst>
        </p:spPr>
      </p:pic>
      <p:sp>
        <p:nvSpPr>
          <p:cNvPr id="5" name="テキスト ボックス 4">
            <a:extLst>
              <a:ext uri="{FF2B5EF4-FFF2-40B4-BE49-F238E27FC236}">
                <a16:creationId xmlns:a16="http://schemas.microsoft.com/office/drawing/2014/main" id="{E0E7729A-74CE-EC76-BB7D-4C8461FBECB1}"/>
              </a:ext>
            </a:extLst>
          </p:cNvPr>
          <p:cNvSpPr txBox="1"/>
          <p:nvPr/>
        </p:nvSpPr>
        <p:spPr>
          <a:xfrm>
            <a:off x="884904" y="2290915"/>
            <a:ext cx="3972232" cy="1938992"/>
          </a:xfrm>
          <a:prstGeom prst="rect">
            <a:avLst/>
          </a:prstGeom>
          <a:noFill/>
        </p:spPr>
        <p:txBody>
          <a:bodyPr wrap="square" rtlCol="0">
            <a:spAutoFit/>
          </a:bodyPr>
          <a:lstStyle/>
          <a:p>
            <a:r>
              <a:rPr kumimoji="1" lang="en-US" altLang="ja-JP" sz="4000" b="1" dirty="0">
                <a:latin typeface="Times New Roman" panose="02020603050405020304" pitchFamily="18" charset="0"/>
                <a:cs typeface="Times New Roman" panose="02020603050405020304" pitchFamily="18" charset="0"/>
              </a:rPr>
              <a:t>We feel different feelings at the sometime.</a:t>
            </a:r>
            <a:endParaRPr kumimoji="1" lang="ja-JP" altLang="en-US" sz="4000" b="1" dirty="0">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C6D811E9-5509-A736-0782-8633DF71E508}"/>
              </a:ext>
            </a:extLst>
          </p:cNvPr>
          <p:cNvSpPr txBox="1"/>
          <p:nvPr/>
        </p:nvSpPr>
        <p:spPr>
          <a:xfrm>
            <a:off x="884904" y="4746383"/>
            <a:ext cx="3972232" cy="1384995"/>
          </a:xfrm>
          <a:prstGeom prst="rect">
            <a:avLst/>
          </a:prstGeom>
          <a:noFill/>
        </p:spPr>
        <p:txBody>
          <a:bodyPr wrap="square" rtlCol="0">
            <a:spAutoFit/>
          </a:bodyPr>
          <a:lstStyle/>
          <a:p>
            <a:r>
              <a:rPr kumimoji="1" lang="en-US" altLang="ja-JP" sz="2800" dirty="0">
                <a:latin typeface="Times New Roman" panose="02020603050405020304" pitchFamily="18" charset="0"/>
                <a:cs typeface="Times New Roman" panose="02020603050405020304" pitchFamily="18" charset="0"/>
              </a:rPr>
              <a:t>Now I’m making Power point while thinking about watching YouTube…..</a:t>
            </a:r>
            <a:endParaRPr kumimoji="1" lang="ja-JP"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1587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0D8624-395B-39DC-EAA1-420F458B45E4}"/>
              </a:ext>
            </a:extLst>
          </p:cNvPr>
          <p:cNvSpPr>
            <a:spLocks noGrp="1"/>
          </p:cNvSpPr>
          <p:nvPr>
            <p:ph type="title"/>
          </p:nvPr>
        </p:nvSpPr>
        <p:spPr/>
        <p:txBody>
          <a:bodyPr>
            <a:normAutofit/>
          </a:bodyPr>
          <a:lstStyle/>
          <a:p>
            <a:pPr algn="ctr"/>
            <a:r>
              <a:rPr kumimoji="1" lang="en-US" altLang="ja-JP" sz="5400" dirty="0">
                <a:latin typeface="Times New Roman" panose="02020603050405020304" pitchFamily="18" charset="0"/>
                <a:cs typeface="Times New Roman" panose="02020603050405020304" pitchFamily="18" charset="0"/>
              </a:rPr>
              <a:t>2.Vocabulary</a:t>
            </a:r>
            <a:endParaRPr kumimoji="1" lang="ja-JP" altLang="en-US" sz="5400"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6990DF18-55B4-AE77-A3C7-604DAF1C01DD}"/>
              </a:ext>
            </a:extLst>
          </p:cNvPr>
          <p:cNvSpPr>
            <a:spLocks noGrp="1"/>
          </p:cNvSpPr>
          <p:nvPr>
            <p:ph idx="1"/>
          </p:nvPr>
        </p:nvSpPr>
        <p:spPr>
          <a:xfrm>
            <a:off x="1261872" y="1691322"/>
            <a:ext cx="8595360" cy="4351337"/>
          </a:xfrm>
        </p:spPr>
        <p:txBody>
          <a:bodyPr>
            <a:noAutofit/>
          </a:bodyPr>
          <a:lstStyle/>
          <a:p>
            <a:pPr marL="0" indent="0">
              <a:buNone/>
            </a:pPr>
            <a:r>
              <a:rPr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H</a:t>
            </a:r>
            <a:r>
              <a:rPr kumimoji="1" lang="en-US" altLang="ja-JP" sz="2800" dirty="0">
                <a:latin typeface="Times New Roman" panose="02020603050405020304" pitchFamily="18" charset="0"/>
                <a:cs typeface="Times New Roman" panose="02020603050405020304" pitchFamily="18" charset="0"/>
              </a:rPr>
              <a:t>arness</a:t>
            </a:r>
            <a:r>
              <a:rPr kumimoji="1" lang="ja-JP" altLang="en-US" sz="2800" dirty="0">
                <a:latin typeface="Times New Roman" panose="02020603050405020304" pitchFamily="18" charset="0"/>
                <a:cs typeface="Times New Roman" panose="02020603050405020304" pitchFamily="18" charset="0"/>
              </a:rPr>
              <a:t>→</a:t>
            </a:r>
            <a:r>
              <a:rPr kumimoji="1" lang="en-US" altLang="ja-JP" sz="2800" dirty="0">
                <a:latin typeface="Times New Roman" panose="02020603050405020304" pitchFamily="18" charset="0"/>
                <a:cs typeface="Times New Roman" panose="02020603050405020304" pitchFamily="18" charset="0"/>
              </a:rPr>
              <a:t>Control something, usually in order to use its power</a:t>
            </a:r>
            <a:endParaRPr lang="en-US" altLang="ja-JP" sz="2800" dirty="0">
              <a:latin typeface="Times New Roman" panose="02020603050405020304" pitchFamily="18" charset="0"/>
              <a:cs typeface="Times New Roman" panose="02020603050405020304" pitchFamily="18" charset="0"/>
            </a:endParaRPr>
          </a:p>
          <a:p>
            <a:pPr marL="0" indent="0">
              <a:buNone/>
            </a:pPr>
            <a:r>
              <a:rPr kumimoji="1"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N</a:t>
            </a:r>
            <a:r>
              <a:rPr kumimoji="1" lang="en-US" altLang="ja-JP" sz="2800" dirty="0">
                <a:latin typeface="Times New Roman" panose="02020603050405020304" pitchFamily="18" charset="0"/>
                <a:cs typeface="Times New Roman" panose="02020603050405020304" pitchFamily="18" charset="0"/>
              </a:rPr>
              <a:t>egative thought loop</a:t>
            </a:r>
            <a:r>
              <a:rPr kumimoji="1"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A</a:t>
            </a:r>
            <a:r>
              <a:rPr kumimoji="1" lang="en-US" altLang="ja-JP" sz="2800" dirty="0">
                <a:latin typeface="Times New Roman" panose="02020603050405020304" pitchFamily="18" charset="0"/>
                <a:cs typeface="Times New Roman" panose="02020603050405020304" pitchFamily="18" charset="0"/>
              </a:rPr>
              <a:t> cycle of repetitive, pessimistic, or self-defeating thoughts that are difficult to escape</a:t>
            </a:r>
          </a:p>
          <a:p>
            <a:pPr marL="0" indent="0">
              <a:buNone/>
            </a:pPr>
            <a:r>
              <a:rPr kumimoji="1" lang="ja-JP" altLang="en-US" sz="2800" dirty="0">
                <a:latin typeface="Times New Roman" panose="02020603050405020304" pitchFamily="18" charset="0"/>
                <a:cs typeface="Times New Roman" panose="02020603050405020304" pitchFamily="18" charset="0"/>
              </a:rPr>
              <a:t>・</a:t>
            </a:r>
            <a:r>
              <a:rPr kumimoji="1" lang="en-US" altLang="ja-JP" sz="2800" dirty="0">
                <a:latin typeface="Times New Roman" panose="02020603050405020304" pitchFamily="18" charset="0"/>
                <a:cs typeface="Times New Roman" panose="02020603050405020304" pitchFamily="18" charset="0"/>
              </a:rPr>
              <a:t>Chatter</a:t>
            </a:r>
            <a:r>
              <a:rPr kumimoji="1"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M</a:t>
            </a:r>
            <a:r>
              <a:rPr kumimoji="1" lang="en-US" altLang="ja-JP" sz="2800" dirty="0">
                <a:latin typeface="Times New Roman" panose="02020603050405020304" pitchFamily="18" charset="0"/>
                <a:cs typeface="Times New Roman" panose="02020603050405020304" pitchFamily="18" charset="0"/>
              </a:rPr>
              <a:t>onologue</a:t>
            </a:r>
            <a:r>
              <a:rPr lang="ja-JP" altLang="en-US" sz="2800" dirty="0">
                <a:latin typeface="Times New Roman" panose="02020603050405020304" pitchFamily="18" charset="0"/>
                <a:cs typeface="Times New Roman" panose="02020603050405020304" pitchFamily="18" charset="0"/>
              </a:rPr>
              <a:t> </a:t>
            </a:r>
            <a:r>
              <a:rPr lang="en-US" altLang="ja-JP" sz="2800" dirty="0">
                <a:latin typeface="Times New Roman" panose="02020603050405020304" pitchFamily="18" charset="0"/>
                <a:cs typeface="Times New Roman" panose="02020603050405020304" pitchFamily="18" charset="0"/>
              </a:rPr>
              <a:t>in</a:t>
            </a:r>
            <a:r>
              <a:rPr lang="ja-JP" altLang="en-US" sz="2800" dirty="0">
                <a:latin typeface="Times New Roman" panose="02020603050405020304" pitchFamily="18" charset="0"/>
                <a:cs typeface="Times New Roman" panose="02020603050405020304" pitchFamily="18" charset="0"/>
              </a:rPr>
              <a:t> </a:t>
            </a:r>
            <a:r>
              <a:rPr lang="en-US" altLang="ja-JP" sz="2800" dirty="0">
                <a:latin typeface="Times New Roman" panose="02020603050405020304" pitchFamily="18" charset="0"/>
                <a:cs typeface="Times New Roman" panose="02020603050405020304" pitchFamily="18" charset="0"/>
              </a:rPr>
              <a:t>our</a:t>
            </a:r>
            <a:r>
              <a:rPr lang="ja-JP" altLang="en-US" sz="2800" dirty="0">
                <a:latin typeface="Times New Roman" panose="02020603050405020304" pitchFamily="18" charset="0"/>
                <a:cs typeface="Times New Roman" panose="02020603050405020304" pitchFamily="18" charset="0"/>
              </a:rPr>
              <a:t> </a:t>
            </a:r>
            <a:r>
              <a:rPr lang="en-US" altLang="ja-JP" sz="2800" dirty="0">
                <a:latin typeface="Times New Roman" panose="02020603050405020304" pitchFamily="18" charset="0"/>
                <a:cs typeface="Times New Roman" panose="02020603050405020304" pitchFamily="18" charset="0"/>
              </a:rPr>
              <a:t>minds</a:t>
            </a:r>
            <a:endParaRPr kumimoji="1" lang="en-US" altLang="ja-JP" sz="2800" dirty="0">
              <a:latin typeface="Times New Roman" panose="02020603050405020304" pitchFamily="18" charset="0"/>
              <a:cs typeface="Times New Roman" panose="02020603050405020304" pitchFamily="18" charset="0"/>
            </a:endParaRPr>
          </a:p>
          <a:p>
            <a:pPr marL="0" indent="0">
              <a:buNone/>
            </a:pPr>
            <a:r>
              <a:rPr kumimoji="1"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W</a:t>
            </a:r>
            <a:r>
              <a:rPr kumimoji="1" lang="en-US" altLang="ja-JP" sz="2800" dirty="0">
                <a:latin typeface="Times New Roman" panose="02020603050405020304" pitchFamily="18" charset="0"/>
                <a:cs typeface="Times New Roman" panose="02020603050405020304" pitchFamily="18" charset="0"/>
              </a:rPr>
              <a:t>ear and tear</a:t>
            </a:r>
            <a:r>
              <a:rPr kumimoji="1"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T</a:t>
            </a:r>
            <a:r>
              <a:rPr kumimoji="1" lang="en-US" altLang="ja-JP" sz="2800" dirty="0">
                <a:latin typeface="Times New Roman" panose="02020603050405020304" pitchFamily="18" charset="0"/>
                <a:cs typeface="Times New Roman" panose="02020603050405020304" pitchFamily="18" charset="0"/>
              </a:rPr>
              <a:t>he damage or deterioration that occurs to objects or minds from ordinary use over time</a:t>
            </a:r>
          </a:p>
          <a:p>
            <a:pPr marL="0" indent="0">
              <a:buNone/>
            </a:pPr>
            <a:endParaRPr lang="en-US" altLang="ja-JP"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0042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8F76B-9E6F-9273-CB1A-C9EC393420B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FCE9AB7-BAFF-DF6A-B1A7-A3D07168C32A}"/>
              </a:ext>
            </a:extLst>
          </p:cNvPr>
          <p:cNvSpPr>
            <a:spLocks noGrp="1"/>
          </p:cNvSpPr>
          <p:nvPr>
            <p:ph type="title"/>
          </p:nvPr>
        </p:nvSpPr>
        <p:spPr/>
        <p:txBody>
          <a:bodyPr>
            <a:normAutofit/>
          </a:bodyPr>
          <a:lstStyle/>
          <a:p>
            <a:pPr algn="ctr"/>
            <a:r>
              <a:rPr kumimoji="1" lang="en-US" altLang="ja-JP" sz="5400" dirty="0">
                <a:latin typeface="Times New Roman" panose="02020603050405020304" pitchFamily="18" charset="0"/>
                <a:cs typeface="Times New Roman" panose="02020603050405020304" pitchFamily="18" charset="0"/>
              </a:rPr>
              <a:t>2.Vocabulary</a:t>
            </a:r>
            <a:endParaRPr kumimoji="1" lang="ja-JP" altLang="en-US" sz="5400"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104FE40A-14A8-7B37-22CC-EF295BB0EA91}"/>
              </a:ext>
            </a:extLst>
          </p:cNvPr>
          <p:cNvSpPr>
            <a:spLocks noGrp="1"/>
          </p:cNvSpPr>
          <p:nvPr>
            <p:ph idx="1"/>
          </p:nvPr>
        </p:nvSpPr>
        <p:spPr>
          <a:xfrm>
            <a:off x="1261872" y="1848465"/>
            <a:ext cx="8595360" cy="4351337"/>
          </a:xfrm>
        </p:spPr>
        <p:txBody>
          <a:bodyPr>
            <a:normAutofit/>
          </a:bodyPr>
          <a:lstStyle/>
          <a:p>
            <a:pPr marL="0" indent="0">
              <a:buNone/>
            </a:pPr>
            <a:r>
              <a:rPr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Cardiovascular</a:t>
            </a:r>
            <a:r>
              <a:rPr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Relating to the heart and blood vessels</a:t>
            </a:r>
          </a:p>
          <a:p>
            <a:pPr marL="0" indent="0">
              <a:buNone/>
            </a:pPr>
            <a:endParaRPr lang="en-US" altLang="ja-JP" sz="2800" dirty="0">
              <a:latin typeface="Times New Roman" panose="02020603050405020304" pitchFamily="18" charset="0"/>
              <a:cs typeface="Times New Roman" panose="02020603050405020304" pitchFamily="18" charset="0"/>
            </a:endParaRPr>
          </a:p>
          <a:p>
            <a:pPr marL="0" indent="0">
              <a:buNone/>
            </a:pPr>
            <a:r>
              <a:rPr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Distanced self-talk</a:t>
            </a:r>
            <a:r>
              <a:rPr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Technique of talking to yourself   </a:t>
            </a:r>
          </a:p>
          <a:p>
            <a:pPr marL="0" indent="0">
              <a:buNone/>
            </a:pPr>
            <a:r>
              <a:rPr lang="en-US" altLang="ja-JP" sz="2800" dirty="0">
                <a:latin typeface="Times New Roman" panose="02020603050405020304" pitchFamily="18" charset="0"/>
                <a:cs typeface="Times New Roman" panose="02020603050405020304" pitchFamily="18" charset="0"/>
              </a:rPr>
              <a:t>using your own name or "you" instead of "I" to create </a:t>
            </a:r>
          </a:p>
          <a:p>
            <a:pPr marL="0" indent="0">
              <a:buNone/>
            </a:pPr>
            <a:r>
              <a:rPr lang="en-US" altLang="ja-JP" sz="2800" dirty="0">
                <a:latin typeface="Times New Roman" panose="02020603050405020304" pitchFamily="18" charset="0"/>
                <a:cs typeface="Times New Roman" panose="02020603050405020304" pitchFamily="18" charset="0"/>
              </a:rPr>
              <a:t>psychological distance</a:t>
            </a:r>
          </a:p>
          <a:p>
            <a:pPr marL="0" indent="0">
              <a:buNone/>
            </a:pPr>
            <a:endParaRPr lang="en-US" altLang="ja-JP" sz="2800" dirty="0">
              <a:latin typeface="Times New Roman" panose="02020603050405020304" pitchFamily="18" charset="0"/>
              <a:cs typeface="Times New Roman" panose="02020603050405020304" pitchFamily="18" charset="0"/>
            </a:endParaRPr>
          </a:p>
          <a:p>
            <a:pPr marL="0" indent="0">
              <a:buNone/>
            </a:pPr>
            <a:r>
              <a:rPr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Vent </a:t>
            </a:r>
            <a:r>
              <a:rPr lang="ja-JP" altLang="en-US" sz="2800" dirty="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Forcefully express a negative emotions </a:t>
            </a:r>
          </a:p>
          <a:p>
            <a:pPr marL="0" indent="0">
              <a:buNone/>
            </a:pPr>
            <a:endParaRPr lang="en-US" altLang="ja-JP"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8132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suit&#10;&#10;AI-generated content may be incorrect.">
            <a:extLst>
              <a:ext uri="{FF2B5EF4-FFF2-40B4-BE49-F238E27FC236}">
                <a16:creationId xmlns:a16="http://schemas.microsoft.com/office/drawing/2014/main" id="{42C71651-3411-6B84-A3A0-E936095C25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08" y="1292893"/>
            <a:ext cx="9922507" cy="5065045"/>
          </a:xfrm>
          <a:prstGeom prst="rect">
            <a:avLst/>
          </a:prstGeom>
        </p:spPr>
      </p:pic>
      <p:pic>
        <p:nvPicPr>
          <p:cNvPr id="5" name="Picture 4" descr="A qr code on a white background&#10;&#10;AI-generated content may be incorrect.">
            <a:extLst>
              <a:ext uri="{FF2B5EF4-FFF2-40B4-BE49-F238E27FC236}">
                <a16:creationId xmlns:a16="http://schemas.microsoft.com/office/drawing/2014/main" id="{4D00395F-24F6-A883-EF9F-B28991B7A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7146" y="379038"/>
            <a:ext cx="4336746" cy="4301004"/>
          </a:xfrm>
          <a:prstGeom prst="rect">
            <a:avLst/>
          </a:prstGeom>
        </p:spPr>
      </p:pic>
    </p:spTree>
    <p:extLst>
      <p:ext uri="{BB962C8B-B14F-4D97-AF65-F5344CB8AC3E}">
        <p14:creationId xmlns:p14="http://schemas.microsoft.com/office/powerpoint/2010/main" val="354341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12F57BE-32CD-8739-42E8-CB302CF73C7E}"/>
              </a:ext>
            </a:extLst>
          </p:cNvPr>
          <p:cNvPicPr>
            <a:picLocks noChangeAspect="1"/>
          </p:cNvPicPr>
          <p:nvPr/>
        </p:nvPicPr>
        <p:blipFill>
          <a:blip r:embed="rId2"/>
          <a:stretch>
            <a:fillRect/>
          </a:stretch>
        </p:blipFill>
        <p:spPr>
          <a:xfrm>
            <a:off x="6735099" y="4250556"/>
            <a:ext cx="4522838" cy="2544097"/>
          </a:xfrm>
          <a:prstGeom prst="rect">
            <a:avLst/>
          </a:prstGeom>
        </p:spPr>
      </p:pic>
      <p:sp>
        <p:nvSpPr>
          <p:cNvPr id="2" name="タイトル 1">
            <a:extLst>
              <a:ext uri="{FF2B5EF4-FFF2-40B4-BE49-F238E27FC236}">
                <a16:creationId xmlns:a16="http://schemas.microsoft.com/office/drawing/2014/main" id="{C1F348D4-6443-4611-34FA-672E6015A90A}"/>
              </a:ext>
            </a:extLst>
          </p:cNvPr>
          <p:cNvSpPr>
            <a:spLocks noGrp="1"/>
          </p:cNvSpPr>
          <p:nvPr>
            <p:ph type="title"/>
          </p:nvPr>
        </p:nvSpPr>
        <p:spPr/>
        <p:txBody>
          <a:bodyPr>
            <a:normAutofit/>
          </a:bodyPr>
          <a:lstStyle/>
          <a:p>
            <a:pPr algn="ctr"/>
            <a:r>
              <a:rPr kumimoji="1" lang="en-US" altLang="ja-JP" sz="6000" dirty="0">
                <a:latin typeface="Times New Roman" panose="02020603050405020304" pitchFamily="18" charset="0"/>
                <a:cs typeface="Times New Roman" panose="02020603050405020304" pitchFamily="18" charset="0"/>
              </a:rPr>
              <a:t>What is inner voice???</a:t>
            </a:r>
            <a:endParaRPr kumimoji="1" lang="ja-JP" altLang="en-US" sz="6000"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99C99C4E-4B31-CAF7-6596-5ECA4A79046F}"/>
              </a:ext>
            </a:extLst>
          </p:cNvPr>
          <p:cNvSpPr>
            <a:spLocks noGrp="1"/>
          </p:cNvSpPr>
          <p:nvPr>
            <p:ph idx="1"/>
          </p:nvPr>
        </p:nvSpPr>
        <p:spPr/>
        <p:txBody>
          <a:bodyPr/>
          <a:lstStyle/>
          <a:p>
            <a:r>
              <a:rPr lang="en-US" altLang="ja-JP" sz="2800" dirty="0"/>
              <a:t>I</a:t>
            </a:r>
            <a:r>
              <a:rPr kumimoji="1" lang="en-US" altLang="ja-JP" sz="2800" dirty="0"/>
              <a:t>nner voice</a:t>
            </a:r>
            <a:r>
              <a:rPr lang="ja-JP" altLang="en-US" sz="2800" dirty="0"/>
              <a:t>→</a:t>
            </a:r>
            <a:r>
              <a:rPr kumimoji="1" lang="en-US" altLang="ja-JP" sz="2800" dirty="0"/>
              <a:t>we are talking about is our ability to silently use language to reflect on our lives.</a:t>
            </a:r>
          </a:p>
          <a:p>
            <a:r>
              <a:rPr kumimoji="1" lang="en-US" altLang="ja-JP" sz="2800" dirty="0"/>
              <a:t>We also use our inner voice to simulate and plan.</a:t>
            </a:r>
          </a:p>
          <a:p>
            <a:r>
              <a:rPr kumimoji="1" lang="en-US" altLang="ja-JP" sz="2800" dirty="0"/>
              <a:t>we use our inner voice to make sense of this messy world that we often live in.</a:t>
            </a:r>
          </a:p>
          <a:p>
            <a:r>
              <a:rPr kumimoji="1" lang="en-US" altLang="ja-JP" sz="2800" dirty="0"/>
              <a:t>it is a tool that often jams up on us when we need it most. We don’t come up with clear solutions to our problems.</a:t>
            </a:r>
          </a:p>
          <a:p>
            <a:endParaRPr kumimoji="1" lang="en-US" altLang="ja-JP" dirty="0"/>
          </a:p>
          <a:p>
            <a:endParaRPr kumimoji="1" lang="en-US" altLang="ja-JP" dirty="0"/>
          </a:p>
          <a:p>
            <a:pPr marL="0" indent="0">
              <a:buNone/>
            </a:pPr>
            <a:endParaRPr kumimoji="1" lang="ja-JP" altLang="en-US" dirty="0"/>
          </a:p>
        </p:txBody>
      </p:sp>
    </p:spTree>
    <p:extLst>
      <p:ext uri="{BB962C8B-B14F-4D97-AF65-F5344CB8AC3E}">
        <p14:creationId xmlns:p14="http://schemas.microsoft.com/office/powerpoint/2010/main" val="3668243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2FD086-7CE8-74CE-F6BB-4EA247DBFB6F}"/>
              </a:ext>
            </a:extLst>
          </p:cNvPr>
          <p:cNvSpPr>
            <a:spLocks noGrp="1"/>
          </p:cNvSpPr>
          <p:nvPr>
            <p:ph type="title"/>
          </p:nvPr>
        </p:nvSpPr>
        <p:spPr/>
        <p:txBody>
          <a:bodyPr>
            <a:normAutofit/>
          </a:bodyPr>
          <a:lstStyle/>
          <a:p>
            <a:pPr algn="ctr"/>
            <a:r>
              <a:rPr kumimoji="1" lang="en-US" altLang="ja-JP" sz="4800" dirty="0">
                <a:solidFill>
                  <a:schemeClr val="tx2">
                    <a:lumMod val="60000"/>
                    <a:lumOff val="40000"/>
                  </a:schemeClr>
                </a:solidFill>
              </a:rPr>
              <a:t>Disadvantages of inner voice </a:t>
            </a:r>
            <a:r>
              <a:rPr kumimoji="1" lang="ja-JP" altLang="en-US" sz="4800" dirty="0">
                <a:solidFill>
                  <a:schemeClr val="tx2">
                    <a:lumMod val="60000"/>
                    <a:lumOff val="40000"/>
                  </a:schemeClr>
                </a:solidFill>
              </a:rPr>
              <a:t>“</a:t>
            </a:r>
            <a:r>
              <a:rPr kumimoji="1" lang="en-US" altLang="ja-JP" sz="4800" dirty="0">
                <a:solidFill>
                  <a:schemeClr val="tx2">
                    <a:lumMod val="60000"/>
                    <a:lumOff val="40000"/>
                  </a:schemeClr>
                </a:solidFill>
              </a:rPr>
              <a:t>Chatter”</a:t>
            </a:r>
            <a:endParaRPr kumimoji="1" lang="ja-JP" altLang="en-US" sz="4800" dirty="0">
              <a:solidFill>
                <a:schemeClr val="tx2">
                  <a:lumMod val="60000"/>
                  <a:lumOff val="40000"/>
                </a:schemeClr>
              </a:solidFill>
            </a:endParaRPr>
          </a:p>
        </p:txBody>
      </p:sp>
      <p:sp>
        <p:nvSpPr>
          <p:cNvPr id="3" name="コンテンツ プレースホルダー 2">
            <a:extLst>
              <a:ext uri="{FF2B5EF4-FFF2-40B4-BE49-F238E27FC236}">
                <a16:creationId xmlns:a16="http://schemas.microsoft.com/office/drawing/2014/main" id="{7635D313-25E1-CC56-9C47-9A995DF996C0}"/>
              </a:ext>
            </a:extLst>
          </p:cNvPr>
          <p:cNvSpPr>
            <a:spLocks noGrp="1"/>
          </p:cNvSpPr>
          <p:nvPr>
            <p:ph idx="1"/>
          </p:nvPr>
        </p:nvSpPr>
        <p:spPr>
          <a:xfrm>
            <a:off x="1261872" y="1691322"/>
            <a:ext cx="8595360" cy="4351337"/>
          </a:xfrm>
        </p:spPr>
        <p:txBody>
          <a:bodyPr>
            <a:normAutofit/>
          </a:bodyPr>
          <a:lstStyle/>
          <a:p>
            <a:r>
              <a:rPr kumimoji="1" lang="en-US" altLang="ja-JP" sz="2800" dirty="0">
                <a:latin typeface="Times New Roman" panose="02020603050405020304" pitchFamily="18" charset="0"/>
                <a:cs typeface="Times New Roman" panose="02020603050405020304" pitchFamily="18" charset="0"/>
              </a:rPr>
              <a:t>We experience the dark side of our inner voice</a:t>
            </a:r>
            <a:r>
              <a:rPr kumimoji="1" lang="en-US" altLang="ja-JP" sz="4000" dirty="0">
                <a:latin typeface="Times New Roman" panose="02020603050405020304" pitchFamily="18" charset="0"/>
                <a:cs typeface="Times New Roman" panose="02020603050405020304" pitchFamily="18" charset="0"/>
              </a:rPr>
              <a:t>. </a:t>
            </a:r>
            <a:r>
              <a:rPr kumimoji="1" lang="en-US" altLang="ja-JP" sz="4000" dirty="0">
                <a:solidFill>
                  <a:srgbClr val="0070C0"/>
                </a:solidFill>
                <a:latin typeface="Times New Roman" panose="02020603050405020304" pitchFamily="18" charset="0"/>
                <a:cs typeface="Times New Roman" panose="02020603050405020304" pitchFamily="18" charset="0"/>
              </a:rPr>
              <a:t>“Chatter</a:t>
            </a:r>
            <a:r>
              <a:rPr lang="en-US" altLang="ja-JP" sz="4000" dirty="0">
                <a:solidFill>
                  <a:srgbClr val="0070C0"/>
                </a:solidFill>
                <a:latin typeface="Times New Roman" panose="02020603050405020304" pitchFamily="18" charset="0"/>
                <a:cs typeface="Times New Roman" panose="02020603050405020304" pitchFamily="18" charset="0"/>
              </a:rPr>
              <a:t>”</a:t>
            </a:r>
          </a:p>
          <a:p>
            <a:r>
              <a:rPr kumimoji="1" lang="en-US" altLang="ja-JP" sz="2800" dirty="0">
                <a:latin typeface="Times New Roman" panose="02020603050405020304" pitchFamily="18" charset="0"/>
                <a:cs typeface="Times New Roman" panose="02020603050405020304" pitchFamily="18" charset="0"/>
              </a:rPr>
              <a:t>Chatter has negative impacts on us in 3 domains…</a:t>
            </a:r>
          </a:p>
          <a:p>
            <a:pPr marL="0" indent="0">
              <a:buNone/>
            </a:pPr>
            <a:r>
              <a:rPr lang="en-US" altLang="ja-JP" sz="2800" dirty="0">
                <a:latin typeface="Times New Roman" panose="02020603050405020304" pitchFamily="18" charset="0"/>
                <a:cs typeface="Times New Roman" panose="02020603050405020304" pitchFamily="18" charset="0"/>
              </a:rPr>
              <a:t>1</a:t>
            </a:r>
            <a:r>
              <a:rPr lang="ja-JP" altLang="en-US" sz="2800" dirty="0">
                <a:latin typeface="Times New Roman" panose="02020603050405020304" pitchFamily="18" charset="0"/>
                <a:cs typeface="Times New Roman" panose="02020603050405020304" pitchFamily="18" charset="0"/>
              </a:rPr>
              <a:t> </a:t>
            </a:r>
            <a:r>
              <a:rPr lang="en-US" altLang="ja-JP" sz="2800" dirty="0">
                <a:latin typeface="Times New Roman" panose="02020603050405020304" pitchFamily="18" charset="0"/>
                <a:cs typeface="Times New Roman" panose="02020603050405020304" pitchFamily="18" charset="0"/>
              </a:rPr>
              <a:t>Attention</a:t>
            </a:r>
          </a:p>
          <a:p>
            <a:pPr marL="0" indent="0">
              <a:buNone/>
            </a:pPr>
            <a:r>
              <a:rPr kumimoji="1" lang="en-US" altLang="ja-JP" sz="2800" dirty="0">
                <a:latin typeface="Times New Roman" panose="02020603050405020304" pitchFamily="18" charset="0"/>
                <a:cs typeface="Times New Roman" panose="02020603050405020304" pitchFamily="18" charset="0"/>
              </a:rPr>
              <a:t>2 Relationship</a:t>
            </a:r>
          </a:p>
          <a:p>
            <a:pPr marL="0" indent="0">
              <a:buNone/>
            </a:pPr>
            <a:r>
              <a:rPr kumimoji="1" lang="en-US" altLang="ja-JP" sz="2800" dirty="0">
                <a:latin typeface="Times New Roman" panose="02020603050405020304" pitchFamily="18" charset="0"/>
                <a:cs typeface="Times New Roman" panose="02020603050405020304" pitchFamily="18" charset="0"/>
              </a:rPr>
              <a:t>3 Health </a:t>
            </a:r>
          </a:p>
          <a:p>
            <a:endParaRPr lang="en-US" altLang="ja-JP" dirty="0"/>
          </a:p>
          <a:p>
            <a:pPr marL="0" indent="0">
              <a:buNone/>
            </a:pPr>
            <a:endParaRPr kumimoji="1" lang="ja-JP" altLang="en-US" dirty="0"/>
          </a:p>
        </p:txBody>
      </p:sp>
      <p:pic>
        <p:nvPicPr>
          <p:cNvPr id="4" name="図 3">
            <a:extLst>
              <a:ext uri="{FF2B5EF4-FFF2-40B4-BE49-F238E27FC236}">
                <a16:creationId xmlns:a16="http://schemas.microsoft.com/office/drawing/2014/main" id="{3E2B329E-1A4D-3FD4-D840-7E8B2B5C8B05}"/>
              </a:ext>
            </a:extLst>
          </p:cNvPr>
          <p:cNvPicPr>
            <a:picLocks noChangeAspect="1"/>
          </p:cNvPicPr>
          <p:nvPr/>
        </p:nvPicPr>
        <p:blipFill>
          <a:blip r:embed="rId2"/>
          <a:stretch>
            <a:fillRect/>
          </a:stretch>
        </p:blipFill>
        <p:spPr>
          <a:xfrm>
            <a:off x="7121621" y="3569224"/>
            <a:ext cx="3508427" cy="3194908"/>
          </a:xfrm>
          <a:prstGeom prst="rect">
            <a:avLst/>
          </a:prstGeom>
        </p:spPr>
      </p:pic>
    </p:spTree>
    <p:extLst>
      <p:ext uri="{BB962C8B-B14F-4D97-AF65-F5344CB8AC3E}">
        <p14:creationId xmlns:p14="http://schemas.microsoft.com/office/powerpoint/2010/main" val="1714299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B682B2-0BC5-8E89-C08B-A80FB3488757}"/>
              </a:ext>
            </a:extLst>
          </p:cNvPr>
          <p:cNvSpPr>
            <a:spLocks noGrp="1"/>
          </p:cNvSpPr>
          <p:nvPr>
            <p:ph type="title"/>
          </p:nvPr>
        </p:nvSpPr>
        <p:spPr/>
        <p:txBody>
          <a:bodyPr>
            <a:normAutofit/>
          </a:bodyPr>
          <a:lstStyle/>
          <a:p>
            <a:pPr algn="ctr"/>
            <a:r>
              <a:rPr lang="en-US" altLang="ja-JP" sz="5400" dirty="0">
                <a:latin typeface="Times New Roman" panose="02020603050405020304" pitchFamily="18" charset="0"/>
                <a:cs typeface="Times New Roman" panose="02020603050405020304" pitchFamily="18" charset="0"/>
              </a:rPr>
              <a:t>3 ways </a:t>
            </a:r>
            <a:r>
              <a:rPr kumimoji="1" lang="en-US" altLang="ja-JP" sz="5400" dirty="0">
                <a:latin typeface="Times New Roman" panose="02020603050405020304" pitchFamily="18" charset="0"/>
                <a:cs typeface="Times New Roman" panose="02020603050405020304" pitchFamily="18" charset="0"/>
              </a:rPr>
              <a:t>to solve this problem</a:t>
            </a:r>
            <a:endParaRPr kumimoji="1" lang="ja-JP" altLang="en-US" sz="5400"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2A80F4B0-1F0D-3AEE-2238-8D805C92ED49}"/>
              </a:ext>
            </a:extLst>
          </p:cNvPr>
          <p:cNvSpPr>
            <a:spLocks noGrp="1"/>
          </p:cNvSpPr>
          <p:nvPr>
            <p:ph idx="1"/>
          </p:nvPr>
        </p:nvSpPr>
        <p:spPr/>
        <p:txBody>
          <a:bodyPr/>
          <a:lstStyle/>
          <a:p>
            <a:pPr marL="457200" indent="-457200">
              <a:buAutoNum type="arabicPeriod"/>
            </a:pPr>
            <a:r>
              <a:rPr lang="en-US" altLang="ja-JP" sz="4400" dirty="0">
                <a:latin typeface="Times New Roman" panose="02020603050405020304" pitchFamily="18" charset="0"/>
                <a:cs typeface="Times New Roman" panose="02020603050405020304" pitchFamily="18" charset="0"/>
              </a:rPr>
              <a:t>E</a:t>
            </a:r>
            <a:r>
              <a:rPr kumimoji="1" lang="en-US" altLang="ja-JP" sz="4400" dirty="0">
                <a:latin typeface="Times New Roman" panose="02020603050405020304" pitchFamily="18" charset="0"/>
                <a:cs typeface="Times New Roman" panose="02020603050405020304" pitchFamily="18" charset="0"/>
              </a:rPr>
              <a:t>ngage with yourself as if offering advice to someone else.</a:t>
            </a:r>
          </a:p>
          <a:p>
            <a:pPr marL="457200" indent="-457200">
              <a:buAutoNum type="arabicPeriod"/>
            </a:pPr>
            <a:r>
              <a:rPr lang="en-US" altLang="ja-JP" sz="4400" dirty="0">
                <a:latin typeface="Times New Roman" panose="02020603050405020304" pitchFamily="18" charset="0"/>
                <a:cs typeface="Times New Roman" panose="02020603050405020304" pitchFamily="18" charset="0"/>
              </a:rPr>
              <a:t>Find someone to vent your feelings to.</a:t>
            </a:r>
          </a:p>
          <a:p>
            <a:pPr marL="457200" indent="-457200">
              <a:buAutoNum type="arabicPeriod"/>
            </a:pPr>
            <a:r>
              <a:rPr lang="en-US" altLang="ja-JP" sz="4400" dirty="0">
                <a:latin typeface="Times New Roman" panose="02020603050405020304" pitchFamily="18" charset="0"/>
                <a:cs typeface="Times New Roman" panose="02020603050405020304" pitchFamily="18" charset="0"/>
              </a:rPr>
              <a:t>Feel a sense of awe.</a:t>
            </a:r>
          </a:p>
          <a:p>
            <a:pPr marL="457200" indent="-457200">
              <a:buAutoNum type="arabicPeriod"/>
            </a:pPr>
            <a:endParaRPr lang="en-US" altLang="ja-JP" dirty="0"/>
          </a:p>
          <a:p>
            <a:pPr marL="457200" indent="-457200">
              <a:buAutoNum type="arabicPeriod"/>
            </a:pPr>
            <a:endParaRPr lang="en-US" altLang="ja-JP" dirty="0"/>
          </a:p>
        </p:txBody>
      </p:sp>
      <p:pic>
        <p:nvPicPr>
          <p:cNvPr id="4" name="図 3">
            <a:extLst>
              <a:ext uri="{FF2B5EF4-FFF2-40B4-BE49-F238E27FC236}">
                <a16:creationId xmlns:a16="http://schemas.microsoft.com/office/drawing/2014/main" id="{97729416-D2D2-7AEF-8EF3-7B2C08C9C5EA}"/>
              </a:ext>
            </a:extLst>
          </p:cNvPr>
          <p:cNvPicPr>
            <a:picLocks noChangeAspect="1"/>
          </p:cNvPicPr>
          <p:nvPr/>
        </p:nvPicPr>
        <p:blipFill>
          <a:blip r:embed="rId2"/>
          <a:stretch>
            <a:fillRect/>
          </a:stretch>
        </p:blipFill>
        <p:spPr>
          <a:xfrm>
            <a:off x="6868447" y="4156942"/>
            <a:ext cx="4086065" cy="2406860"/>
          </a:xfrm>
          <a:prstGeom prst="rect">
            <a:avLst/>
          </a:prstGeom>
        </p:spPr>
      </p:pic>
    </p:spTree>
    <p:extLst>
      <p:ext uri="{BB962C8B-B14F-4D97-AF65-F5344CB8AC3E}">
        <p14:creationId xmlns:p14="http://schemas.microsoft.com/office/powerpoint/2010/main" val="2115944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83B42E-D15E-A9B2-4737-A266E818F380}"/>
              </a:ext>
            </a:extLst>
          </p:cNvPr>
          <p:cNvSpPr>
            <a:spLocks noGrp="1"/>
          </p:cNvSpPr>
          <p:nvPr>
            <p:ph type="title"/>
          </p:nvPr>
        </p:nvSpPr>
        <p:spPr>
          <a:xfrm>
            <a:off x="1249680" y="323695"/>
            <a:ext cx="9692640" cy="1397124"/>
          </a:xfrm>
        </p:spPr>
        <p:txBody>
          <a:bodyPr>
            <a:normAutofit/>
          </a:bodyPr>
          <a:lstStyle/>
          <a:p>
            <a:pPr algn="ctr"/>
            <a:r>
              <a:rPr lang="en-US" altLang="ja-JP" sz="6600" dirty="0">
                <a:latin typeface="Times New Roman" panose="02020603050405020304" pitchFamily="18" charset="0"/>
                <a:cs typeface="Times New Roman" panose="02020603050405020304" pitchFamily="18" charset="0"/>
              </a:rPr>
              <a:t>Engaging q</a:t>
            </a:r>
            <a:r>
              <a:rPr kumimoji="1" lang="en-US" altLang="ja-JP" sz="6600" dirty="0">
                <a:latin typeface="Times New Roman" panose="02020603050405020304" pitchFamily="18" charset="0"/>
                <a:cs typeface="Times New Roman" panose="02020603050405020304" pitchFamily="18" charset="0"/>
              </a:rPr>
              <a:t>uestions</a:t>
            </a:r>
            <a:endParaRPr kumimoji="1" lang="ja-JP" altLang="en-US" sz="6600"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430A58C4-38F0-08C5-A868-D5A96D867E9B}"/>
              </a:ext>
            </a:extLst>
          </p:cNvPr>
          <p:cNvSpPr>
            <a:spLocks noGrp="1"/>
          </p:cNvSpPr>
          <p:nvPr>
            <p:ph idx="1"/>
          </p:nvPr>
        </p:nvSpPr>
        <p:spPr>
          <a:xfrm>
            <a:off x="1798320" y="2182968"/>
            <a:ext cx="8595360" cy="4351337"/>
          </a:xfrm>
        </p:spPr>
        <p:txBody>
          <a:bodyPr/>
          <a:lstStyle/>
          <a:p>
            <a:r>
              <a:rPr kumimoji="1" lang="en-US" altLang="ja-JP" sz="4000" dirty="0">
                <a:latin typeface="Times New Roman" panose="02020603050405020304" pitchFamily="18" charset="0"/>
                <a:cs typeface="Times New Roman" panose="02020603050405020304" pitchFamily="18" charset="0"/>
              </a:rPr>
              <a:t>What do you do to improve your concentration?</a:t>
            </a:r>
          </a:p>
          <a:p>
            <a:endParaRPr kumimoji="1" lang="en-US" altLang="ja-JP" sz="4000" dirty="0">
              <a:latin typeface="Times New Roman" panose="02020603050405020304" pitchFamily="18" charset="0"/>
              <a:cs typeface="Times New Roman" panose="02020603050405020304" pitchFamily="18" charset="0"/>
            </a:endParaRPr>
          </a:p>
          <a:p>
            <a:r>
              <a:rPr kumimoji="1" lang="en-US" altLang="ja-JP" sz="4000" dirty="0">
                <a:latin typeface="Times New Roman" panose="02020603050405020304" pitchFamily="18" charset="0"/>
                <a:cs typeface="Times New Roman" panose="02020603050405020304" pitchFamily="18" charset="0"/>
              </a:rPr>
              <a:t>Has “distant self-dialogue” ever improved your situations?</a:t>
            </a:r>
          </a:p>
          <a:p>
            <a:endParaRPr kumimoji="1" lang="ja-JP" altLang="en-US" dirty="0"/>
          </a:p>
        </p:txBody>
      </p:sp>
    </p:spTree>
    <p:extLst>
      <p:ext uri="{BB962C8B-B14F-4D97-AF65-F5344CB8AC3E}">
        <p14:creationId xmlns:p14="http://schemas.microsoft.com/office/powerpoint/2010/main" val="1211419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5B70DC-1052-3891-A478-5829145B4F7C}"/>
              </a:ext>
            </a:extLst>
          </p:cNvPr>
          <p:cNvSpPr>
            <a:spLocks noGrp="1"/>
          </p:cNvSpPr>
          <p:nvPr>
            <p:ph type="title"/>
          </p:nvPr>
        </p:nvSpPr>
        <p:spPr/>
        <p:txBody>
          <a:bodyPr>
            <a:normAutofit/>
          </a:bodyPr>
          <a:lstStyle/>
          <a:p>
            <a:pPr algn="ctr"/>
            <a:r>
              <a:rPr kumimoji="1" lang="en-US" altLang="ja-JP" sz="7200" dirty="0">
                <a:latin typeface="Times New Roman" panose="02020603050405020304" pitchFamily="18" charset="0"/>
                <a:cs typeface="Times New Roman" panose="02020603050405020304" pitchFamily="18" charset="0"/>
              </a:rPr>
              <a:t>My answers </a:t>
            </a:r>
            <a:endParaRPr kumimoji="1" lang="ja-JP" altLang="en-US" sz="7200"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0BCB7ED9-60FC-1358-E08D-F3577148B1ED}"/>
              </a:ext>
            </a:extLst>
          </p:cNvPr>
          <p:cNvSpPr>
            <a:spLocks noGrp="1"/>
          </p:cNvSpPr>
          <p:nvPr>
            <p:ph idx="1"/>
          </p:nvPr>
        </p:nvSpPr>
        <p:spPr/>
        <p:txBody>
          <a:bodyPr>
            <a:normAutofit lnSpcReduction="10000"/>
          </a:bodyPr>
          <a:lstStyle/>
          <a:p>
            <a:r>
              <a:rPr kumimoji="1" lang="en-US" altLang="ja-JP" sz="3600" dirty="0">
                <a:latin typeface="Times New Roman" panose="02020603050405020304" pitchFamily="18" charset="0"/>
                <a:cs typeface="Times New Roman" panose="02020603050405020304" pitchFamily="18" charset="0"/>
              </a:rPr>
              <a:t>I make an effort to wake up early! I can concentrate well in the early morning hours, so I do my homework and other tasks during that time.</a:t>
            </a:r>
          </a:p>
          <a:p>
            <a:r>
              <a:rPr kumimoji="1" lang="en-US" altLang="ja-JP" sz="3600" dirty="0">
                <a:latin typeface="Times New Roman" panose="02020603050405020304" pitchFamily="18" charset="0"/>
                <a:cs typeface="Times New Roman" panose="02020603050405020304" pitchFamily="18" charset="0"/>
              </a:rPr>
              <a:t>When I was job hunting and struggling with what I wanted to do in the future, I found a way forward by looking at myself objectively.</a:t>
            </a:r>
          </a:p>
          <a:p>
            <a:endParaRPr kumimoji="1" lang="ja-JP" altLang="en-US" dirty="0"/>
          </a:p>
        </p:txBody>
      </p:sp>
    </p:spTree>
    <p:extLst>
      <p:ext uri="{BB962C8B-B14F-4D97-AF65-F5344CB8AC3E}">
        <p14:creationId xmlns:p14="http://schemas.microsoft.com/office/powerpoint/2010/main" val="1905871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4EF0C8-7FED-3E71-9FE0-CF6AB98E05D4}"/>
              </a:ext>
            </a:extLst>
          </p:cNvPr>
          <p:cNvSpPr>
            <a:spLocks noGrp="1"/>
          </p:cNvSpPr>
          <p:nvPr>
            <p:ph type="title"/>
          </p:nvPr>
        </p:nvSpPr>
        <p:spPr/>
        <p:txBody>
          <a:bodyPr>
            <a:normAutofit/>
          </a:bodyPr>
          <a:lstStyle/>
          <a:p>
            <a:pPr algn="ctr"/>
            <a:r>
              <a:rPr kumimoji="1" lang="en-US" altLang="ja-JP" sz="6000" dirty="0">
                <a:latin typeface="Times New Roman" panose="02020603050405020304" pitchFamily="18" charset="0"/>
                <a:cs typeface="Times New Roman" panose="02020603050405020304" pitchFamily="18" charset="0"/>
              </a:rPr>
              <a:t>Fun activities</a:t>
            </a:r>
            <a:endParaRPr kumimoji="1" lang="ja-JP" altLang="en-US" sz="6000"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9AD1446B-7DC9-FDBE-B2C8-7BA7ACB05A0A}"/>
              </a:ext>
            </a:extLst>
          </p:cNvPr>
          <p:cNvSpPr>
            <a:spLocks noGrp="1"/>
          </p:cNvSpPr>
          <p:nvPr>
            <p:ph idx="1"/>
          </p:nvPr>
        </p:nvSpPr>
        <p:spPr>
          <a:xfrm>
            <a:off x="1810512" y="1838634"/>
            <a:ext cx="8595360" cy="4351337"/>
          </a:xfrm>
        </p:spPr>
        <p:txBody>
          <a:bodyPr/>
          <a:lstStyle/>
          <a:p>
            <a:r>
              <a:rPr kumimoji="1" lang="en-US" altLang="ja-JP" sz="3200" dirty="0">
                <a:latin typeface="Times New Roman" panose="02020603050405020304" pitchFamily="18" charset="0"/>
                <a:cs typeface="Times New Roman" panose="02020603050405020304" pitchFamily="18" charset="0"/>
              </a:rPr>
              <a:t>In this video, it said that when you feel awe, chatter can disappear. Many of us major in foreign languages and have traveled abroad! So let's share experiences that moved us during trips overseas or within Japan!!</a:t>
            </a:r>
          </a:p>
          <a:p>
            <a:endParaRPr kumimoji="1" lang="ja-JP" altLang="en-US" dirty="0"/>
          </a:p>
        </p:txBody>
      </p:sp>
      <p:pic>
        <p:nvPicPr>
          <p:cNvPr id="5" name="図 4">
            <a:extLst>
              <a:ext uri="{FF2B5EF4-FFF2-40B4-BE49-F238E27FC236}">
                <a16:creationId xmlns:a16="http://schemas.microsoft.com/office/drawing/2014/main" id="{D892C9F0-A086-0895-0FC0-530ACE63A1F1}"/>
              </a:ext>
            </a:extLst>
          </p:cNvPr>
          <p:cNvPicPr>
            <a:picLocks noChangeAspect="1"/>
          </p:cNvPicPr>
          <p:nvPr/>
        </p:nvPicPr>
        <p:blipFill>
          <a:blip r:embed="rId2"/>
          <a:stretch>
            <a:fillRect/>
          </a:stretch>
        </p:blipFill>
        <p:spPr>
          <a:xfrm>
            <a:off x="8488961" y="3932903"/>
            <a:ext cx="2061552" cy="2748116"/>
          </a:xfrm>
          <a:prstGeom prst="rect">
            <a:avLst/>
          </a:prstGeom>
        </p:spPr>
      </p:pic>
      <p:pic>
        <p:nvPicPr>
          <p:cNvPr id="7" name="図 6">
            <a:extLst>
              <a:ext uri="{FF2B5EF4-FFF2-40B4-BE49-F238E27FC236}">
                <a16:creationId xmlns:a16="http://schemas.microsoft.com/office/drawing/2014/main" id="{22040F73-BB98-5C9F-EE83-C6412D818893}"/>
              </a:ext>
            </a:extLst>
          </p:cNvPr>
          <p:cNvPicPr>
            <a:picLocks noChangeAspect="1"/>
          </p:cNvPicPr>
          <p:nvPr/>
        </p:nvPicPr>
        <p:blipFill>
          <a:blip r:embed="rId3"/>
          <a:stretch>
            <a:fillRect/>
          </a:stretch>
        </p:blipFill>
        <p:spPr>
          <a:xfrm>
            <a:off x="925263" y="4211677"/>
            <a:ext cx="3135459" cy="2352125"/>
          </a:xfrm>
          <a:prstGeom prst="rect">
            <a:avLst/>
          </a:prstGeom>
        </p:spPr>
      </p:pic>
      <p:pic>
        <p:nvPicPr>
          <p:cNvPr id="9" name="図 8">
            <a:extLst>
              <a:ext uri="{FF2B5EF4-FFF2-40B4-BE49-F238E27FC236}">
                <a16:creationId xmlns:a16="http://schemas.microsoft.com/office/drawing/2014/main" id="{7B49772B-EF17-E8B0-1936-265400115E83}"/>
              </a:ext>
            </a:extLst>
          </p:cNvPr>
          <p:cNvPicPr>
            <a:picLocks noChangeAspect="1"/>
          </p:cNvPicPr>
          <p:nvPr/>
        </p:nvPicPr>
        <p:blipFill>
          <a:blip r:embed="rId4"/>
          <a:stretch>
            <a:fillRect/>
          </a:stretch>
        </p:blipFill>
        <p:spPr>
          <a:xfrm>
            <a:off x="4707111" y="4211679"/>
            <a:ext cx="3135458" cy="2352124"/>
          </a:xfrm>
          <a:prstGeom prst="rect">
            <a:avLst/>
          </a:prstGeom>
        </p:spPr>
      </p:pic>
    </p:spTree>
    <p:extLst>
      <p:ext uri="{BB962C8B-B14F-4D97-AF65-F5344CB8AC3E}">
        <p14:creationId xmlns:p14="http://schemas.microsoft.com/office/powerpoint/2010/main" val="244318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388D7-25D1-0968-4F0F-11F20C0885CE}"/>
              </a:ext>
            </a:extLst>
          </p:cNvPr>
          <p:cNvSpPr>
            <a:spLocks noGrp="1"/>
          </p:cNvSpPr>
          <p:nvPr>
            <p:ph type="title"/>
          </p:nvPr>
        </p:nvSpPr>
        <p:spPr>
          <a:xfrm>
            <a:off x="1249680" y="2730438"/>
            <a:ext cx="9692640" cy="1397124"/>
          </a:xfrm>
        </p:spPr>
        <p:txBody>
          <a:bodyPr>
            <a:noAutofit/>
          </a:bodyPr>
          <a:lstStyle/>
          <a:p>
            <a:pPr algn="ctr"/>
            <a:r>
              <a:rPr kumimoji="1" lang="en-US" altLang="ja-JP" sz="8000" dirty="0"/>
              <a:t>Thank you for your listening!!</a:t>
            </a:r>
            <a:endParaRPr kumimoji="1" lang="ja-JP" altLang="en-US" sz="8000" dirty="0"/>
          </a:p>
        </p:txBody>
      </p:sp>
    </p:spTree>
    <p:extLst>
      <p:ext uri="{BB962C8B-B14F-4D97-AF65-F5344CB8AC3E}">
        <p14:creationId xmlns:p14="http://schemas.microsoft.com/office/powerpoint/2010/main" val="1941666107"/>
      </p:ext>
    </p:extLst>
  </p:cSld>
  <p:clrMapOvr>
    <a:masterClrMapping/>
  </p:clrMapOvr>
</p:sld>
</file>

<file path=ppt/theme/theme1.xml><?xml version="1.0" encoding="utf-8"?>
<a:theme xmlns:a="http://schemas.openxmlformats.org/drawingml/2006/main" name="ビュー">
  <a:themeElements>
    <a:clrScheme name="ビュー">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ビュー">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ビュー">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docProps/app.xml><?xml version="1.0" encoding="utf-8"?>
<Properties xmlns="http://schemas.openxmlformats.org/officeDocument/2006/extended-properties" xmlns:vt="http://schemas.openxmlformats.org/officeDocument/2006/docPropsVTypes">
  <Template>TM03457515[[fn=ビュー]]</Template>
  <TotalTime>1552</TotalTime>
  <Words>458</Words>
  <Application>Microsoft Macintosh PowerPoint</Application>
  <PresentationFormat>Widescreen</PresentationFormat>
  <Paragraphs>48</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Century Schoolbook</vt:lpstr>
      <vt:lpstr>Times New Roman</vt:lpstr>
      <vt:lpstr>Wingdings 2</vt:lpstr>
      <vt:lpstr>ビュー</vt:lpstr>
      <vt:lpstr>Do you talk to yourself?  Here’s how to harness your inner voice </vt:lpstr>
      <vt:lpstr>Table of contents </vt:lpstr>
      <vt:lpstr>1.Do we have several personalities?? </vt:lpstr>
      <vt:lpstr>2.Vocabulary</vt:lpstr>
      <vt:lpstr>2.Vocabulary</vt:lpstr>
      <vt:lpstr>PowerPoint Presentation</vt:lpstr>
      <vt:lpstr>What is inner voice???</vt:lpstr>
      <vt:lpstr>Disadvantages of inner voice “Chatter”</vt:lpstr>
      <vt:lpstr>3 ways to solve this problem</vt:lpstr>
      <vt:lpstr>Engaging questions</vt:lpstr>
      <vt:lpstr>My answers </vt:lpstr>
      <vt:lpstr>Fun activities</vt:lpstr>
      <vt:lpstr>Thank you for your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亮佑 竹重</dc:creator>
  <cp:lastModifiedBy>Jason Pipe</cp:lastModifiedBy>
  <cp:revision>7</cp:revision>
  <dcterms:created xsi:type="dcterms:W3CDTF">2025-11-03T09:18:09Z</dcterms:created>
  <dcterms:modified xsi:type="dcterms:W3CDTF">2025-11-28T09:26:18Z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2025-11-28T09:26:18Z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6b3166a1-0c76-4286-834c-d01285185109</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