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7" r:id="rId2"/>
    <p:sldId id="261" r:id="rId3"/>
    <p:sldId id="270" r:id="rId4"/>
    <p:sldId id="262" r:id="rId5"/>
    <p:sldId id="268" r:id="rId6"/>
    <p:sldId id="263" r:id="rId7"/>
    <p:sldId id="264" r:id="rId8"/>
    <p:sldId id="269" r:id="rId9"/>
    <p:sldId id="265" r:id="rId10"/>
    <p:sldId id="271" r:id="rId11"/>
    <p:sldId id="272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C98B9095-36AA-4ED8-9C19-C276EA91716E}">
          <p14:sldIdLst>
            <p14:sldId id="267"/>
            <p14:sldId id="261"/>
            <p14:sldId id="270"/>
            <p14:sldId id="262"/>
            <p14:sldId id="268"/>
            <p14:sldId id="263"/>
            <p14:sldId id="264"/>
            <p14:sldId id="269"/>
            <p14:sldId id="265"/>
            <p14:sldId id="271"/>
            <p14:sldId id="27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58F78C1-94CB-5019-0B40-F107E8740132}" name="シンジ 碇" initials="シ碇" userId="7afe627732f94a9f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シンジ 碇" initials="シ碇" lastIdx="1" clrIdx="0">
    <p:extLst>
      <p:ext uri="{19B8F6BF-5375-455C-9EA6-DF929625EA0E}">
        <p15:presenceInfo xmlns:p15="http://schemas.microsoft.com/office/powerpoint/2012/main" userId="7afe627732f94a9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0" autoAdjust="0"/>
    <p:restoredTop sz="94660"/>
  </p:normalViewPr>
  <p:slideViewPr>
    <p:cSldViewPr snapToGrid="0">
      <p:cViewPr varScale="1">
        <p:scale>
          <a:sx n="93" d="100"/>
          <a:sy n="93" d="100"/>
        </p:scale>
        <p:origin x="81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18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27D1174F-AD36-47AA-B089-7DD363DF2ED5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7C908-DF6B-41CD-A461-0E961425C8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766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660" y="284084"/>
            <a:ext cx="11197701" cy="692459"/>
          </a:xfrm>
        </p:spPr>
        <p:txBody>
          <a:bodyPr/>
          <a:lstStyle>
            <a:lvl1pPr>
              <a:defRPr b="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2660" y="976543"/>
            <a:ext cx="11197701" cy="5521911"/>
          </a:xfrm>
        </p:spPr>
        <p:txBody>
          <a:bodyPr/>
          <a:lstStyle>
            <a:lvl1pPr marL="354013" indent="-354013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n"/>
              <a:defRPr/>
            </a:lvl1pPr>
            <a:lvl2pPr marL="685800" indent="-228600">
              <a:lnSpc>
                <a:spcPct val="150000"/>
              </a:lnSpc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l"/>
              <a:defRPr sz="2000" b="1">
                <a:latin typeface="+mn-ea"/>
                <a:ea typeface="+mn-ea"/>
              </a:defRPr>
            </a:lvl2pPr>
            <a:lvl3pPr marL="1143000" indent="-228600">
              <a:buSzPct val="80000"/>
              <a:buFont typeface="Yu Gothic UI" panose="020B0500000000000000" pitchFamily="50" charset="-128"/>
              <a:buChar char="▶"/>
              <a:defRPr sz="2000" b="1">
                <a:latin typeface="+mn-ea"/>
                <a:ea typeface="+mn-ea"/>
              </a:defRPr>
            </a:lvl3pPr>
          </a:lstStyle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7C908-DF6B-41CD-A461-0E961425C8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1333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7C908-DF6B-41CD-A461-0E961425C8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237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7C908-DF6B-41CD-A461-0E961425C8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094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7C908-DF6B-41CD-A461-0E961425C8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705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06400" y="223521"/>
            <a:ext cx="11365653" cy="8026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b="1" dirty="0"/>
              <a:t>マスタータイトルの書式設定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6400" y="1117601"/>
            <a:ext cx="11365653" cy="53752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55587" y="6439536"/>
            <a:ext cx="530013" cy="3898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177C908-DF6B-41CD-A461-0E961425C8C7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12097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6" r:id="rId4"/>
    <p:sldLayoutId id="214748366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3200" b="1" kern="1200">
          <a:solidFill>
            <a:schemeClr val="tx1"/>
          </a:solidFill>
          <a:latin typeface="+mj-ea"/>
          <a:ea typeface="+mj-ea"/>
          <a:cs typeface="+mj-cs"/>
        </a:defRPr>
      </a:lvl1pPr>
    </p:titleStyle>
    <p:bodyStyle>
      <a:lvl1pPr marL="360363" indent="-360363" algn="l" defTabSz="914400" rtl="0" eaLnBrk="1" latinLnBrk="0" hangingPunct="1">
        <a:lnSpc>
          <a:spcPct val="150000"/>
        </a:lnSpc>
        <a:spcBef>
          <a:spcPts val="1000"/>
        </a:spcBef>
        <a:buClr>
          <a:schemeClr val="accent1">
            <a:lumMod val="50000"/>
          </a:schemeClr>
        </a:buClr>
        <a:buFont typeface="Wingdings" panose="05000000000000000000" pitchFamily="2" charset="2"/>
        <a:buChar char="n"/>
        <a:tabLst>
          <a:tab pos="360363" algn="l"/>
        </a:tabLst>
        <a:defRPr kumimoji="1"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538163" indent="-177800" algn="l" defTabSz="914400" rtl="0" eaLnBrk="1" latinLnBrk="0" hangingPunct="1">
        <a:lnSpc>
          <a:spcPct val="150000"/>
        </a:lnSpc>
        <a:spcBef>
          <a:spcPts val="500"/>
        </a:spcBef>
        <a:buClr>
          <a:schemeClr val="accent6">
            <a:lumMod val="75000"/>
          </a:schemeClr>
        </a:buClr>
        <a:buFont typeface="Wingdings" panose="05000000000000000000" pitchFamily="2" charset="2"/>
        <a:buChar char="l"/>
        <a:tabLst>
          <a:tab pos="92075" algn="l"/>
          <a:tab pos="355600" algn="l"/>
        </a:tabLst>
        <a:defRPr kumimoji="1" sz="2000" b="1" kern="1200">
          <a:solidFill>
            <a:schemeClr val="tx1"/>
          </a:solidFill>
          <a:latin typeface="+mn-ea"/>
          <a:ea typeface="+mn-ea"/>
          <a:cs typeface="+mn-cs"/>
        </a:defRPr>
      </a:lvl2pPr>
      <a:lvl3pPr marL="898525" indent="-273050" algn="l" defTabSz="914400" rtl="0" eaLnBrk="1" latinLnBrk="0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SzPct val="80000"/>
        <a:buFont typeface="Yu Gothic UI" panose="020B0500000000000000" pitchFamily="50" charset="-128"/>
        <a:buChar char="▶"/>
        <a:defRPr kumimoji="1" sz="2000" b="1" kern="1200">
          <a:solidFill>
            <a:schemeClr val="tx1"/>
          </a:solidFill>
          <a:latin typeface="+mn-ea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66C6E50-A447-C424-6782-71B88C30BED1}"/>
              </a:ext>
            </a:extLst>
          </p:cNvPr>
          <p:cNvSpPr txBox="1"/>
          <p:nvPr/>
        </p:nvSpPr>
        <p:spPr>
          <a:xfrm>
            <a:off x="625250" y="6264251"/>
            <a:ext cx="581531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600" b="1" dirty="0">
                <a:latin typeface="+mn-ea"/>
              </a:rPr>
              <a:t>https://www.youtube.com/watch?v=LZK5VRuUfEY</a:t>
            </a:r>
            <a:endParaRPr lang="ja-JP" altLang="en-US" sz="1600" b="1" dirty="0">
              <a:latin typeface="+mn-ea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0E94089-0F15-8F42-A549-605A2B3817F5}"/>
              </a:ext>
            </a:extLst>
          </p:cNvPr>
          <p:cNvSpPr txBox="1"/>
          <p:nvPr/>
        </p:nvSpPr>
        <p:spPr>
          <a:xfrm>
            <a:off x="2214776" y="5491100"/>
            <a:ext cx="327473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br>
              <a:rPr lang="de-CH" altLang="ja-JP" sz="1600" b="1" dirty="0">
                <a:solidFill>
                  <a:prstClr val="black"/>
                </a:solidFill>
                <a:latin typeface="+mn-ea"/>
              </a:rPr>
            </a:br>
            <a:endParaRPr lang="ja-JP" altLang="en-US" sz="1600" b="1" dirty="0">
              <a:solidFill>
                <a:prstClr val="black"/>
              </a:solidFill>
              <a:latin typeface="+mn-ea"/>
            </a:endParaRPr>
          </a:p>
        </p:txBody>
      </p:sp>
      <p:pic>
        <p:nvPicPr>
          <p:cNvPr id="2" name="Picture 4" descr="Forrest Gump (Film) - TV Tropes">
            <a:extLst>
              <a:ext uri="{FF2B5EF4-FFF2-40B4-BE49-F238E27FC236}">
                <a16:creationId xmlns:a16="http://schemas.microsoft.com/office/drawing/2014/main" id="{E0F224AF-6F16-204F-11C6-F5F32340BE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9091" y="1513916"/>
            <a:ext cx="3532909" cy="5344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0FEFD3EC-BA2D-7E6E-7DD6-CBB1AE8A89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702" y="782125"/>
            <a:ext cx="5018809" cy="4884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734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3B6FAC-CE81-B05C-169C-11F9B62AA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419" y="876991"/>
            <a:ext cx="8811490" cy="692459"/>
          </a:xfrm>
        </p:spPr>
        <p:txBody>
          <a:bodyPr>
            <a:normAutofit fontScale="90000"/>
          </a:bodyPr>
          <a:lstStyle/>
          <a:p>
            <a:r>
              <a:rPr lang="en-US" altLang="ja-JP" dirty="0"/>
              <a:t>The two reasons I chose that video are…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D1B8CC9-91AE-2B23-F1A1-C1DBB76365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4459" y="2166056"/>
            <a:ext cx="4514850" cy="3586127"/>
          </a:xfrm>
        </p:spPr>
        <p:txBody>
          <a:bodyPr>
            <a:normAutofit fontScale="92500" lnSpcReduction="10000"/>
          </a:bodyPr>
          <a:lstStyle/>
          <a:p>
            <a:r>
              <a:rPr lang="en-US" altLang="ja-JP" dirty="0">
                <a:latin typeface="+mn-ea"/>
              </a:rPr>
              <a:t>The movie let you understand American history through Gump’s life.</a:t>
            </a:r>
          </a:p>
          <a:p>
            <a:r>
              <a:rPr lang="en-US" altLang="ja-JP" dirty="0">
                <a:latin typeface="+mn-ea"/>
              </a:rPr>
              <a:t>His simple English helps our understanding of the content </a:t>
            </a:r>
          </a:p>
          <a:p>
            <a:endParaRPr kumimoji="1" lang="en-US" altLang="ja-JP" dirty="0">
              <a:latin typeface="+mn-ea"/>
            </a:endParaRPr>
          </a:p>
        </p:txBody>
      </p:sp>
      <p:pic>
        <p:nvPicPr>
          <p:cNvPr id="4" name="Picture 4" descr="Forrest Gump (Film) - TV Tropes">
            <a:extLst>
              <a:ext uri="{FF2B5EF4-FFF2-40B4-BE49-F238E27FC236}">
                <a16:creationId xmlns:a16="http://schemas.microsoft.com/office/drawing/2014/main" id="{2B1E76EB-FF85-FD52-C82E-317D4E7BAC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9091" y="1513916"/>
            <a:ext cx="3532909" cy="5344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6326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72FE6E-B70D-1371-1B98-070A225AEB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5093F1C-13DB-5D85-F074-7CF356E32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7763" y="186526"/>
            <a:ext cx="4825647" cy="692459"/>
          </a:xfrm>
        </p:spPr>
        <p:txBody>
          <a:bodyPr>
            <a:normAutofit/>
          </a:bodyPr>
          <a:lstStyle/>
          <a:p>
            <a:r>
              <a:rPr kumimoji="1" lang="en-US" altLang="ja-JP" dirty="0"/>
              <a:t>CONTEXT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EB8AE2B-D5B5-0391-1E10-0C9A4D6B3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2727" y="878984"/>
            <a:ext cx="6722226" cy="5792491"/>
          </a:xfrm>
        </p:spPr>
        <p:txBody>
          <a:bodyPr>
            <a:normAutofit/>
          </a:bodyPr>
          <a:lstStyle/>
          <a:p>
            <a:r>
              <a:rPr lang="en-US" altLang="ja-JP" dirty="0">
                <a:latin typeface="+mn-ea"/>
              </a:rPr>
              <a:t>Gump</a:t>
            </a:r>
            <a:r>
              <a:rPr kumimoji="1" lang="en-US" altLang="ja-JP" dirty="0">
                <a:latin typeface="+mn-ea"/>
              </a:rPr>
              <a:t> is a simple-minded man. He experienced </a:t>
            </a:r>
            <a:r>
              <a:rPr kumimoji="1" lang="en-US" altLang="ja-JP" dirty="0">
                <a:highlight>
                  <a:srgbClr val="C0C0C0"/>
                </a:highlight>
                <a:latin typeface="+mn-ea"/>
              </a:rPr>
              <a:t>death of his friends, war, shrimping, etc</a:t>
            </a:r>
            <a:r>
              <a:rPr kumimoji="1" lang="en-US" altLang="ja-JP" dirty="0">
                <a:latin typeface="+mn-ea"/>
              </a:rPr>
              <a:t>.</a:t>
            </a:r>
          </a:p>
          <a:p>
            <a:r>
              <a:rPr kumimoji="1" lang="en-US" altLang="ja-JP" u="sng" dirty="0">
                <a:latin typeface="+mn-ea"/>
              </a:rPr>
              <a:t>The clip</a:t>
            </a:r>
            <a:r>
              <a:rPr lang="ja-JP" altLang="en-US" u="sng" dirty="0">
                <a:latin typeface="+mn-ea"/>
              </a:rPr>
              <a:t> </a:t>
            </a:r>
            <a:r>
              <a:rPr lang="en-US" altLang="ja-JP" u="sng" dirty="0">
                <a:latin typeface="+mn-ea"/>
              </a:rPr>
              <a:t>is</a:t>
            </a:r>
            <a:r>
              <a:rPr lang="ja-JP" altLang="en-US" u="sng" dirty="0">
                <a:latin typeface="+mn-ea"/>
              </a:rPr>
              <a:t> </a:t>
            </a:r>
            <a:r>
              <a:rPr lang="en-US" altLang="ja-JP" u="sng" dirty="0">
                <a:latin typeface="+mn-ea"/>
              </a:rPr>
              <a:t>a</a:t>
            </a:r>
            <a:r>
              <a:rPr lang="ja-JP" altLang="en-US" u="sng" dirty="0">
                <a:latin typeface="+mn-ea"/>
              </a:rPr>
              <a:t> </a:t>
            </a:r>
            <a:r>
              <a:rPr lang="en-US" altLang="ja-JP" u="sng" dirty="0">
                <a:latin typeface="+mn-ea"/>
              </a:rPr>
              <a:t>scene that he has almost experienced </a:t>
            </a:r>
            <a:r>
              <a:rPr lang="en-US" altLang="ja-JP" u="sng" dirty="0">
                <a:highlight>
                  <a:srgbClr val="C0C0C0"/>
                </a:highlight>
                <a:latin typeface="+mn-ea"/>
              </a:rPr>
              <a:t>above</a:t>
            </a:r>
            <a:r>
              <a:rPr lang="en-US" altLang="ja-JP" u="sng" dirty="0">
                <a:latin typeface="+mn-ea"/>
              </a:rPr>
              <a:t> and has fortune.</a:t>
            </a:r>
          </a:p>
          <a:p>
            <a:r>
              <a:rPr kumimoji="1" lang="en-US" altLang="ja-JP" dirty="0">
                <a:latin typeface="+mn-ea"/>
              </a:rPr>
              <a:t>What he does </a:t>
            </a:r>
            <a:r>
              <a:rPr lang="en-US" altLang="ja-JP" dirty="0">
                <a:latin typeface="+mn-ea"/>
              </a:rPr>
              <a:t>all comes down to doing his best and giving his energy to other people.</a:t>
            </a:r>
            <a:endParaRPr kumimoji="1" lang="en-US" altLang="ja-JP" dirty="0">
              <a:latin typeface="+mn-ea"/>
            </a:endParaRPr>
          </a:p>
        </p:txBody>
      </p:sp>
      <p:pic>
        <p:nvPicPr>
          <p:cNvPr id="5" name="Picture 4" descr="Forrest Gump (Film) - TV Tropes">
            <a:extLst>
              <a:ext uri="{FF2B5EF4-FFF2-40B4-BE49-F238E27FC236}">
                <a16:creationId xmlns:a16="http://schemas.microsoft.com/office/drawing/2014/main" id="{3242D67A-941D-9CD4-C0AE-829AB480A5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9091" y="1513916"/>
            <a:ext cx="3532909" cy="5344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33997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61EBEAA-DB56-4269-69B3-7EF9BE423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Match the words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08489FD-1608-2510-CA6B-A17DAAD6E9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564" y="976544"/>
            <a:ext cx="9518207" cy="5597373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en-US" altLang="ja-JP" u="sng" dirty="0"/>
              <a:t>Lieutenant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kumimoji="1" lang="en-US" altLang="ja-JP" dirty="0"/>
              <a:t>The L</a:t>
            </a:r>
            <a:r>
              <a:rPr lang="en-US" altLang="ja-JP" dirty="0"/>
              <a:t>ieutenant Dan said I was </a:t>
            </a:r>
            <a:r>
              <a:rPr lang="en-US" altLang="ja-JP" u="sng" dirty="0"/>
              <a:t>nuts</a:t>
            </a:r>
            <a:r>
              <a:rPr lang="en-US" altLang="ja-JP" dirty="0"/>
              <a:t>.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en-US" altLang="ja-JP" dirty="0"/>
              <a:t>I was a </a:t>
            </a:r>
            <a:r>
              <a:rPr lang="en-US" altLang="ja-JP" u="sng" dirty="0"/>
              <a:t>gazillionaire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kumimoji="1" lang="en-US" altLang="ja-JP" dirty="0"/>
              <a:t>only so much </a:t>
            </a:r>
            <a:r>
              <a:rPr kumimoji="1" lang="en-US" altLang="ja-JP" u="sng" dirty="0"/>
              <a:t>fortune</a:t>
            </a:r>
            <a:r>
              <a:rPr kumimoji="1" lang="en-US" altLang="ja-JP" dirty="0"/>
              <a:t> a man really needs</a:t>
            </a:r>
          </a:p>
          <a:p>
            <a:pPr marL="0" indent="0">
              <a:lnSpc>
                <a:spcPct val="110000"/>
              </a:lnSpc>
              <a:buNone/>
            </a:pPr>
            <a:endParaRPr kumimoji="1" lang="en-US" altLang="ja-JP" dirty="0"/>
          </a:p>
          <a:p>
            <a:pPr marL="457200" indent="-457200">
              <a:lnSpc>
                <a:spcPct val="100000"/>
              </a:lnSpc>
              <a:buFont typeface="+mj-lt"/>
              <a:buAutoNum type="alphaLcPeriod"/>
            </a:pPr>
            <a:r>
              <a:rPr kumimoji="1" lang="en-US" altLang="ja-JP" dirty="0"/>
              <a:t>A large amount of money or wealth.</a:t>
            </a:r>
          </a:p>
          <a:p>
            <a:pPr marL="457200" indent="-457200">
              <a:lnSpc>
                <a:spcPct val="100000"/>
              </a:lnSpc>
              <a:buFont typeface="+mj-lt"/>
              <a:buAutoNum type="alphaLcPeriod"/>
            </a:pPr>
            <a:r>
              <a:rPr kumimoji="1" lang="en-US" altLang="ja-JP" dirty="0"/>
              <a:t>A junior commissioned officer rank in the armed forces of many nations. (military rank)</a:t>
            </a:r>
          </a:p>
          <a:p>
            <a:pPr marL="457200" indent="-457200">
              <a:lnSpc>
                <a:spcPct val="100000"/>
              </a:lnSpc>
              <a:buFont typeface="+mj-lt"/>
              <a:buAutoNum type="alphaLcPeriod"/>
            </a:pPr>
            <a:r>
              <a:rPr lang="en-US" altLang="ja-JP" dirty="0"/>
              <a:t>Crazy</a:t>
            </a:r>
          </a:p>
          <a:p>
            <a:pPr marL="457200" indent="-457200">
              <a:lnSpc>
                <a:spcPct val="100000"/>
              </a:lnSpc>
              <a:buFont typeface="+mj-lt"/>
              <a:buAutoNum type="alphaLcPeriod"/>
            </a:pPr>
            <a:r>
              <a:rPr kumimoji="1" lang="en-US" altLang="ja-JP" dirty="0"/>
              <a:t>A humorous way of saying sb is extremely rich.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78416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E89D7F0-926C-EAF4-3EEF-B495C6528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Questions on the content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D6CBB3A-FE4F-D0BC-E3CA-CB0EE4E8D3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4291" y="1342304"/>
            <a:ext cx="9587480" cy="5393777"/>
          </a:xfrm>
        </p:spPr>
        <p:txBody>
          <a:bodyPr/>
          <a:lstStyle/>
          <a:p>
            <a:r>
              <a:rPr lang="en-US" altLang="ja-JP" dirty="0">
                <a:latin typeface="+mn-ea"/>
              </a:rPr>
              <a:t>Why the speaker(Forrest Gump) give away a large portion of their wealth?</a:t>
            </a:r>
          </a:p>
          <a:p>
            <a:r>
              <a:rPr lang="en-US" altLang="ja-JP" dirty="0">
                <a:latin typeface="+mn-ea"/>
              </a:rPr>
              <a:t>How did Lieutenant Dan react to the Gump’s actions?</a:t>
            </a:r>
          </a:p>
        </p:txBody>
      </p:sp>
    </p:spTree>
    <p:extLst>
      <p:ext uri="{BB962C8B-B14F-4D97-AF65-F5344CB8AC3E}">
        <p14:creationId xmlns:p14="http://schemas.microsoft.com/office/powerpoint/2010/main" val="38178223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77593C1-661B-4F00-5F10-F2FB23053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/>
              <a:t>Questions for your further discussions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DF7F282-3E6E-D763-772A-C9CF19C2F4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642" y="1336089"/>
            <a:ext cx="11197701" cy="5521911"/>
          </a:xfrm>
        </p:spPr>
        <p:txBody>
          <a:bodyPr/>
          <a:lstStyle/>
          <a:p>
            <a:r>
              <a:rPr lang="en-US" altLang="ja-JP" dirty="0">
                <a:latin typeface="+mn-ea"/>
              </a:rPr>
              <a:t>Do you think wealth should be shared with others as the Gump did?</a:t>
            </a:r>
          </a:p>
          <a:p>
            <a:r>
              <a:rPr lang="en-US" altLang="ja-JP" dirty="0">
                <a:latin typeface="+mn-ea"/>
              </a:rPr>
              <a:t>What are other examples to show their generosity to people in real?</a:t>
            </a:r>
          </a:p>
        </p:txBody>
      </p:sp>
    </p:spTree>
    <p:extLst>
      <p:ext uri="{BB962C8B-B14F-4D97-AF65-F5344CB8AC3E}">
        <p14:creationId xmlns:p14="http://schemas.microsoft.com/office/powerpoint/2010/main" val="15526292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345E95F-2589-B437-BB2A-6503997AE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Activities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5E53663-87AD-503B-89A3-89EE548EE2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642" y="1225924"/>
            <a:ext cx="11197701" cy="5521911"/>
          </a:xfrm>
        </p:spPr>
        <p:txBody>
          <a:bodyPr/>
          <a:lstStyle/>
          <a:p>
            <a:r>
              <a:rPr lang="en-US" altLang="ja-JP" dirty="0">
                <a:latin typeface="+mn-ea"/>
              </a:rPr>
              <a:t>If you were a billionaire, what would you spend your money on?</a:t>
            </a:r>
          </a:p>
          <a:p>
            <a:r>
              <a:rPr kumimoji="1" lang="en-US" altLang="ja-JP" dirty="0">
                <a:latin typeface="+mn-ea"/>
              </a:rPr>
              <a:t>What impacts could you have if you do that?</a:t>
            </a:r>
          </a:p>
        </p:txBody>
      </p:sp>
    </p:spTree>
    <p:extLst>
      <p:ext uri="{BB962C8B-B14F-4D97-AF65-F5344CB8AC3E}">
        <p14:creationId xmlns:p14="http://schemas.microsoft.com/office/powerpoint/2010/main" val="30735543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1CCB274-B847-380A-DE6E-6E94FD09E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4908" y="2557582"/>
            <a:ext cx="5422185" cy="1742836"/>
          </a:xfrm>
        </p:spPr>
        <p:txBody>
          <a:bodyPr>
            <a:normAutofit/>
          </a:bodyPr>
          <a:lstStyle/>
          <a:p>
            <a:r>
              <a:rPr lang="en-US" altLang="ja-JP" sz="6600" dirty="0"/>
              <a:t>Thank you!</a:t>
            </a:r>
            <a:endParaRPr lang="ja-JP" altLang="en-US" sz="6600" dirty="0"/>
          </a:p>
        </p:txBody>
      </p:sp>
    </p:spTree>
    <p:extLst>
      <p:ext uri="{BB962C8B-B14F-4D97-AF65-F5344CB8AC3E}">
        <p14:creationId xmlns:p14="http://schemas.microsoft.com/office/powerpoint/2010/main" val="33767302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C557E9-3F00-0C28-267A-225886302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Answers 1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B084860-C097-A97E-F5B7-3FE071259A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/>
              <a:t>Match the words</a:t>
            </a:r>
          </a:p>
          <a:p>
            <a:pPr lvl="1"/>
            <a:r>
              <a:rPr kumimoji="1" lang="en-US" altLang="ja-JP" dirty="0"/>
              <a:t>1, b</a:t>
            </a:r>
          </a:p>
          <a:p>
            <a:pPr lvl="1"/>
            <a:r>
              <a:rPr kumimoji="1" lang="en-US" altLang="ja-JP" dirty="0"/>
              <a:t>2, c</a:t>
            </a:r>
          </a:p>
          <a:p>
            <a:pPr lvl="1"/>
            <a:r>
              <a:rPr lang="en-US" altLang="ja-JP" dirty="0"/>
              <a:t>3, d</a:t>
            </a:r>
          </a:p>
          <a:p>
            <a:pPr lvl="1"/>
            <a:r>
              <a:rPr kumimoji="1" lang="en-US" altLang="ja-JP" dirty="0"/>
              <a:t>4, a</a:t>
            </a:r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508056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88B953-00DC-17AF-F2F9-F5B1EA3C5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F2C2C06-0E38-26F6-0B11-53F0A977C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Answers 2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D1787F6-55A1-3DFB-5B07-05623F5A38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ja-JP" dirty="0">
                <a:latin typeface="+mn-ea"/>
              </a:rPr>
              <a:t>Why the speaker(Forrest Gump) give away a large portion of their wealth?</a:t>
            </a:r>
          </a:p>
          <a:p>
            <a:pPr lvl="1"/>
            <a:r>
              <a:rPr lang="en-US" altLang="ja-JP" dirty="0"/>
              <a:t>Because he believes a man needs a certain amount of fortune. Using the rest of money, he donated to the church, a hospital.</a:t>
            </a:r>
            <a:endParaRPr lang="en-US" altLang="ja-JP" dirty="0">
              <a:latin typeface="+mn-ea"/>
            </a:endParaRPr>
          </a:p>
          <a:p>
            <a:r>
              <a:rPr lang="en-US" altLang="ja-JP" dirty="0">
                <a:latin typeface="+mn-ea"/>
              </a:rPr>
              <a:t>How did Lieutenant Dan react to the Gump’s actions?</a:t>
            </a:r>
          </a:p>
          <a:p>
            <a:pPr lvl="1"/>
            <a:r>
              <a:rPr lang="en-US" altLang="ja-JP" dirty="0">
                <a:latin typeface="+mn-ea"/>
              </a:rPr>
              <a:t>Gump was </a:t>
            </a:r>
            <a:r>
              <a:rPr lang="en-US" altLang="ja-JP" dirty="0"/>
              <a:t>n</a:t>
            </a:r>
            <a:r>
              <a:rPr lang="en-US" altLang="ja-JP" dirty="0">
                <a:latin typeface="+mn-ea"/>
              </a:rPr>
              <a:t>uts</a:t>
            </a:r>
          </a:p>
          <a:p>
            <a:endParaRPr kumimoji="1" lang="en-US" altLang="ja-JP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565157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DD6467-5E5E-3398-5852-E2D54120B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C218FD2-5248-DE2E-D76E-FE68EF4DD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Script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2222142-26A6-D27A-A027-ED61BD860E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3495" y="976544"/>
            <a:ext cx="8398276" cy="5508233"/>
          </a:xfrm>
        </p:spPr>
        <p:txBody>
          <a:bodyPr>
            <a:normAutofit fontScale="92500" lnSpcReduction="10000"/>
          </a:bodyPr>
          <a:lstStyle/>
          <a:p>
            <a:r>
              <a:rPr lang="en-US" altLang="ja-JP" dirty="0"/>
              <a:t>Company, and then I got a call from him saying, "We don't have to worry about money no more." And I said, "That's good, one last thing.“</a:t>
            </a:r>
            <a:br>
              <a:rPr lang="en-US" altLang="ja-JP" dirty="0"/>
            </a:br>
            <a:r>
              <a:rPr lang="en-US" altLang="ja-JP" dirty="0"/>
              <a:t>Now, Mama said there's only so much fortune a man really needs, and the rest is just for showing off. So, I gave a whole bunch of it to the Foursquare Gospel Church, and I gave a whole bunch to the Bayou La Batre fishing hospital.</a:t>
            </a:r>
            <a:br>
              <a:rPr lang="en-US" altLang="ja-JP" dirty="0"/>
            </a:br>
            <a:r>
              <a:rPr lang="en-US" altLang="ja-JP" dirty="0"/>
              <a:t>And even though Bubba was dead, and Lieutenant Dan said I was nuts, I gave Bubba's mama Bubba's share… You know what? She didn't have to work nobody's catching shrimp no more.</a:t>
            </a:r>
            <a:br>
              <a:rPr lang="en-US" altLang="ja-JP" dirty="0"/>
            </a:br>
            <a:r>
              <a:rPr lang="en-US" altLang="ja-JP" dirty="0"/>
              <a:t>And 'cause I was a gazillionaire, and I liked doing it, so…</a:t>
            </a:r>
          </a:p>
          <a:p>
            <a:endParaRPr kumimoji="1" lang="en-US" altLang="ja-JP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021426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19050">
          <a:solidFill>
            <a:schemeClr val="tx1"/>
          </a:solidFill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基本PP" id="{05821BE7-F441-41FC-8710-87761CCBF72F}" vid="{2C68334E-C3C3-4414-9285-9BEA9ABA610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基本PP</Template>
  <TotalTime>927</TotalTime>
  <Words>464</Words>
  <Application>Microsoft Macintosh PowerPoint</Application>
  <PresentationFormat>Widescreen</PresentationFormat>
  <Paragraphs>42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メイリオ</vt:lpstr>
      <vt:lpstr>Yu Gothic UI</vt:lpstr>
      <vt:lpstr>Arial</vt:lpstr>
      <vt:lpstr>Calibri</vt:lpstr>
      <vt:lpstr>Wingdings</vt:lpstr>
      <vt:lpstr>Office テーマ</vt:lpstr>
      <vt:lpstr>PowerPoint Presentation</vt:lpstr>
      <vt:lpstr>The two reasons I chose that video are…</vt:lpstr>
      <vt:lpstr>CONTEXT</vt:lpstr>
      <vt:lpstr>Match the words</vt:lpstr>
      <vt:lpstr>Questions on the content</vt:lpstr>
      <vt:lpstr>Questions for your further discussions</vt:lpstr>
      <vt:lpstr>Activities</vt:lpstr>
      <vt:lpstr>Thank you!</vt:lpstr>
      <vt:lpstr>Answers 1</vt:lpstr>
      <vt:lpstr>Answers 2</vt:lpstr>
      <vt:lpstr>Script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発表タイトル</dc:title>
  <dc:creator>シンジ 碇</dc:creator>
  <cp:lastModifiedBy>Jason Pipe</cp:lastModifiedBy>
  <cp:revision>70</cp:revision>
  <dcterms:created xsi:type="dcterms:W3CDTF">2024-04-07T19:21:42Z</dcterms:created>
  <dcterms:modified xsi:type="dcterms:W3CDTF">2025-02-19T03:08:52Z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0cefc7c-1990-4b05-bb2b-d459d68fce94_Enabled">
    <vt:lpwstr>true</vt:lpwstr>
  </property>
  <property fmtid="{D5CDD505-2E9C-101B-9397-08002B2CF9AE}" pid="3" name="MSIP_Label_e0cefc7c-1990-4b05-bb2b-d459d68fce94_SetDate">
    <vt:lpwstr>2025-02-19T02:45:16Z</vt:lpwstr>
  </property>
  <property fmtid="{D5CDD505-2E9C-101B-9397-08002B2CF9AE}" pid="4" name="MSIP_Label_e0cefc7c-1990-4b05-bb2b-d459d68fce94_Method">
    <vt:lpwstr>Standard</vt:lpwstr>
  </property>
  <property fmtid="{D5CDD505-2E9C-101B-9397-08002B2CF9AE}" pid="5" name="MSIP_Label_e0cefc7c-1990-4b05-bb2b-d459d68fce94_Name">
    <vt:lpwstr>defa4170-0d19-0005-0004-bc88714345d2</vt:lpwstr>
  </property>
  <property fmtid="{D5CDD505-2E9C-101B-9397-08002B2CF9AE}" pid="6" name="MSIP_Label_e0cefc7c-1990-4b05-bb2b-d459d68fce94_SiteId">
    <vt:lpwstr>50f799f6-f15c-437d-b72b-3eabc2dd1860</vt:lpwstr>
  </property>
  <property fmtid="{D5CDD505-2E9C-101B-9397-08002B2CF9AE}" pid="7" name="MSIP_Label_e0cefc7c-1990-4b05-bb2b-d459d68fce94_ActionId">
    <vt:lpwstr>14c52d98-2ae5-42c2-b5dc-d9a337b6b7df</vt:lpwstr>
  </property>
  <property fmtid="{D5CDD505-2E9C-101B-9397-08002B2CF9AE}" pid="8" name="MSIP_Label_e0cefc7c-1990-4b05-bb2b-d459d68fce94_ContentBits">
    <vt:lpwstr>0</vt:lpwstr>
  </property>
  <property fmtid="{D5CDD505-2E9C-101B-9397-08002B2CF9AE}" pid="9" name="MSIP_Label_e0cefc7c-1990-4b05-bb2b-d459d68fce94_Tag">
    <vt:lpwstr>50, 3, 0, 1</vt:lpwstr>
  </property>
</Properties>
</file>