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5" r:id="rId5"/>
    <p:sldId id="260" r:id="rId6"/>
    <p:sldId id="258" r:id="rId7"/>
    <p:sldId id="267" r:id="rId8"/>
    <p:sldId id="268" r:id="rId9"/>
    <p:sldId id="261" r:id="rId10"/>
    <p:sldId id="262" r:id="rId11"/>
    <p:sldId id="270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7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3E74BC-B1F6-8C3E-6F53-E806F1C6D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D88CE3B-B4AA-73A6-7E00-00962AC99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55541E-24E5-5A90-3657-B06E7E40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24F3ED-B092-30D2-C68A-6574A8AA9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9CC723-FA02-565A-5CEC-559115BE5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72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51B50D-27E4-33DB-8546-786E743D9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9D8844-7550-7922-81EA-5DFD7D66C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179ED2-3DD5-A702-B673-AD7A41EB0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1DBF42-A6D4-CC1A-AFEB-5059E912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97D2C7-EC2F-261A-D162-9C02EDDC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70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A2986A-0509-443F-5460-72D110B7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5CC952-91BA-74C5-06D3-9F1B1F5CE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42F7F1-CE03-B164-BB48-5176ABA9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58D4CE-8177-2214-B1FD-FDC2761C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E80258-01EA-65AA-443C-75C0A6A3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49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B4CCD5-ED08-8DDC-40EA-A21C6EF5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DA0294-B2C5-901C-9F01-917E1F72A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4E0F1C-3BF8-4CF9-BAAD-94DE11783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C82CE6-95C3-9C65-CBAD-55469AE8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09F2F5-CCCA-CB78-9A7C-BF972B74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0384FD-4ADD-A3A7-6303-E95D9C55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87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786D18-7A02-D5CC-ABA2-C75DF691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208631-961F-6539-F986-3C4196D2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EC29DB2-6422-2438-F3DF-845252F78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89A11B1-960D-81AC-323B-A246C3608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053571-CC86-EF71-2C08-239793BA4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CB885E5-FDE2-6891-1C45-75B5E37F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5544A2-122A-F408-F300-54D0A7C2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A92017-A2ED-C0B5-87C2-5325F869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86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6313-C396-084A-19E0-4E067EB0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7401E45-853A-D627-C5E5-8E4AF445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B626D-354C-B22D-3A74-2F6CACA79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E404AAD-6F77-09DD-F4D5-280CC5A6A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44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3834BF-9E3D-8D06-C939-148C31901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443E43-F639-5C36-4BCE-A8CD4A7EB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071DE6-5387-EE60-A35D-E3D8C0DF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22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6EEA9-EDAF-E8B7-D2FF-A2431922E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FF84D6-956A-CFF1-F1D1-5B48A2A6A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BE5838-90E6-5A78-9FB2-1715940A6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013690-CC85-B743-C368-A313AC25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7210B5-C41E-FB03-04E0-209DA3B2D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604033-9650-2F19-AC5B-50524D96F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65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947669-9985-07ED-5DBA-0EF0CC0C8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39EACA-7951-36AA-9450-53D74103B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F9B168-EB2B-5D1D-BE53-871247ABF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2DD3AB-46D6-0157-A38A-3070D93CF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BF9FDF-9325-EBB6-9DBA-B8C8DD2E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827DE6-83A4-FE3B-98C0-3050F33F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9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054F03-E562-6A7A-FD21-5BBD695D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7416B03-E073-2976-C867-A0294F87F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126191-E6A2-B124-EA0B-B9390F7E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ED0254-8C9B-572E-B375-308B7E26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40978F-662A-FB0B-7472-4E3642D8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7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1F1379-76A8-D1A4-395E-DA7386B30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6FE1A5-4A6A-7387-15C4-86319D130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445679-F39F-2BF6-6A8D-370A7E48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CDAB9D-9F94-E32A-6989-E0ECB35ED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D1CF2E-C6F4-E7AD-4024-3ECB34CF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0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6A21BE0-4EB1-D889-DFCB-BD3AF6D4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4AD44E-BEF8-D323-5C7B-FF53367A1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0CD629-7D1B-0F12-5032-D395F4B9F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238F73-DCBB-F380-CE12-CCE72282F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ECAC34-DD9F-A11A-6EAE-3B9440D71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5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KbnFxTMgtE?si=1ynNoB3n-vVrvpCc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youtu.be/ERttjRmZjm0?si=iA0PWsDUdCmt1qvR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FA Turquoise Blue Light 316 Molotow -UFA316">
            <a:extLst>
              <a:ext uri="{FF2B5EF4-FFF2-40B4-BE49-F238E27FC236}">
                <a16:creationId xmlns:a16="http://schemas.microsoft.com/office/drawing/2014/main" id="{EA44DBD9-7491-C834-47E8-908A9085E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7311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EFE8FC2-E301-E5AB-7273-564F7BB3E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607219"/>
            <a:ext cx="7319962" cy="2387600"/>
          </a:xfrm>
        </p:spPr>
        <p:txBody>
          <a:bodyPr>
            <a:normAutofit/>
          </a:bodyPr>
          <a:lstStyle/>
          <a:p>
            <a:r>
              <a:rPr kumimoji="1" lang="en-US" altLang="ja-JP" sz="5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GREEN BOOK</a:t>
            </a:r>
            <a:br>
              <a:rPr kumimoji="1" lang="en-US" altLang="ja-JP" sz="48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endParaRPr kumimoji="1" lang="ja-JP" altLang="en-US" sz="4800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888CC4-A98A-E797-C95A-986000B70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419" y="3602038"/>
            <a:ext cx="6171381" cy="1655762"/>
          </a:xfrm>
        </p:spPr>
        <p:txBody>
          <a:bodyPr>
            <a:normAutofit/>
          </a:bodyPr>
          <a:lstStyle/>
          <a:p>
            <a:r>
              <a:rPr lang="en-US" altLang="ja-JP" sz="3200" dirty="0">
                <a:solidFill>
                  <a:schemeClr val="bg1"/>
                </a:solidFill>
                <a:cs typeface="Times New Roman" panose="02020603050405020304" pitchFamily="18" charset="0"/>
              </a:rPr>
              <a:t>: the comedy of highlighting distinctions of class</a:t>
            </a:r>
            <a:endParaRPr kumimoji="1" lang="ja-JP" altLang="en-US" sz="32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B3BA3F-2C8C-CF7C-A67F-D84F03F6C6F4}"/>
              </a:ext>
            </a:extLst>
          </p:cNvPr>
          <p:cNvCxnSpPr>
            <a:cxnSpLocks/>
          </p:cNvCxnSpPr>
          <p:nvPr/>
        </p:nvCxnSpPr>
        <p:spPr>
          <a:xfrm>
            <a:off x="0" y="912019"/>
            <a:ext cx="7620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2B978BD-3C28-D556-072F-F7B54082E98F}"/>
              </a:ext>
            </a:extLst>
          </p:cNvPr>
          <p:cNvCxnSpPr>
            <a:cxnSpLocks/>
          </p:cNvCxnSpPr>
          <p:nvPr/>
        </p:nvCxnSpPr>
        <p:spPr>
          <a:xfrm>
            <a:off x="0" y="5913120"/>
            <a:ext cx="7620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7B3CFA18-226D-6ECD-7280-6EA5A5243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36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F26B55-7280-4CD4-D19B-1E5B276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2"/>
            <a:ext cx="10515600" cy="886868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Before you watch…</a:t>
            </a:r>
            <a:endParaRPr kumimoji="1" lang="ja-JP" altLang="en-US" b="1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63B4271-4ECE-76DF-9E8C-39C37875D3E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5C17ED9-D24E-C4C9-AF2D-FB18DB1F3096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5FCDD7-3FF4-C65C-325C-8921869CC354}"/>
              </a:ext>
            </a:extLst>
          </p:cNvPr>
          <p:cNvSpPr txBox="1"/>
          <p:nvPr/>
        </p:nvSpPr>
        <p:spPr>
          <a:xfrm>
            <a:off x="838200" y="1906703"/>
            <a:ext cx="76372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2000" dirty="0"/>
          </a:p>
          <a:p>
            <a:r>
              <a:rPr lang="en-US" altLang="ja-JP" sz="2400" b="1" u="sng" dirty="0"/>
              <a:t>What is a green book ?  </a:t>
            </a:r>
          </a:p>
          <a:p>
            <a:r>
              <a:rPr lang="en-US" altLang="ja-JP" sz="2000" dirty="0"/>
              <a:t>  A guidebook for African American road trippers which showed hotels  and restaurants that they were allowed to use.</a:t>
            </a:r>
          </a:p>
          <a:p>
            <a:endParaRPr lang="en-US" altLang="ja-JP" sz="2000" dirty="0"/>
          </a:p>
          <a:p>
            <a:r>
              <a:rPr lang="en-US" altLang="ja-JP" sz="2400" b="1" u="sng" dirty="0"/>
              <a:t>What is the movie about?</a:t>
            </a:r>
          </a:p>
          <a:p>
            <a:r>
              <a:rPr lang="en-US" altLang="ja-JP" sz="2000" dirty="0"/>
              <a:t>  This story is about an unexpected friendship between a rough, working-class Italian-American, and a refined African-American pianist. </a:t>
            </a:r>
          </a:p>
          <a:p>
            <a:r>
              <a:rPr lang="en-US" altLang="ja-JP" sz="2000" dirty="0"/>
              <a:t>  They encounter prejudice and hardship, but despite initial differences and biases, they grow closer, learning from each other and forming a deep bond.</a:t>
            </a:r>
          </a:p>
          <a:p>
            <a:endParaRPr lang="en-US" altLang="ja-JP" sz="2000" b="1" dirty="0"/>
          </a:p>
          <a:p>
            <a:endParaRPr lang="en-US" altLang="ja-JP" sz="2000" b="1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992B1783-1831-163C-4170-372C81E47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7244" y="1707954"/>
            <a:ext cx="2385324" cy="33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6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014C9-5BC0-1680-0414-009A54952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4B0CD-40FE-BBEC-E571-E8F6EF4A0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157"/>
            <a:ext cx="10515600" cy="886868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Before you watch…</a:t>
            </a:r>
            <a:endParaRPr kumimoji="1" lang="ja-JP" altLang="en-US" b="1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81ACF7D-18D8-5CEC-7CD6-160302A31AB5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9BA94BF-4541-3C0B-6FB7-E4C263E8C3F7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947B7C7-D80E-BD09-9982-61DD8DCAD0D4}"/>
              </a:ext>
            </a:extLst>
          </p:cNvPr>
          <p:cNvSpPr txBox="1"/>
          <p:nvPr/>
        </p:nvSpPr>
        <p:spPr>
          <a:xfrm>
            <a:off x="838200" y="1982286"/>
            <a:ext cx="53462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2000" dirty="0"/>
          </a:p>
          <a:p>
            <a:r>
              <a:rPr lang="en-US" altLang="ja-JP" sz="2400" b="1" u="sng" dirty="0"/>
              <a:t>Tony Lip</a:t>
            </a:r>
            <a:r>
              <a:rPr lang="en-US" altLang="ja-JP" sz="2400" b="1" dirty="0"/>
              <a:t>   </a:t>
            </a:r>
          </a:p>
          <a:p>
            <a:r>
              <a:rPr lang="ja-JP" altLang="en-US" sz="2000" dirty="0"/>
              <a:t>・</a:t>
            </a:r>
            <a:r>
              <a:rPr lang="en-US" altLang="ja-JP" sz="2000" dirty="0"/>
              <a:t>An</a:t>
            </a:r>
            <a:r>
              <a:rPr lang="en-US" altLang="ja-JP" sz="2400" b="1" dirty="0"/>
              <a:t> </a:t>
            </a:r>
            <a:r>
              <a:rPr lang="en-US" altLang="ja-JP" sz="2000" dirty="0"/>
              <a:t>Italian American bouncer.</a:t>
            </a:r>
          </a:p>
          <a:p>
            <a:r>
              <a:rPr lang="ja-JP" altLang="en-US" sz="2000" dirty="0"/>
              <a:t>・</a:t>
            </a:r>
            <a:r>
              <a:rPr lang="en-US" altLang="ja-JP" sz="2000" b="1" dirty="0"/>
              <a:t>S</a:t>
            </a:r>
            <a:r>
              <a:rPr lang="en-CA" altLang="ja-JP" sz="2000" b="1" dirty="0"/>
              <a:t>treet-smart, with a </a:t>
            </a:r>
            <a:r>
              <a:rPr lang="en-US" altLang="ja-JP" sz="2000" b="1" dirty="0"/>
              <a:t>low educational background.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1FBB6AC-BE61-370E-4F8B-8F660FB21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302" y="4113610"/>
            <a:ext cx="2579601" cy="1899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2BBB053-6CA0-F280-7B88-0789839EC66A}"/>
              </a:ext>
            </a:extLst>
          </p:cNvPr>
          <p:cNvSpPr txBox="1"/>
          <p:nvPr/>
        </p:nvSpPr>
        <p:spPr>
          <a:xfrm>
            <a:off x="6184490" y="2311688"/>
            <a:ext cx="5716630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/>
              <a:t>Dr. Don Shirley</a:t>
            </a:r>
            <a:r>
              <a:rPr lang="en-US" altLang="ja-JP" sz="2400" b="1" dirty="0"/>
              <a:t>   </a:t>
            </a:r>
          </a:p>
          <a:p>
            <a:r>
              <a:rPr lang="ja-JP" altLang="en-US" sz="2000" dirty="0"/>
              <a:t>・</a:t>
            </a:r>
            <a:r>
              <a:rPr lang="en-US" altLang="ja-JP" sz="2000" dirty="0"/>
              <a:t>A</a:t>
            </a:r>
            <a:r>
              <a:rPr kumimoji="1" lang="en-US" altLang="ja-JP" sz="2000" dirty="0"/>
              <a:t>n African American pianist. </a:t>
            </a:r>
          </a:p>
          <a:p>
            <a:r>
              <a:rPr lang="ja-JP" altLang="en-US" sz="2000" dirty="0"/>
              <a:t>・</a:t>
            </a:r>
            <a:r>
              <a:rPr lang="en-US" altLang="ja-JP" sz="2000" b="1" dirty="0"/>
              <a:t>Highly educated, refined and professional</a:t>
            </a:r>
            <a:r>
              <a:rPr lang="en-US" altLang="ja-JP" sz="2000" dirty="0"/>
              <a:t>.</a:t>
            </a:r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Hires Tony as a driver for his concert tour </a:t>
            </a:r>
          </a:p>
          <a:p>
            <a:r>
              <a:rPr kumimoji="1" lang="en-US" altLang="ja-JP" sz="2000" dirty="0"/>
              <a:t>    through the </a:t>
            </a:r>
            <a:r>
              <a:rPr kumimoji="1" lang="en-US" altLang="ja-JP" sz="2000" u="sng" dirty="0"/>
              <a:t>Midwest and Deep South</a:t>
            </a:r>
            <a:r>
              <a:rPr kumimoji="1" lang="en-US" altLang="ja-JP" sz="2000" dirty="0"/>
              <a:t>.</a:t>
            </a:r>
          </a:p>
          <a:p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C69CD83-B1DD-86B9-4E07-CE72D24BEF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26710" y="4111676"/>
            <a:ext cx="3372464" cy="1905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A8E7038-E593-6169-0143-638892B6F2E3}"/>
              </a:ext>
            </a:extLst>
          </p:cNvPr>
          <p:cNvSpPr txBox="1"/>
          <p:nvPr/>
        </p:nvSpPr>
        <p:spPr>
          <a:xfrm>
            <a:off x="4199487" y="1612990"/>
            <a:ext cx="344196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/>
              <a:t>The two main characters :</a:t>
            </a:r>
          </a:p>
          <a:p>
            <a:endParaRPr kumimoji="1" lang="ja-JP" altLang="en-US" dirty="0"/>
          </a:p>
        </p:txBody>
      </p:sp>
      <p:sp>
        <p:nvSpPr>
          <p:cNvPr id="3" name="吹き出し: 角を丸めた四角形 2">
            <a:extLst>
              <a:ext uri="{FF2B5EF4-FFF2-40B4-BE49-F238E27FC236}">
                <a16:creationId xmlns:a16="http://schemas.microsoft.com/office/drawing/2014/main" id="{9A12C43F-2672-E324-1466-7308E3377C16}"/>
              </a:ext>
            </a:extLst>
          </p:cNvPr>
          <p:cNvSpPr/>
          <p:nvPr/>
        </p:nvSpPr>
        <p:spPr>
          <a:xfrm>
            <a:off x="8632723" y="841154"/>
            <a:ext cx="3441968" cy="1344895"/>
          </a:xfrm>
          <a:prstGeom prst="wedgeRoundRectCallout">
            <a:avLst>
              <a:gd name="adj1" fmla="val -10095"/>
              <a:gd name="adj2" fmla="val 102228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A8DAEA-939D-CB84-3EBA-82B7951CC0B8}"/>
              </a:ext>
            </a:extLst>
          </p:cNvPr>
          <p:cNvSpPr txBox="1"/>
          <p:nvPr/>
        </p:nvSpPr>
        <p:spPr>
          <a:xfrm>
            <a:off x="8700052" y="1082232"/>
            <a:ext cx="3491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Institutionalized segregation and racial discrimination were still prevalent around 1962.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366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9E81F-408B-C9B4-EB5F-7CB7A4676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B45A6C-574D-EDA8-4742-843095ED6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11279"/>
            <a:ext cx="10515600" cy="1681314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>
                <a:ea typeface="Cambria" panose="02040503050406030204" pitchFamily="18" charset="0"/>
              </a:rPr>
              <a:t>Watch Here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49DFC05-14E0-F9CD-7481-77C66F5BEF10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5499F15-DEC3-3617-3CC3-5553115A70CB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9C8AFA3D-7535-0596-D15D-AD8ECEE34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1819" y="3266304"/>
            <a:ext cx="4135450" cy="2400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41CF2A-0F8F-D669-6EB1-6281C82F617C}"/>
              </a:ext>
            </a:extLst>
          </p:cNvPr>
          <p:cNvSpPr txBox="1"/>
          <p:nvPr/>
        </p:nvSpPr>
        <p:spPr>
          <a:xfrm>
            <a:off x="1179872" y="2199967"/>
            <a:ext cx="3824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JP" dirty="0">
                <a:hlinkClick r:id="rId3"/>
              </a:rPr>
              <a:t>https://youtu.be/uKbnFxTMgtE?si=1ynNoB3n-vVrvpCc</a:t>
            </a:r>
            <a:endParaRPr kumimoji="1" lang="en-CA" altLang="ja-JP" dirty="0"/>
          </a:p>
          <a:p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DB4441-242E-2F62-E851-762ED7194AD9}"/>
              </a:ext>
            </a:extLst>
          </p:cNvPr>
          <p:cNvSpPr txBox="1"/>
          <p:nvPr/>
        </p:nvSpPr>
        <p:spPr>
          <a:xfrm>
            <a:off x="7321819" y="2192593"/>
            <a:ext cx="3879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>
                <a:ea typeface="Cambria" panose="02040503050406030204" pitchFamily="18" charset="0"/>
                <a:hlinkClick r:id="rId4"/>
              </a:rPr>
              <a:t>https://youtu.be/ERttjRmZjm0?si=iA0PWsDUdCmt1qvR</a:t>
            </a:r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F826009-7E90-7153-0E52-AAEBFD241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9873" y="3266304"/>
            <a:ext cx="4282280" cy="2371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E9A67E7-8E89-09F7-3FFA-6E4DAE85D3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2" y="680275"/>
            <a:ext cx="1466346" cy="1466346"/>
          </a:xfrm>
          <a:prstGeom prst="rect">
            <a:avLst/>
          </a:prstGeom>
        </p:spPr>
      </p:pic>
      <p:pic>
        <p:nvPicPr>
          <p:cNvPr id="12" name="Picture 1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059AC442-26B0-1EA0-2D63-A0F1BE9B2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309" y="717948"/>
            <a:ext cx="1466345" cy="146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3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9E95-AE74-5646-E0B8-C2904906D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8567EF-A2FB-0A2D-658A-90A75252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b="1" dirty="0">
                <a:ea typeface="Cambria" panose="02040503050406030204" pitchFamily="18" charset="0"/>
              </a:rPr>
              <a:t>Why I chose these</a:t>
            </a:r>
            <a:r>
              <a:rPr lang="ja-JP" altLang="en-US" b="1" dirty="0">
                <a:ea typeface="Cambria" panose="02040503050406030204" pitchFamily="18" charset="0"/>
              </a:rPr>
              <a:t> </a:t>
            </a:r>
            <a:r>
              <a:rPr kumimoji="1" lang="en-US" altLang="ja-JP" b="1" dirty="0">
                <a:ea typeface="Cambria" panose="02040503050406030204" pitchFamily="18" charset="0"/>
              </a:rPr>
              <a:t>scenes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A6BCE7-0DDD-B757-F433-BC16190F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8" y="1825624"/>
            <a:ext cx="10962297" cy="4585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・</a:t>
            </a:r>
            <a:r>
              <a:rPr kumimoji="1" lang="en-US" altLang="ja-JP" sz="2400" dirty="0"/>
              <a:t>This movie portrays an unlikely friendship being formed between two 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b="1" dirty="0"/>
              <a:t>　</a:t>
            </a:r>
            <a:r>
              <a:rPr kumimoji="1" lang="en-US" altLang="ja-JP" sz="2400" b="1" u="sng" dirty="0"/>
              <a:t>distinctly different individuals</a:t>
            </a:r>
            <a:r>
              <a:rPr kumimoji="1" lang="en-US" altLang="ja-JP" sz="2400" dirty="0"/>
              <a:t>, overcoming class differences and </a:t>
            </a:r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kumimoji="1" lang="en-US" altLang="ja-JP" sz="2400" dirty="0"/>
              <a:t>cultural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biases.</a:t>
            </a:r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・</a:t>
            </a:r>
            <a:r>
              <a:rPr lang="en-US" altLang="ja-JP" sz="2400" dirty="0"/>
              <a:t>In many of the scenes, their </a:t>
            </a:r>
            <a:r>
              <a:rPr lang="en-US" altLang="ja-JP" sz="2400" b="1" u="sng" dirty="0"/>
              <a:t>miscommunication and mismatched </a:t>
            </a:r>
          </a:p>
          <a:p>
            <a:pPr marL="0" indent="0">
              <a:buNone/>
            </a:pPr>
            <a:r>
              <a:rPr lang="ja-JP" altLang="en-US" sz="2400" b="1" dirty="0"/>
              <a:t>　</a:t>
            </a:r>
            <a:r>
              <a:rPr lang="en-US" altLang="ja-JP" sz="2400" b="1" u="sng" dirty="0"/>
              <a:t>behaviors</a:t>
            </a:r>
            <a:r>
              <a:rPr lang="en-US" altLang="ja-JP" sz="2400" dirty="0"/>
              <a:t> are humorously captured. 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・</a:t>
            </a:r>
            <a:r>
              <a:rPr lang="en-US" altLang="ja-JP" sz="2400" dirty="0"/>
              <a:t>T</a:t>
            </a:r>
            <a:r>
              <a:rPr kumimoji="1" lang="en-US" altLang="ja-JP" sz="2400" dirty="0"/>
              <a:t>hese scenes, in particular, successfully highlight</a:t>
            </a:r>
            <a:r>
              <a:rPr lang="en-US" altLang="ja-JP" sz="2400" dirty="0"/>
              <a:t> each of their</a:t>
            </a:r>
            <a:r>
              <a:rPr lang="ja-JP" altLang="en-US" sz="2400" dirty="0"/>
              <a:t>　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en-US" altLang="ja-JP" sz="2400" dirty="0"/>
              <a:t>characteristics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as well as the </a:t>
            </a:r>
            <a:r>
              <a:rPr lang="en-US" altLang="ja-JP" sz="2400" dirty="0"/>
              <a:t>dynamic of their</a:t>
            </a:r>
            <a:r>
              <a:rPr lang="ja-JP" altLang="en-US" sz="2400" dirty="0"/>
              <a:t> </a:t>
            </a:r>
            <a:r>
              <a:rPr lang="en-US" altLang="ja-JP" sz="2400" dirty="0"/>
              <a:t>relationship.    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en-US" altLang="ja-JP" dirty="0">
              <a:latin typeface="Cambria" panose="02040503050406030204" pitchFamily="18" charset="0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236E78-A5EE-FDB0-F8E8-920D1A05585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51B01-5F92-565F-1E02-FE5B74614C6F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536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9B8F7-5C61-682C-CD63-A007D5CA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9FEB408-6691-F637-AD7C-8D49A4F668D1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B3A46AFF-172C-6A12-08A8-CD2736178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70" y="784385"/>
            <a:ext cx="10515600" cy="837247"/>
          </a:xfrm>
        </p:spPr>
        <p:txBody>
          <a:bodyPr/>
          <a:lstStyle/>
          <a:p>
            <a:r>
              <a:rPr kumimoji="1" lang="en-US" altLang="ja-JP" b="1" dirty="0"/>
              <a:t>Irony in Dr. Shirley’s speech</a:t>
            </a:r>
            <a:r>
              <a:rPr lang="ja-JP" altLang="en-US" b="1" dirty="0"/>
              <a:t> </a:t>
            </a:r>
            <a:r>
              <a:rPr kumimoji="1" lang="en-US" altLang="ja-JP" b="1" dirty="0"/>
              <a:t>;</a:t>
            </a:r>
            <a:endParaRPr kumimoji="1" lang="ja-JP" altLang="en-US" b="1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92E10C8-671F-C64C-6CAC-D0C156AD9F30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26CEB888-6F58-A7CE-79EB-F7C4061CF244}"/>
              </a:ext>
            </a:extLst>
          </p:cNvPr>
          <p:cNvSpPr txBox="1">
            <a:spLocks/>
          </p:cNvSpPr>
          <p:nvPr/>
        </p:nvSpPr>
        <p:spPr>
          <a:xfrm>
            <a:off x="374073" y="1621630"/>
            <a:ext cx="11662063" cy="5455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EBEAA0-D58E-9BFB-41EC-D2D8F188A043}"/>
              </a:ext>
            </a:extLst>
          </p:cNvPr>
          <p:cNvSpPr txBox="1"/>
          <p:nvPr/>
        </p:nvSpPr>
        <p:spPr>
          <a:xfrm>
            <a:off x="835077" y="1858712"/>
            <a:ext cx="10157387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“Y</a:t>
            </a:r>
            <a:r>
              <a:rPr lang="en-US" altLang="ja-JP" sz="2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ou have a marvelous way with words when describing food. </a:t>
            </a:r>
            <a:endParaRPr lang="ja-JP" altLang="ja-JP" sz="2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‘</a:t>
            </a:r>
            <a:r>
              <a:rPr lang="en-US" altLang="ja-JP" sz="2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Salty.’ </a:t>
            </a:r>
            <a:endParaRPr lang="ja-JP" altLang="ja-JP" sz="2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So vivid, one can almost taste it.”</a:t>
            </a:r>
            <a:endParaRPr lang="ja-JP" altLang="ja-JP" sz="2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42BB29-1D94-7E32-283E-6C29580A4E9F}"/>
              </a:ext>
            </a:extLst>
          </p:cNvPr>
          <p:cNvSpPr txBox="1"/>
          <p:nvPr/>
        </p:nvSpPr>
        <p:spPr>
          <a:xfrm>
            <a:off x="835077" y="4208396"/>
            <a:ext cx="113399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Dr. Shirley </a:t>
            </a:r>
            <a:r>
              <a:rPr kumimoji="1" lang="en-US" altLang="ja-JP" sz="2400" b="1" u="sng" dirty="0"/>
              <a:t>exudes refinedness </a:t>
            </a:r>
            <a:r>
              <a:rPr kumimoji="1" lang="en-US" altLang="ja-JP" sz="2400" dirty="0"/>
              <a:t>by his proper sentences and polite vocabulary.</a:t>
            </a:r>
          </a:p>
          <a:p>
            <a:r>
              <a:rPr lang="en-US" altLang="ja-JP" sz="2400" dirty="0"/>
              <a:t>Here, it is deliberately used as </a:t>
            </a:r>
            <a:r>
              <a:rPr lang="en-US" altLang="ja-JP" sz="2400" b="1" u="sng" dirty="0"/>
              <a:t>sarcasm</a:t>
            </a:r>
            <a:r>
              <a:rPr lang="en-US" altLang="ja-JP" sz="2400" dirty="0"/>
              <a:t>.</a:t>
            </a:r>
            <a:r>
              <a:rPr kumimoji="1" lang="en-US" altLang="ja-JP" sz="2400" dirty="0"/>
              <a:t> </a:t>
            </a:r>
          </a:p>
          <a:p>
            <a:r>
              <a:rPr lang="en-US" altLang="ja-JP" sz="2400" dirty="0"/>
              <a:t>Tony does not recognize it and keeps explaining himself.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60819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BE046-C060-2DB5-FE09-20F309F15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3F7CEE97-7D64-D090-6EBE-9ADAB49E0CD1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33E83F3D-C7F3-EC18-E770-9B1A2A29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70" y="784385"/>
            <a:ext cx="10515600" cy="837247"/>
          </a:xfrm>
        </p:spPr>
        <p:txBody>
          <a:bodyPr/>
          <a:lstStyle/>
          <a:p>
            <a:r>
              <a:rPr kumimoji="1" lang="en-US" altLang="ja-JP" b="1" dirty="0"/>
              <a:t>Cultural biases are at play ;</a:t>
            </a:r>
            <a:endParaRPr kumimoji="1" lang="ja-JP" altLang="en-US" b="1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672F6AA-37BA-00F3-8358-CAF526EA0B0F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3B07D1E9-AE82-14D5-FA93-94AEA4B76129}"/>
              </a:ext>
            </a:extLst>
          </p:cNvPr>
          <p:cNvSpPr txBox="1">
            <a:spLocks/>
          </p:cNvSpPr>
          <p:nvPr/>
        </p:nvSpPr>
        <p:spPr>
          <a:xfrm>
            <a:off x="374073" y="1621630"/>
            <a:ext cx="11662063" cy="5455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ACCFAB-22F6-B72D-966F-405ACD1EA255}"/>
              </a:ext>
            </a:extLst>
          </p:cNvPr>
          <p:cNvSpPr txBox="1"/>
          <p:nvPr/>
        </p:nvSpPr>
        <p:spPr>
          <a:xfrm>
            <a:off x="835077" y="1858712"/>
            <a:ext cx="1015738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32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“It just seems … so unsanitary.” </a:t>
            </a:r>
            <a:endParaRPr lang="ja-JP" altLang="ja-JP" sz="32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08D8369-7061-AE9E-8CDB-4257E1131B10}"/>
              </a:ext>
            </a:extLst>
          </p:cNvPr>
          <p:cNvSpPr txBox="1"/>
          <p:nvPr/>
        </p:nvSpPr>
        <p:spPr>
          <a:xfrm>
            <a:off x="835077" y="2736503"/>
            <a:ext cx="107725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Dr. Shirley is feeling </a:t>
            </a:r>
            <a:r>
              <a:rPr lang="en-US" altLang="ja-JP" sz="2400" b="1" u="sng" dirty="0"/>
              <a:t>uncomfortable</a:t>
            </a:r>
            <a:r>
              <a:rPr lang="en-US" altLang="ja-JP" sz="2400" dirty="0"/>
              <a:t> eating chicken, as prompted by Tony, </a:t>
            </a:r>
          </a:p>
          <a:p>
            <a:r>
              <a:rPr lang="en-US" altLang="ja-JP" sz="2400" dirty="0"/>
              <a:t>in a </a:t>
            </a:r>
            <a:r>
              <a:rPr lang="en-US" altLang="ja-JP" sz="2400" b="1" u="sng" dirty="0"/>
              <a:t>“lower-class” manner</a:t>
            </a:r>
            <a:r>
              <a:rPr lang="en-US" altLang="ja-JP" sz="2400" dirty="0"/>
              <a:t>.</a:t>
            </a:r>
          </a:p>
          <a:p>
            <a:endParaRPr kumimoji="1" lang="ja-JP" altLang="en-US" sz="24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2CBB2D-20B9-FC1A-A24D-30D28A468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8657" y="4022113"/>
            <a:ext cx="3003141" cy="200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68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21DEB-5B47-DA7C-2FEA-2246B5BA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3394472-1389-F60F-6D0D-8D59A7341360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BDC43B9F-06DE-5965-C429-349B103D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70" y="784385"/>
            <a:ext cx="10515600" cy="837247"/>
          </a:xfrm>
        </p:spPr>
        <p:txBody>
          <a:bodyPr>
            <a:normAutofit fontScale="90000"/>
          </a:bodyPr>
          <a:lstStyle/>
          <a:p>
            <a:r>
              <a:rPr lang="en-US" altLang="ja-JP" b="1" dirty="0"/>
              <a:t>Dr. Shirley</a:t>
            </a:r>
            <a:r>
              <a:rPr kumimoji="1" lang="en-US" altLang="ja-JP" b="1" dirty="0"/>
              <a:t> gradually warming up to Tony ;</a:t>
            </a:r>
            <a:endParaRPr kumimoji="1" lang="ja-JP" altLang="en-US" b="1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46499DDB-04C2-32AB-B911-A40BE3B3B9E4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82E011A7-124D-E757-71FF-2FA9058D773F}"/>
              </a:ext>
            </a:extLst>
          </p:cNvPr>
          <p:cNvSpPr txBox="1">
            <a:spLocks/>
          </p:cNvSpPr>
          <p:nvPr/>
        </p:nvSpPr>
        <p:spPr>
          <a:xfrm>
            <a:off x="374073" y="1621630"/>
            <a:ext cx="11662063" cy="5455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b="1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A8096DB-84AD-FFF3-8B7A-BD457B5FE812}"/>
              </a:ext>
            </a:extLst>
          </p:cNvPr>
          <p:cNvSpPr txBox="1"/>
          <p:nvPr/>
        </p:nvSpPr>
        <p:spPr>
          <a:xfrm>
            <a:off x="835077" y="1858712"/>
            <a:ext cx="1015738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32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Throughs the chicken bone out of the window as demonstrated by Tony.</a:t>
            </a:r>
          </a:p>
          <a:p>
            <a:r>
              <a:rPr lang="en-US" altLang="ja-JP" sz="32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But then tells him off for throwing his drink. </a:t>
            </a:r>
            <a:endParaRPr lang="ja-JP" altLang="ja-JP" sz="32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DB8172C-24EA-EEDF-F39A-AEF52E93306D}"/>
              </a:ext>
            </a:extLst>
          </p:cNvPr>
          <p:cNvSpPr txBox="1"/>
          <p:nvPr/>
        </p:nvSpPr>
        <p:spPr>
          <a:xfrm>
            <a:off x="835077" y="4004582"/>
            <a:ext cx="10485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This shows signs of Dr Shirley </a:t>
            </a:r>
            <a:r>
              <a:rPr kumimoji="1" lang="en-US" altLang="ja-JP" sz="2400" b="1" u="sng" dirty="0"/>
              <a:t>gradually loosening up </a:t>
            </a:r>
            <a:r>
              <a:rPr kumimoji="1" lang="en-US" altLang="ja-JP" sz="2400" dirty="0"/>
              <a:t>and getting along</a:t>
            </a:r>
          </a:p>
          <a:p>
            <a:r>
              <a:rPr kumimoji="1" lang="en-US" altLang="ja-JP" sz="2400" dirty="0"/>
              <a:t>with Tony, while highlighting his yet </a:t>
            </a:r>
            <a:r>
              <a:rPr lang="en-US" altLang="ja-JP" sz="2400" b="1" u="sng" dirty="0"/>
              <a:t>moral</a:t>
            </a:r>
            <a:r>
              <a:rPr kumimoji="1" lang="en-US" altLang="ja-JP" sz="2400" b="1" u="sng" dirty="0"/>
              <a:t> and </a:t>
            </a:r>
            <a:r>
              <a:rPr lang="en-US" altLang="ja-JP" sz="2400" b="1" u="sng" dirty="0"/>
              <a:t>stubborn </a:t>
            </a:r>
            <a:r>
              <a:rPr kumimoji="1" lang="en-US" altLang="ja-JP" sz="2400" b="1" u="sng" dirty="0"/>
              <a:t>nature</a:t>
            </a:r>
            <a:r>
              <a:rPr kumimoji="1" lang="en-US" altLang="ja-JP" sz="2400" b="1" dirty="0"/>
              <a:t>.</a:t>
            </a:r>
            <a:r>
              <a:rPr kumimoji="1" lang="en-US" altLang="ja-JP" sz="2400" dirty="0"/>
              <a:t> </a:t>
            </a:r>
            <a:endParaRPr kumimoji="1" lang="ja-JP" altLang="en-US" sz="2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9DD53B-FB35-F608-B1DE-E4EF8772F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18343">
            <a:off x="962749" y="4982039"/>
            <a:ext cx="1557663" cy="15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92390-CEE7-FA17-AE69-F306B11A9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902EA62-FBAD-3F08-CDD2-03CC4AAACC27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C054DBE3-13FC-1573-4229-9676B1BD1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78" y="741675"/>
            <a:ext cx="10515600" cy="837247"/>
          </a:xfrm>
        </p:spPr>
        <p:txBody>
          <a:bodyPr/>
          <a:lstStyle/>
          <a:p>
            <a:r>
              <a:rPr kumimoji="1" lang="en-US" altLang="ja-JP" b="1" dirty="0">
                <a:ea typeface="Cambria" panose="02040503050406030204" pitchFamily="18" charset="0"/>
              </a:rPr>
              <a:t>Quiz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01DD3C-F4B9-F407-7A95-1836150D6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781"/>
            <a:ext cx="2839065" cy="45523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1. Outspoken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2. Polished       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3. Meticulous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4. Rough </a:t>
            </a:r>
          </a:p>
          <a:p>
            <a:pPr marL="0" indent="0">
              <a:buNone/>
            </a:pPr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5. 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elaxed</a:t>
            </a:r>
          </a:p>
          <a:p>
            <a:pPr marL="0" indent="0">
              <a:buNone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6. Dignity</a:t>
            </a:r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altLang="ja-JP" sz="3200" dirty="0">
                <a:latin typeface="Cambria" panose="02040503050406030204" pitchFamily="18" charset="0"/>
                <a:ea typeface="Cambria" panose="02040503050406030204" pitchFamily="18" charset="0"/>
              </a:rPr>
              <a:t>     </a:t>
            </a:r>
          </a:p>
          <a:p>
            <a:pPr marL="0" indent="0">
              <a:buNone/>
            </a:pPr>
            <a:r>
              <a:rPr lang="en-US" altLang="ja-JP" dirty="0"/>
              <a:t>    </a:t>
            </a:r>
            <a:endParaRPr kumimoji="1" lang="en-US" altLang="ja-JP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D81C617-2107-490E-EF06-CAEA3CDEED2D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動作設定ボタン: ヘルプ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A7833EE-CF5E-12E0-D6EF-754FBCC6A703}"/>
              </a:ext>
            </a:extLst>
          </p:cNvPr>
          <p:cNvSpPr/>
          <p:nvPr/>
        </p:nvSpPr>
        <p:spPr>
          <a:xfrm>
            <a:off x="10640354" y="823845"/>
            <a:ext cx="1357049" cy="1358445"/>
          </a:xfrm>
          <a:prstGeom prst="actionButtonHelp">
            <a:avLst/>
          </a:prstGeom>
          <a:noFill/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F2AF2B-5C61-9C41-80A8-DD350370675B}"/>
              </a:ext>
            </a:extLst>
          </p:cNvPr>
          <p:cNvSpPr txBox="1"/>
          <p:nvPr/>
        </p:nvSpPr>
        <p:spPr>
          <a:xfrm>
            <a:off x="561954" y="1690676"/>
            <a:ext cx="1007840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>
                <a:ea typeface="Cambria" panose="02040503050406030204" pitchFamily="18" charset="0"/>
              </a:rPr>
              <a:t>What words can we use to describe each of the characters?</a:t>
            </a:r>
            <a:endParaRPr kumimoji="1" lang="en-US" altLang="ja-JP" sz="2800" dirty="0">
              <a:ea typeface="Cambria" panose="02040503050406030204" pitchFamily="18" charset="0"/>
            </a:endParaRPr>
          </a:p>
          <a:p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986DC16-6C16-A47C-60B1-8E93516C5F54}"/>
              </a:ext>
            </a:extLst>
          </p:cNvPr>
          <p:cNvSpPr txBox="1"/>
          <p:nvPr/>
        </p:nvSpPr>
        <p:spPr>
          <a:xfrm>
            <a:off x="6892413" y="2762865"/>
            <a:ext cx="494167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Tony</a:t>
            </a:r>
          </a:p>
          <a:p>
            <a:endParaRPr lang="en-US" altLang="ja-JP" sz="2800" b="1" dirty="0"/>
          </a:p>
          <a:p>
            <a:endParaRPr kumimoji="1" lang="en-US" altLang="ja-JP" sz="2800" b="1" dirty="0"/>
          </a:p>
          <a:p>
            <a:endParaRPr lang="en-US" altLang="ja-JP" sz="2800" b="1" dirty="0"/>
          </a:p>
          <a:p>
            <a:r>
              <a:rPr kumimoji="1" lang="en-US" altLang="ja-JP" sz="2800" b="1" dirty="0"/>
              <a:t>Dr. Shirley</a:t>
            </a:r>
          </a:p>
          <a:p>
            <a:endParaRPr lang="en-US" altLang="ja-JP" sz="2800" b="1" dirty="0"/>
          </a:p>
          <a:p>
            <a:endParaRPr kumimoji="1" lang="ja-JP" altLang="en-US" sz="2800" b="1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3DF16E1-ACE5-1CBB-D791-B341359C2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32" y="3834922"/>
            <a:ext cx="4813856" cy="4571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0EF3C28-0763-D3CB-A235-178341AAB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32" y="5497282"/>
            <a:ext cx="4810161" cy="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63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EF0DC-ACAE-09C1-65AF-6BD14BA6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B35A8A-5CF9-7939-15F6-FB8E0EB96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97" y="1783062"/>
            <a:ext cx="11162205" cy="4555972"/>
          </a:xfrm>
        </p:spPr>
        <p:txBody>
          <a:bodyPr/>
          <a:lstStyle/>
          <a:p>
            <a:r>
              <a:rPr lang="en-US" altLang="ja-JP" sz="3200" dirty="0">
                <a:ea typeface="Cambria" panose="02040503050406030204" pitchFamily="18" charset="0"/>
              </a:rPr>
              <a:t>Why do you think these two characters worked well as a duo?</a:t>
            </a:r>
          </a:p>
          <a:p>
            <a:endParaRPr lang="en-US" altLang="ja-JP" sz="3200" dirty="0">
              <a:latin typeface="+mj-lt"/>
              <a:ea typeface="Cambria" panose="02040503050406030204" pitchFamily="18" charset="0"/>
            </a:endParaRPr>
          </a:p>
          <a:p>
            <a:pPr algn="l"/>
            <a:endParaRPr lang="en-US" altLang="ja-JP" sz="3200" b="0" i="0" dirty="0">
              <a:solidFill>
                <a:srgbClr val="121212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ja-JP" sz="3200" dirty="0">
                <a:solidFill>
                  <a:srgbClr val="121212"/>
                </a:solidFill>
                <a:ea typeface="Cambria" panose="02040503050406030204" pitchFamily="18" charset="0"/>
              </a:rPr>
              <a:t>What do you think each of the characters thought of each other?</a:t>
            </a:r>
            <a:endParaRPr lang="en-US" altLang="ja-JP" sz="3200" b="0" i="0" dirty="0">
              <a:solidFill>
                <a:srgbClr val="121212"/>
              </a:solidFill>
              <a:effectLst/>
              <a:ea typeface="Cambria" panose="02040503050406030204" pitchFamily="18" charset="0"/>
            </a:endParaRP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2258B8B-FA16-2649-C606-1DE37F2BED1A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9336A-F3BD-E214-1F57-6D75EA404C02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A626782-F583-9A07-26F9-EA17BD82F377}"/>
              </a:ext>
            </a:extLst>
          </p:cNvPr>
          <p:cNvCxnSpPr>
            <a:cxnSpLocks/>
          </p:cNvCxnSpPr>
          <p:nvPr/>
        </p:nvCxnSpPr>
        <p:spPr>
          <a:xfrm>
            <a:off x="978124" y="3211717"/>
            <a:ext cx="76789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148C7B8-22D9-3C91-97A9-F0BB1B008320}"/>
              </a:ext>
            </a:extLst>
          </p:cNvPr>
          <p:cNvCxnSpPr>
            <a:cxnSpLocks/>
          </p:cNvCxnSpPr>
          <p:nvPr/>
        </p:nvCxnSpPr>
        <p:spPr>
          <a:xfrm>
            <a:off x="3037878" y="5821062"/>
            <a:ext cx="77773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7DCABA44-1D74-249E-E315-3007F4149E06}"/>
              </a:ext>
            </a:extLst>
          </p:cNvPr>
          <p:cNvSpPr txBox="1">
            <a:spLocks/>
          </p:cNvSpPr>
          <p:nvPr/>
        </p:nvSpPr>
        <p:spPr>
          <a:xfrm>
            <a:off x="354299" y="818294"/>
            <a:ext cx="6110750" cy="124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4400" b="1" dirty="0">
                <a:solidFill>
                  <a:srgbClr val="121212"/>
                </a:solidFill>
                <a:latin typeface="+mj-lt"/>
                <a:ea typeface="Cambria" panose="02040503050406030204" pitchFamily="18" charset="0"/>
              </a:rPr>
              <a:t>For further discission </a:t>
            </a:r>
            <a:r>
              <a:rPr lang="en-US" altLang="ja-JP" sz="4400" dirty="0">
                <a:solidFill>
                  <a:srgbClr val="12121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2020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1ECBE-5BF8-8C39-AA4D-418F39A4F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0D7290-7023-3381-E918-EF5448312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8" y="2065169"/>
            <a:ext cx="10916736" cy="4555972"/>
          </a:xfrm>
        </p:spPr>
        <p:txBody>
          <a:bodyPr/>
          <a:lstStyle/>
          <a:p>
            <a:r>
              <a:rPr lang="en-US" altLang="ja-JP" dirty="0"/>
              <a:t>Miscommunications between individuals with c</a:t>
            </a:r>
            <a:r>
              <a:rPr kumimoji="1" lang="en-US" altLang="ja-JP" dirty="0"/>
              <a:t>ultural differences can be humorous as they tend to lead the conversation to unexpected places.</a:t>
            </a:r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When facing cultural differences, we tend to become judgmental of the other person.  However, we can always learn from each other.  </a:t>
            </a:r>
          </a:p>
          <a:p>
            <a:pPr marL="0" indent="0">
              <a:buNone/>
            </a:pPr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1963D17-0029-B3E3-A53F-DA3E32D9F23C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D1C5C99-0604-C3EB-C571-2CDFEC83D5B8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C849857C-965D-C87B-D863-BE20186F4301}"/>
              </a:ext>
            </a:extLst>
          </p:cNvPr>
          <p:cNvSpPr txBox="1">
            <a:spLocks/>
          </p:cNvSpPr>
          <p:nvPr/>
        </p:nvSpPr>
        <p:spPr>
          <a:xfrm>
            <a:off x="354299" y="818294"/>
            <a:ext cx="9418966" cy="1246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4400" b="1" dirty="0">
                <a:latin typeface="+mj-lt"/>
              </a:rPr>
              <a:t>What I learnt from this Active Learning</a:t>
            </a:r>
            <a:endParaRPr lang="ja-JP" altLang="en-US" sz="4400" b="1" dirty="0">
              <a:latin typeface="+mj-lt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DFB5360-2339-92DB-1E61-67576FFD3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8734" y="1707972"/>
            <a:ext cx="2019769" cy="179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82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549</Words>
  <Application>Microsoft Macintosh PowerPoint</Application>
  <PresentationFormat>Widescreen</PresentationFormat>
  <Paragraphs>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游ゴシック</vt:lpstr>
      <vt:lpstr>游ゴシック Light</vt:lpstr>
      <vt:lpstr>游明朝</vt:lpstr>
      <vt:lpstr>Arial</vt:lpstr>
      <vt:lpstr>Cambria</vt:lpstr>
      <vt:lpstr>Times New Roman</vt:lpstr>
      <vt:lpstr>Office テーマ</vt:lpstr>
      <vt:lpstr>GREEN BOOK </vt:lpstr>
      <vt:lpstr>Before you watch…</vt:lpstr>
      <vt:lpstr>Before you watch…</vt:lpstr>
      <vt:lpstr>Watch Here</vt:lpstr>
      <vt:lpstr>Why I chose these scenes</vt:lpstr>
      <vt:lpstr>Irony in Dr. Shirley’s speech ;</vt:lpstr>
      <vt:lpstr>Cultural biases are at play ;</vt:lpstr>
      <vt:lpstr>Dr. Shirley gradually warming up to Tony ;</vt:lpstr>
      <vt:lpstr>Quiz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do laundry when you’re depressed</dc:title>
  <dc:creator>H Y</dc:creator>
  <cp:lastModifiedBy>Jason Pipe</cp:lastModifiedBy>
  <cp:revision>34</cp:revision>
  <dcterms:created xsi:type="dcterms:W3CDTF">2024-02-15T13:09:02Z</dcterms:created>
  <dcterms:modified xsi:type="dcterms:W3CDTF">2025-02-19T03:21:46Z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2025-01-13T22:27:49Z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a7a3dd32-dd08-4f71-bec6-8590949c9cde</vt:lpwstr>
  </property>
  <property fmtid="{D5CDD505-2E9C-101B-9397-08002B2CF9AE}" pid="8" name="MSIP_Label_e0cefc7c-1990-4b05-bb2b-d459d68fce94_ContentBits">
    <vt:lpwstr>0</vt:lpwstr>
  </property>
</Properties>
</file>