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Lst>
  <p:sldSz cx="18288000" cy="10287000"/>
  <p:notesSz cx="6858000" cy="9144000"/>
  <p:embeddedFontLst>
    <p:embeddedFont>
      <p:font typeface="DM Sans" pitchFamily="2" charset="77"/>
      <p:regular r:id="rId12"/>
      <p:bold r:id="rId13"/>
      <p:italic r:id="rId14"/>
      <p:boldItalic r:id="rId15"/>
    </p:embeddedFont>
    <p:embeddedFont>
      <p:font typeface="DM Sans Bold" pitchFamily="2" charset="77"/>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autoAdjust="0"/>
    <p:restoredTop sz="94587" autoAdjust="0"/>
  </p:normalViewPr>
  <p:slideViewPr>
    <p:cSldViewPr>
      <p:cViewPr varScale="1">
        <p:scale>
          <a:sx n="58" d="100"/>
          <a:sy n="58" d="100"/>
        </p:scale>
        <p:origin x="102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2/19/25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18" Type="http://schemas.openxmlformats.org/officeDocument/2006/relationships/image" Target="../media/image17.svg"/><Relationship Id="rId26" Type="http://schemas.openxmlformats.org/officeDocument/2006/relationships/image" Target="../media/image25.sv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svg"/><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image" Target="../media/image1.png"/><Relationship Id="rId16" Type="http://schemas.openxmlformats.org/officeDocument/2006/relationships/image" Target="../media/image15.svg"/><Relationship Id="rId20" Type="http://schemas.openxmlformats.org/officeDocument/2006/relationships/image" Target="../media/image19.svg"/><Relationship Id="rId29"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png"/><Relationship Id="rId24" Type="http://schemas.openxmlformats.org/officeDocument/2006/relationships/image" Target="../media/image23.sv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svg"/><Relationship Id="rId10" Type="http://schemas.openxmlformats.org/officeDocument/2006/relationships/image" Target="../media/image9.svg"/><Relationship Id="rId19" Type="http://schemas.openxmlformats.org/officeDocument/2006/relationships/image" Target="../media/image18.png"/><Relationship Id="rId31" Type="http://schemas.openxmlformats.org/officeDocument/2006/relationships/image" Target="../media/image30.pn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 Id="rId22" Type="http://schemas.openxmlformats.org/officeDocument/2006/relationships/image" Target="../media/image21.svg"/><Relationship Id="rId27" Type="http://schemas.openxmlformats.org/officeDocument/2006/relationships/image" Target="../media/image26.png"/><Relationship Id="rId30" Type="http://schemas.openxmlformats.org/officeDocument/2006/relationships/image" Target="../media/image29.svg"/></Relationships>
</file>

<file path=ppt/slides/_rels/slide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4.pn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svg"/><Relationship Id="rId11" Type="http://schemas.openxmlformats.org/officeDocument/2006/relationships/image" Target="../media/image31.png"/><Relationship Id="rId5" Type="http://schemas.openxmlformats.org/officeDocument/2006/relationships/image" Target="../media/image16.png"/><Relationship Id="rId10" Type="http://schemas.openxmlformats.org/officeDocument/2006/relationships/image" Target="../media/image29.svg"/><Relationship Id="rId4" Type="http://schemas.openxmlformats.org/officeDocument/2006/relationships/image" Target="../media/image5.svg"/><Relationship Id="rId9" Type="http://schemas.openxmlformats.org/officeDocument/2006/relationships/image" Target="../media/image28.png"/></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 Id="rId9" Type="http://schemas.openxmlformats.org/officeDocument/2006/relationships/hyperlink" Target="https://www.youtube.com/watch?v=3Y6-11P8S1o"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24.png"/><Relationship Id="rId18" Type="http://schemas.openxmlformats.org/officeDocument/2006/relationships/image" Target="../media/image51.png"/><Relationship Id="rId3" Type="http://schemas.openxmlformats.org/officeDocument/2006/relationships/image" Target="../media/image48.png"/><Relationship Id="rId7" Type="http://schemas.openxmlformats.org/officeDocument/2006/relationships/image" Target="../media/image10.png"/><Relationship Id="rId12" Type="http://schemas.openxmlformats.org/officeDocument/2006/relationships/image" Target="../media/image21.svg"/><Relationship Id="rId17" Type="http://schemas.openxmlformats.org/officeDocument/2006/relationships/image" Target="../media/image50.png"/><Relationship Id="rId2" Type="http://schemas.openxmlformats.org/officeDocument/2006/relationships/image" Target="../media/image1.png"/><Relationship Id="rId16" Type="http://schemas.openxmlformats.org/officeDocument/2006/relationships/image" Target="../media/image29.svg"/><Relationship Id="rId1" Type="http://schemas.openxmlformats.org/officeDocument/2006/relationships/slideLayout" Target="../slideLayouts/slideLayout7.xml"/><Relationship Id="rId6" Type="http://schemas.openxmlformats.org/officeDocument/2006/relationships/image" Target="../media/image9.svg"/><Relationship Id="rId11" Type="http://schemas.openxmlformats.org/officeDocument/2006/relationships/image" Target="../media/image20.png"/><Relationship Id="rId5" Type="http://schemas.openxmlformats.org/officeDocument/2006/relationships/image" Target="../media/image8.png"/><Relationship Id="rId15" Type="http://schemas.openxmlformats.org/officeDocument/2006/relationships/image" Target="../media/image28.png"/><Relationship Id="rId10" Type="http://schemas.openxmlformats.org/officeDocument/2006/relationships/image" Target="../media/image15.svg"/><Relationship Id="rId19" Type="http://schemas.openxmlformats.org/officeDocument/2006/relationships/image" Target="../media/image52.png"/><Relationship Id="rId4" Type="http://schemas.openxmlformats.org/officeDocument/2006/relationships/image" Target="../media/image49.svg"/><Relationship Id="rId9" Type="http://schemas.openxmlformats.org/officeDocument/2006/relationships/image" Target="../media/image14.png"/><Relationship Id="rId14" Type="http://schemas.openxmlformats.org/officeDocument/2006/relationships/image" Target="../media/image25.sv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27.svg"/></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Symphony_No._7_(Shostakovich)" TargetMode="External"/><Relationship Id="rId2" Type="http://schemas.openxmlformats.org/officeDocument/2006/relationships/hyperlink" Target="https://coloradosound.org/more-cowbel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1867" t="-3631" r="-74156" b="-2747"/>
            </a:stretch>
          </a:blipFill>
        </p:spPr>
        <p:txBody>
          <a:bodyPr/>
          <a:lstStyle/>
          <a:p>
            <a:endParaRPr lang="ja-JP" altLang="en-US"/>
          </a:p>
        </p:txBody>
      </p:sp>
      <p:sp>
        <p:nvSpPr>
          <p:cNvPr id="3" name="Freeform 3"/>
          <p:cNvSpPr/>
          <p:nvPr/>
        </p:nvSpPr>
        <p:spPr>
          <a:xfrm>
            <a:off x="-2329398" y="8614893"/>
            <a:ext cx="4899948" cy="3344214"/>
          </a:xfrm>
          <a:custGeom>
            <a:avLst/>
            <a:gdLst/>
            <a:ahLst/>
            <a:cxnLst/>
            <a:rect l="l" t="t" r="r" b="b"/>
            <a:pathLst>
              <a:path w="4899948" h="3344214">
                <a:moveTo>
                  <a:pt x="0" y="0"/>
                </a:moveTo>
                <a:lnTo>
                  <a:pt x="4899947" y="0"/>
                </a:lnTo>
                <a:lnTo>
                  <a:pt x="4899947" y="3344214"/>
                </a:lnTo>
                <a:lnTo>
                  <a:pt x="0" y="33442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Freeform 4"/>
          <p:cNvSpPr/>
          <p:nvPr/>
        </p:nvSpPr>
        <p:spPr>
          <a:xfrm>
            <a:off x="6030709" y="9258300"/>
            <a:ext cx="3059829" cy="751049"/>
          </a:xfrm>
          <a:custGeom>
            <a:avLst/>
            <a:gdLst/>
            <a:ahLst/>
            <a:cxnLst/>
            <a:rect l="l" t="t" r="r" b="b"/>
            <a:pathLst>
              <a:path w="3059829" h="751049">
                <a:moveTo>
                  <a:pt x="0" y="0"/>
                </a:moveTo>
                <a:lnTo>
                  <a:pt x="3059829" y="0"/>
                </a:lnTo>
                <a:lnTo>
                  <a:pt x="3059829" y="751049"/>
                </a:lnTo>
                <a:lnTo>
                  <a:pt x="0" y="7510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5" name="Freeform 5"/>
          <p:cNvSpPr/>
          <p:nvPr/>
        </p:nvSpPr>
        <p:spPr>
          <a:xfrm>
            <a:off x="14236705" y="6409875"/>
            <a:ext cx="724985" cy="920616"/>
          </a:xfrm>
          <a:custGeom>
            <a:avLst/>
            <a:gdLst/>
            <a:ahLst/>
            <a:cxnLst/>
            <a:rect l="l" t="t" r="r" b="b"/>
            <a:pathLst>
              <a:path w="724985" h="920616">
                <a:moveTo>
                  <a:pt x="0" y="0"/>
                </a:moveTo>
                <a:lnTo>
                  <a:pt x="724986" y="0"/>
                </a:lnTo>
                <a:lnTo>
                  <a:pt x="724986" y="920616"/>
                </a:lnTo>
                <a:lnTo>
                  <a:pt x="0" y="9206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6" name="Freeform 6"/>
          <p:cNvSpPr/>
          <p:nvPr/>
        </p:nvSpPr>
        <p:spPr>
          <a:xfrm>
            <a:off x="14215205" y="8540136"/>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ja-JP" altLang="en-US"/>
          </a:p>
        </p:txBody>
      </p:sp>
      <p:sp>
        <p:nvSpPr>
          <p:cNvPr id="7" name="Freeform 7"/>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ja-JP" altLang="en-US"/>
          </a:p>
        </p:txBody>
      </p:sp>
      <p:sp>
        <p:nvSpPr>
          <p:cNvPr id="8" name="Freeform 8"/>
          <p:cNvSpPr/>
          <p:nvPr/>
        </p:nvSpPr>
        <p:spPr>
          <a:xfrm>
            <a:off x="12686214" y="-2578193"/>
            <a:ext cx="4292424" cy="3870986"/>
          </a:xfrm>
          <a:custGeom>
            <a:avLst/>
            <a:gdLst/>
            <a:ahLst/>
            <a:cxnLst/>
            <a:rect l="l" t="t" r="r" b="b"/>
            <a:pathLst>
              <a:path w="4292424" h="3870986">
                <a:moveTo>
                  <a:pt x="0" y="0"/>
                </a:moveTo>
                <a:lnTo>
                  <a:pt x="4292424" y="0"/>
                </a:lnTo>
                <a:lnTo>
                  <a:pt x="4292424" y="3870986"/>
                </a:lnTo>
                <a:lnTo>
                  <a:pt x="0" y="3870986"/>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ja-JP" altLang="en-US"/>
          </a:p>
        </p:txBody>
      </p:sp>
      <p:sp>
        <p:nvSpPr>
          <p:cNvPr id="9" name="Freeform 9"/>
          <p:cNvSpPr/>
          <p:nvPr/>
        </p:nvSpPr>
        <p:spPr>
          <a:xfrm>
            <a:off x="10138935" y="925830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15">
              <a:extLst>
                <a:ext uri="{96DAC541-7B7A-43D3-8B79-37D633B846F1}">
                  <asvg:svgBlip xmlns:asvg="http://schemas.microsoft.com/office/drawing/2016/SVG/main" r:embed="rId16"/>
                </a:ext>
              </a:extLst>
            </a:blip>
            <a:stretch>
              <a:fillRect/>
            </a:stretch>
          </a:blipFill>
          <a:ln cap="sq">
            <a:noFill/>
            <a:prstDash val="solid"/>
            <a:miter/>
          </a:ln>
        </p:spPr>
        <p:txBody>
          <a:bodyPr/>
          <a:lstStyle/>
          <a:p>
            <a:endParaRPr lang="ja-JP" altLang="en-US"/>
          </a:p>
        </p:txBody>
      </p:sp>
      <p:sp>
        <p:nvSpPr>
          <p:cNvPr id="10" name="Freeform 10"/>
          <p:cNvSpPr/>
          <p:nvPr/>
        </p:nvSpPr>
        <p:spPr>
          <a:xfrm>
            <a:off x="7409323" y="-2700100"/>
            <a:ext cx="5493058" cy="4114800"/>
          </a:xfrm>
          <a:custGeom>
            <a:avLst/>
            <a:gdLst/>
            <a:ahLst/>
            <a:cxnLst/>
            <a:rect l="l" t="t" r="r" b="b"/>
            <a:pathLst>
              <a:path w="5493058" h="4114800">
                <a:moveTo>
                  <a:pt x="0" y="0"/>
                </a:moveTo>
                <a:lnTo>
                  <a:pt x="5493058" y="0"/>
                </a:lnTo>
                <a:lnTo>
                  <a:pt x="5493058" y="4114800"/>
                </a:lnTo>
                <a:lnTo>
                  <a:pt x="0" y="4114800"/>
                </a:lnTo>
                <a:lnTo>
                  <a:pt x="0" y="0"/>
                </a:lnTo>
                <a:close/>
              </a:path>
            </a:pathLst>
          </a:custGeom>
          <a:blipFill>
            <a:blip r:embed="rId17">
              <a:extLst>
                <a:ext uri="{96DAC541-7B7A-43D3-8B79-37D633B846F1}">
                  <asvg:svgBlip xmlns:asvg="http://schemas.microsoft.com/office/drawing/2016/SVG/main" r:embed="rId18"/>
                </a:ext>
              </a:extLst>
            </a:blip>
            <a:stretch>
              <a:fillRect/>
            </a:stretch>
          </a:blipFill>
          <a:ln cap="sq">
            <a:noFill/>
            <a:prstDash val="solid"/>
            <a:miter/>
          </a:ln>
        </p:spPr>
        <p:txBody>
          <a:bodyPr/>
          <a:lstStyle/>
          <a:p>
            <a:endParaRPr lang="ja-JP" altLang="en-US"/>
          </a:p>
        </p:txBody>
      </p:sp>
      <p:sp>
        <p:nvSpPr>
          <p:cNvPr id="11" name="Freeform 11"/>
          <p:cNvSpPr/>
          <p:nvPr/>
        </p:nvSpPr>
        <p:spPr>
          <a:xfrm rot="4747568">
            <a:off x="-2972342" y="3665317"/>
            <a:ext cx="4896097" cy="2735694"/>
          </a:xfrm>
          <a:custGeom>
            <a:avLst/>
            <a:gdLst/>
            <a:ahLst/>
            <a:cxnLst/>
            <a:rect l="l" t="t" r="r" b="b"/>
            <a:pathLst>
              <a:path w="4896097" h="2735694">
                <a:moveTo>
                  <a:pt x="0" y="0"/>
                </a:moveTo>
                <a:lnTo>
                  <a:pt x="4896097" y="0"/>
                </a:lnTo>
                <a:lnTo>
                  <a:pt x="4896097" y="2735694"/>
                </a:lnTo>
                <a:lnTo>
                  <a:pt x="0" y="2735694"/>
                </a:lnTo>
                <a:lnTo>
                  <a:pt x="0" y="0"/>
                </a:lnTo>
                <a:close/>
              </a:path>
            </a:pathLst>
          </a:custGeom>
          <a:blipFill>
            <a:blip r:embed="rId19">
              <a:extLst>
                <a:ext uri="{96DAC541-7B7A-43D3-8B79-37D633B846F1}">
                  <asvg:svgBlip xmlns:asvg="http://schemas.microsoft.com/office/drawing/2016/SVG/main" r:embed="rId20"/>
                </a:ext>
              </a:extLst>
            </a:blip>
            <a:stretch>
              <a:fillRect/>
            </a:stretch>
          </a:blipFill>
          <a:ln cap="sq">
            <a:noFill/>
            <a:prstDash val="solid"/>
            <a:miter/>
          </a:ln>
        </p:spPr>
        <p:txBody>
          <a:bodyPr/>
          <a:lstStyle/>
          <a:p>
            <a:endParaRPr lang="ja-JP" altLang="en-US"/>
          </a:p>
        </p:txBody>
      </p:sp>
      <p:sp>
        <p:nvSpPr>
          <p:cNvPr id="12" name="Freeform 12"/>
          <p:cNvSpPr/>
          <p:nvPr/>
        </p:nvSpPr>
        <p:spPr>
          <a:xfrm>
            <a:off x="4831481" y="-1626507"/>
            <a:ext cx="2892762" cy="2919301"/>
          </a:xfrm>
          <a:custGeom>
            <a:avLst/>
            <a:gdLst/>
            <a:ahLst/>
            <a:cxnLst/>
            <a:rect l="l" t="t" r="r" b="b"/>
            <a:pathLst>
              <a:path w="2892762" h="2919301">
                <a:moveTo>
                  <a:pt x="0" y="0"/>
                </a:moveTo>
                <a:lnTo>
                  <a:pt x="2892761" y="0"/>
                </a:lnTo>
                <a:lnTo>
                  <a:pt x="2892761" y="2919300"/>
                </a:lnTo>
                <a:lnTo>
                  <a:pt x="0" y="2919300"/>
                </a:lnTo>
                <a:lnTo>
                  <a:pt x="0" y="0"/>
                </a:lnTo>
                <a:close/>
              </a:path>
            </a:pathLst>
          </a:custGeom>
          <a:blipFill>
            <a:blip r:embed="rId21">
              <a:extLst>
                <a:ext uri="{96DAC541-7B7A-43D3-8B79-37D633B846F1}">
                  <asvg:svgBlip xmlns:asvg="http://schemas.microsoft.com/office/drawing/2016/SVG/main" r:embed="rId22"/>
                </a:ext>
              </a:extLst>
            </a:blip>
            <a:stretch>
              <a:fillRect/>
            </a:stretch>
          </a:blipFill>
          <a:ln cap="sq">
            <a:noFill/>
            <a:prstDash val="solid"/>
            <a:miter/>
          </a:ln>
        </p:spPr>
        <p:txBody>
          <a:bodyPr/>
          <a:lstStyle/>
          <a:p>
            <a:endParaRPr lang="ja-JP" altLang="en-US"/>
          </a:p>
        </p:txBody>
      </p:sp>
      <p:sp>
        <p:nvSpPr>
          <p:cNvPr id="13" name="Freeform 13"/>
          <p:cNvSpPr/>
          <p:nvPr/>
        </p:nvSpPr>
        <p:spPr>
          <a:xfrm>
            <a:off x="17259300" y="2262342"/>
            <a:ext cx="3575541" cy="3575541"/>
          </a:xfrm>
          <a:custGeom>
            <a:avLst/>
            <a:gdLst/>
            <a:ahLst/>
            <a:cxnLst/>
            <a:rect l="l" t="t" r="r" b="b"/>
            <a:pathLst>
              <a:path w="3575541" h="3575541">
                <a:moveTo>
                  <a:pt x="0" y="0"/>
                </a:moveTo>
                <a:lnTo>
                  <a:pt x="3575541" y="0"/>
                </a:lnTo>
                <a:lnTo>
                  <a:pt x="3575541" y="3575541"/>
                </a:lnTo>
                <a:lnTo>
                  <a:pt x="0" y="3575541"/>
                </a:lnTo>
                <a:lnTo>
                  <a:pt x="0" y="0"/>
                </a:lnTo>
                <a:close/>
              </a:path>
            </a:pathLst>
          </a:custGeom>
          <a:blipFill>
            <a:blip r:embed="rId23">
              <a:extLst>
                <a:ext uri="{96DAC541-7B7A-43D3-8B79-37D633B846F1}">
                  <asvg:svgBlip xmlns:asvg="http://schemas.microsoft.com/office/drawing/2016/SVG/main" r:embed="rId24"/>
                </a:ext>
              </a:extLst>
            </a:blip>
            <a:stretch>
              <a:fillRect/>
            </a:stretch>
          </a:blipFill>
          <a:ln cap="sq">
            <a:noFill/>
            <a:prstDash val="solid"/>
            <a:miter/>
          </a:ln>
        </p:spPr>
        <p:txBody>
          <a:bodyPr/>
          <a:lstStyle/>
          <a:p>
            <a:endParaRPr lang="ja-JP" altLang="en-US"/>
          </a:p>
        </p:txBody>
      </p:sp>
      <p:sp>
        <p:nvSpPr>
          <p:cNvPr id="14" name="Freeform 14"/>
          <p:cNvSpPr/>
          <p:nvPr/>
        </p:nvSpPr>
        <p:spPr>
          <a:xfrm>
            <a:off x="2570549" y="9093737"/>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25">
              <a:extLst>
                <a:ext uri="{96DAC541-7B7A-43D3-8B79-37D633B846F1}">
                  <asvg:svgBlip xmlns:asvg="http://schemas.microsoft.com/office/drawing/2016/SVG/main" r:embed="rId26"/>
                </a:ext>
              </a:extLst>
            </a:blip>
            <a:stretch>
              <a:fillRect/>
            </a:stretch>
          </a:blipFill>
          <a:ln cap="sq">
            <a:noFill/>
            <a:prstDash val="solid"/>
            <a:miter/>
          </a:ln>
        </p:spPr>
        <p:txBody>
          <a:bodyPr/>
          <a:lstStyle/>
          <a:p>
            <a:endParaRPr lang="ja-JP" altLang="en-US"/>
          </a:p>
        </p:txBody>
      </p:sp>
      <p:sp>
        <p:nvSpPr>
          <p:cNvPr id="15" name="Freeform 15"/>
          <p:cNvSpPr/>
          <p:nvPr/>
        </p:nvSpPr>
        <p:spPr>
          <a:xfrm rot="-5282649">
            <a:off x="16440369" y="6970869"/>
            <a:ext cx="3382987" cy="1154444"/>
          </a:xfrm>
          <a:custGeom>
            <a:avLst/>
            <a:gdLst/>
            <a:ahLst/>
            <a:cxnLst/>
            <a:rect l="l" t="t" r="r" b="b"/>
            <a:pathLst>
              <a:path w="3382987" h="1154444">
                <a:moveTo>
                  <a:pt x="0" y="0"/>
                </a:moveTo>
                <a:lnTo>
                  <a:pt x="3382987" y="0"/>
                </a:lnTo>
                <a:lnTo>
                  <a:pt x="3382987" y="1154445"/>
                </a:lnTo>
                <a:lnTo>
                  <a:pt x="0" y="1154445"/>
                </a:lnTo>
                <a:lnTo>
                  <a:pt x="0" y="0"/>
                </a:lnTo>
                <a:close/>
              </a:path>
            </a:pathLst>
          </a:custGeom>
          <a:blipFill>
            <a:blip r:embed="rId27">
              <a:extLst>
                <a:ext uri="{96DAC541-7B7A-43D3-8B79-37D633B846F1}">
                  <asvg:svgBlip xmlns:asvg="http://schemas.microsoft.com/office/drawing/2016/SVG/main" r:embed="rId28"/>
                </a:ext>
              </a:extLst>
            </a:blip>
            <a:stretch>
              <a:fillRect/>
            </a:stretch>
          </a:blipFill>
          <a:ln cap="sq">
            <a:noFill/>
            <a:prstDash val="solid"/>
            <a:miter/>
          </a:ln>
        </p:spPr>
        <p:txBody>
          <a:bodyPr/>
          <a:lstStyle/>
          <a:p>
            <a:endParaRPr lang="ja-JP" altLang="en-US"/>
          </a:p>
        </p:txBody>
      </p:sp>
      <p:sp>
        <p:nvSpPr>
          <p:cNvPr id="16" name="Freeform 16"/>
          <p:cNvSpPr/>
          <p:nvPr/>
        </p:nvSpPr>
        <p:spPr>
          <a:xfrm>
            <a:off x="16978638" y="-642644"/>
            <a:ext cx="3104522" cy="3342688"/>
          </a:xfrm>
          <a:custGeom>
            <a:avLst/>
            <a:gdLst/>
            <a:ahLst/>
            <a:cxnLst/>
            <a:rect l="l" t="t" r="r" b="b"/>
            <a:pathLst>
              <a:path w="3104522" h="3342688">
                <a:moveTo>
                  <a:pt x="0" y="0"/>
                </a:moveTo>
                <a:lnTo>
                  <a:pt x="3104522" y="0"/>
                </a:lnTo>
                <a:lnTo>
                  <a:pt x="3104522" y="3342688"/>
                </a:lnTo>
                <a:lnTo>
                  <a:pt x="0" y="3342688"/>
                </a:lnTo>
                <a:lnTo>
                  <a:pt x="0" y="0"/>
                </a:lnTo>
                <a:close/>
              </a:path>
            </a:pathLst>
          </a:custGeom>
          <a:blipFill>
            <a:blip r:embed="rId29">
              <a:extLst>
                <a:ext uri="{96DAC541-7B7A-43D3-8B79-37D633B846F1}">
                  <asvg:svgBlip xmlns:asvg="http://schemas.microsoft.com/office/drawing/2016/SVG/main" r:embed="rId30"/>
                </a:ext>
              </a:extLst>
            </a:blip>
            <a:stretch>
              <a:fillRect/>
            </a:stretch>
          </a:blipFill>
          <a:ln cap="sq">
            <a:noFill/>
            <a:prstDash val="solid"/>
            <a:miter/>
          </a:ln>
        </p:spPr>
        <p:txBody>
          <a:bodyPr/>
          <a:lstStyle/>
          <a:p>
            <a:endParaRPr lang="ja-JP" altLang="en-US"/>
          </a:p>
        </p:txBody>
      </p:sp>
      <p:sp>
        <p:nvSpPr>
          <p:cNvPr id="17" name="TextBox 17"/>
          <p:cNvSpPr txBox="1"/>
          <p:nvPr/>
        </p:nvSpPr>
        <p:spPr>
          <a:xfrm>
            <a:off x="1280812" y="3136543"/>
            <a:ext cx="16216435" cy="3200970"/>
          </a:xfrm>
          <a:prstGeom prst="rect">
            <a:avLst/>
          </a:prstGeom>
        </p:spPr>
        <p:txBody>
          <a:bodyPr lIns="0" tIns="0" rIns="0" bIns="0" rtlCol="0" anchor="t">
            <a:spAutoFit/>
          </a:bodyPr>
          <a:lstStyle/>
          <a:p>
            <a:pPr algn="ctr">
              <a:lnSpc>
                <a:spcPts val="12218"/>
              </a:lnSpc>
            </a:pPr>
            <a:r>
              <a:rPr lang="en-US" sz="12998" b="1">
                <a:solidFill>
                  <a:srgbClr val="000000"/>
                </a:solidFill>
                <a:latin typeface="DM Sans Bold"/>
                <a:ea typeface="DM Sans Bold"/>
                <a:cs typeface="DM Sans Bold"/>
                <a:sym typeface="DM Sans Bold"/>
              </a:rPr>
              <a:t>Let’s watch </a:t>
            </a:r>
          </a:p>
          <a:p>
            <a:pPr algn="ctr">
              <a:lnSpc>
                <a:spcPts val="12218"/>
              </a:lnSpc>
            </a:pPr>
            <a:r>
              <a:rPr lang="en-US" sz="12998" b="1">
                <a:solidFill>
                  <a:srgbClr val="000000"/>
                </a:solidFill>
                <a:latin typeface="DM Sans Bold"/>
                <a:ea typeface="DM Sans Bold"/>
                <a:cs typeface="DM Sans Bold"/>
                <a:sym typeface="DM Sans Bold"/>
              </a:rPr>
              <a:t>“Green Book”</a:t>
            </a:r>
          </a:p>
        </p:txBody>
      </p:sp>
      <p:sp>
        <p:nvSpPr>
          <p:cNvPr id="19" name="Freeform 19"/>
          <p:cNvSpPr/>
          <p:nvPr/>
        </p:nvSpPr>
        <p:spPr>
          <a:xfrm>
            <a:off x="4737926" y="2576219"/>
            <a:ext cx="724985" cy="920616"/>
          </a:xfrm>
          <a:custGeom>
            <a:avLst/>
            <a:gdLst/>
            <a:ahLst/>
            <a:cxnLst/>
            <a:rect l="l" t="t" r="r" b="b"/>
            <a:pathLst>
              <a:path w="724985" h="920616">
                <a:moveTo>
                  <a:pt x="0" y="0"/>
                </a:moveTo>
                <a:lnTo>
                  <a:pt x="724985" y="0"/>
                </a:lnTo>
                <a:lnTo>
                  <a:pt x="724985" y="920616"/>
                </a:lnTo>
                <a:lnTo>
                  <a:pt x="0" y="9206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21" name="TextBox 20">
            <a:extLst>
              <a:ext uri="{FF2B5EF4-FFF2-40B4-BE49-F238E27FC236}">
                <a16:creationId xmlns:a16="http://schemas.microsoft.com/office/drawing/2014/main" id="{38505603-E86A-4B2F-2404-77679906587D}"/>
              </a:ext>
            </a:extLst>
          </p:cNvPr>
          <p:cNvSpPr txBox="1"/>
          <p:nvPr/>
        </p:nvSpPr>
        <p:spPr>
          <a:xfrm>
            <a:off x="6438426" y="8600753"/>
            <a:ext cx="11586116" cy="369332"/>
          </a:xfrm>
          <a:prstGeom prst="rect">
            <a:avLst/>
          </a:prstGeom>
          <a:noFill/>
        </p:spPr>
        <p:txBody>
          <a:bodyPr wrap="square">
            <a:spAutoFit/>
          </a:bodyPr>
          <a:lstStyle/>
          <a:p>
            <a:r>
              <a:rPr lang="en-JP" dirty="0"/>
              <a:t>https://www.youtube.com/watch?v=3Y6-11P8S1o</a:t>
            </a:r>
          </a:p>
        </p:txBody>
      </p:sp>
      <p:pic>
        <p:nvPicPr>
          <p:cNvPr id="23" name="Picture 22" descr="A qr code on a white background&#10;&#10;AI-generated content may be incorrect.">
            <a:extLst>
              <a:ext uri="{FF2B5EF4-FFF2-40B4-BE49-F238E27FC236}">
                <a16:creationId xmlns:a16="http://schemas.microsoft.com/office/drawing/2014/main" id="{BB71F0D4-C2D4-6690-DCB0-FC4A73B917CA}"/>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11428964" y="6567988"/>
            <a:ext cx="2531657" cy="245983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1867" t="-3631" r="-74156" b="-2747"/>
            </a:stretch>
          </a:blipFill>
        </p:spPr>
        <p:txBody>
          <a:bodyPr/>
          <a:lstStyle/>
          <a:p>
            <a:endParaRPr lang="ja-JP" altLang="en-US"/>
          </a:p>
        </p:txBody>
      </p:sp>
      <p:sp>
        <p:nvSpPr>
          <p:cNvPr id="3" name="Freeform 3"/>
          <p:cNvSpPr/>
          <p:nvPr/>
        </p:nvSpPr>
        <p:spPr>
          <a:xfrm>
            <a:off x="-848571" y="8919661"/>
            <a:ext cx="3870946" cy="950141"/>
          </a:xfrm>
          <a:custGeom>
            <a:avLst/>
            <a:gdLst/>
            <a:ahLst/>
            <a:cxnLst/>
            <a:rect l="l" t="t" r="r" b="b"/>
            <a:pathLst>
              <a:path w="3870946" h="950141">
                <a:moveTo>
                  <a:pt x="0" y="0"/>
                </a:moveTo>
                <a:lnTo>
                  <a:pt x="3870946" y="0"/>
                </a:lnTo>
                <a:lnTo>
                  <a:pt x="3870946" y="950141"/>
                </a:lnTo>
                <a:lnTo>
                  <a:pt x="0" y="95014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Freeform 4"/>
          <p:cNvSpPr/>
          <p:nvPr/>
        </p:nvSpPr>
        <p:spPr>
          <a:xfrm>
            <a:off x="4472906" y="-2364815"/>
            <a:ext cx="4980952" cy="3731186"/>
          </a:xfrm>
          <a:custGeom>
            <a:avLst/>
            <a:gdLst/>
            <a:ahLst/>
            <a:cxnLst/>
            <a:rect l="l" t="t" r="r" b="b"/>
            <a:pathLst>
              <a:path w="4980952" h="3731186">
                <a:moveTo>
                  <a:pt x="0" y="0"/>
                </a:moveTo>
                <a:lnTo>
                  <a:pt x="4980951" y="0"/>
                </a:lnTo>
                <a:lnTo>
                  <a:pt x="4980951" y="3731186"/>
                </a:lnTo>
                <a:lnTo>
                  <a:pt x="0" y="3731186"/>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ja-JP" altLang="en-US"/>
          </a:p>
        </p:txBody>
      </p:sp>
      <p:sp>
        <p:nvSpPr>
          <p:cNvPr id="5" name="Freeform 5"/>
          <p:cNvSpPr/>
          <p:nvPr/>
        </p:nvSpPr>
        <p:spPr>
          <a:xfrm>
            <a:off x="3431074" y="8919661"/>
            <a:ext cx="2587020" cy="2386526"/>
          </a:xfrm>
          <a:custGeom>
            <a:avLst/>
            <a:gdLst/>
            <a:ahLst/>
            <a:cxnLst/>
            <a:rect l="l" t="t" r="r" b="b"/>
            <a:pathLst>
              <a:path w="2587020" h="2386526">
                <a:moveTo>
                  <a:pt x="0" y="0"/>
                </a:moveTo>
                <a:lnTo>
                  <a:pt x="2587019" y="0"/>
                </a:lnTo>
                <a:lnTo>
                  <a:pt x="2587019" y="2386525"/>
                </a:lnTo>
                <a:lnTo>
                  <a:pt x="0" y="2386525"/>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ja-JP" altLang="en-US"/>
          </a:p>
        </p:txBody>
      </p:sp>
      <p:sp>
        <p:nvSpPr>
          <p:cNvPr id="6" name="Freeform 6"/>
          <p:cNvSpPr/>
          <p:nvPr/>
        </p:nvSpPr>
        <p:spPr>
          <a:xfrm>
            <a:off x="-848571" y="-744412"/>
            <a:ext cx="2597326" cy="2796583"/>
          </a:xfrm>
          <a:custGeom>
            <a:avLst/>
            <a:gdLst/>
            <a:ahLst/>
            <a:cxnLst/>
            <a:rect l="l" t="t" r="r" b="b"/>
            <a:pathLst>
              <a:path w="2597326" h="2796583">
                <a:moveTo>
                  <a:pt x="0" y="0"/>
                </a:moveTo>
                <a:lnTo>
                  <a:pt x="2597327" y="0"/>
                </a:lnTo>
                <a:lnTo>
                  <a:pt x="2597327" y="2796583"/>
                </a:lnTo>
                <a:lnTo>
                  <a:pt x="0" y="2796583"/>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ja-JP" altLang="en-US"/>
          </a:p>
        </p:txBody>
      </p:sp>
      <p:sp>
        <p:nvSpPr>
          <p:cNvPr id="7" name="Freeform 7"/>
          <p:cNvSpPr/>
          <p:nvPr/>
        </p:nvSpPr>
        <p:spPr>
          <a:xfrm>
            <a:off x="11298444" y="492796"/>
            <a:ext cx="6259695" cy="9389543"/>
          </a:xfrm>
          <a:custGeom>
            <a:avLst/>
            <a:gdLst/>
            <a:ahLst/>
            <a:cxnLst/>
            <a:rect l="l" t="t" r="r" b="b"/>
            <a:pathLst>
              <a:path w="6259695" h="9389543">
                <a:moveTo>
                  <a:pt x="0" y="0"/>
                </a:moveTo>
                <a:lnTo>
                  <a:pt x="6259695" y="0"/>
                </a:lnTo>
                <a:lnTo>
                  <a:pt x="6259695" y="9389543"/>
                </a:lnTo>
                <a:lnTo>
                  <a:pt x="0" y="9389543"/>
                </a:lnTo>
                <a:lnTo>
                  <a:pt x="0" y="0"/>
                </a:lnTo>
                <a:close/>
              </a:path>
            </a:pathLst>
          </a:custGeom>
          <a:blipFill>
            <a:blip r:embed="rId11"/>
            <a:stretch>
              <a:fillRect/>
            </a:stretch>
          </a:blipFill>
        </p:spPr>
        <p:txBody>
          <a:bodyPr/>
          <a:lstStyle/>
          <a:p>
            <a:endParaRPr lang="ja-JP" altLang="en-US"/>
          </a:p>
        </p:txBody>
      </p:sp>
      <p:sp>
        <p:nvSpPr>
          <p:cNvPr id="8" name="TextBox 8"/>
          <p:cNvSpPr txBox="1"/>
          <p:nvPr/>
        </p:nvSpPr>
        <p:spPr>
          <a:xfrm>
            <a:off x="1028700" y="1390152"/>
            <a:ext cx="8304594" cy="1177290"/>
          </a:xfrm>
          <a:prstGeom prst="rect">
            <a:avLst/>
          </a:prstGeom>
        </p:spPr>
        <p:txBody>
          <a:bodyPr lIns="0" tIns="0" rIns="0" bIns="0" rtlCol="0" anchor="t">
            <a:spAutoFit/>
          </a:bodyPr>
          <a:lstStyle/>
          <a:p>
            <a:pPr algn="l">
              <a:lnSpc>
                <a:spcPts val="8730"/>
              </a:lnSpc>
            </a:pPr>
            <a:r>
              <a:rPr lang="en-US" sz="9000" b="1">
                <a:solidFill>
                  <a:srgbClr val="000000"/>
                </a:solidFill>
                <a:latin typeface="DM Sans Bold"/>
                <a:ea typeface="DM Sans Bold"/>
                <a:cs typeface="DM Sans Bold"/>
                <a:sym typeface="DM Sans Bold"/>
              </a:rPr>
              <a:t>About the film</a:t>
            </a:r>
          </a:p>
        </p:txBody>
      </p:sp>
      <p:sp>
        <p:nvSpPr>
          <p:cNvPr id="9" name="TextBox 9"/>
          <p:cNvSpPr txBox="1"/>
          <p:nvPr/>
        </p:nvSpPr>
        <p:spPr>
          <a:xfrm>
            <a:off x="1028700" y="2927184"/>
            <a:ext cx="9763348" cy="6545580"/>
          </a:xfrm>
          <a:prstGeom prst="rect">
            <a:avLst/>
          </a:prstGeom>
        </p:spPr>
        <p:txBody>
          <a:bodyPr lIns="0" tIns="0" rIns="0" bIns="0" rtlCol="0" anchor="t">
            <a:spAutoFit/>
          </a:bodyPr>
          <a:lstStyle/>
          <a:p>
            <a:pPr algn="just">
              <a:lnSpc>
                <a:spcPts val="3240"/>
              </a:lnSpc>
            </a:pPr>
            <a:r>
              <a:rPr lang="en-US" sz="2400" b="1" spc="144" dirty="0">
                <a:solidFill>
                  <a:srgbClr val="000000"/>
                </a:solidFill>
                <a:latin typeface="DM Sans Bold"/>
                <a:ea typeface="DM Sans Bold"/>
                <a:cs typeface="DM Sans Bold"/>
                <a:sym typeface="DM Sans Bold"/>
              </a:rPr>
              <a:t>“Green Book” (2018)</a:t>
            </a:r>
            <a:r>
              <a:rPr lang="en-US" sz="2400" spc="144" dirty="0">
                <a:solidFill>
                  <a:srgbClr val="000000"/>
                </a:solidFill>
                <a:latin typeface="DM Sans"/>
                <a:ea typeface="DM Sans"/>
                <a:cs typeface="DM Sans"/>
                <a:sym typeface="DM Sans"/>
              </a:rPr>
              <a:t> is a biographical comedy film by an American director Peter Farrelly. It features actual figures; Dr. Donald Shirley and Tony Lip (Frank Anthony Vallelonga).</a:t>
            </a:r>
          </a:p>
          <a:p>
            <a:pPr algn="just">
              <a:lnSpc>
                <a:spcPts val="3240"/>
              </a:lnSpc>
            </a:pPr>
            <a:endParaRPr lang="en-US" sz="2400" spc="144" dirty="0">
              <a:solidFill>
                <a:srgbClr val="000000"/>
              </a:solidFill>
              <a:latin typeface="DM Sans"/>
              <a:ea typeface="DM Sans"/>
              <a:cs typeface="DM Sans"/>
              <a:sym typeface="DM Sans"/>
            </a:endParaRPr>
          </a:p>
          <a:p>
            <a:pPr algn="just">
              <a:lnSpc>
                <a:spcPts val="3240"/>
              </a:lnSpc>
            </a:pPr>
            <a:r>
              <a:rPr lang="en-US" sz="2400" b="1" spc="144" dirty="0">
                <a:solidFill>
                  <a:srgbClr val="000000"/>
                </a:solidFill>
                <a:latin typeface="DM Sans Bold"/>
                <a:ea typeface="DM Sans Bold"/>
                <a:cs typeface="DM Sans Bold"/>
                <a:sym typeface="DM Sans Bold"/>
              </a:rPr>
              <a:t>Dr. Shirley</a:t>
            </a:r>
            <a:r>
              <a:rPr lang="en-US" sz="2400" spc="144" dirty="0">
                <a:solidFill>
                  <a:srgbClr val="000000"/>
                </a:solidFill>
                <a:latin typeface="DM Sans"/>
                <a:ea typeface="DM Sans"/>
                <a:cs typeface="DM Sans"/>
                <a:sym typeface="DM Sans"/>
              </a:rPr>
              <a:t> is a prominent, talented pianist who lives alone in a huge property above the concert hall. He hires Tony, as a driver and bodyguard as he makes a tour to Deep South in 1962, where the Jim Crow Laws still existed. </a:t>
            </a:r>
          </a:p>
          <a:p>
            <a:pPr algn="just">
              <a:lnSpc>
                <a:spcPts val="3240"/>
              </a:lnSpc>
            </a:pPr>
            <a:endParaRPr lang="en-US" sz="2400" spc="144" dirty="0">
              <a:solidFill>
                <a:srgbClr val="000000"/>
              </a:solidFill>
              <a:latin typeface="DM Sans"/>
              <a:ea typeface="DM Sans"/>
              <a:cs typeface="DM Sans"/>
              <a:sym typeface="DM Sans"/>
            </a:endParaRPr>
          </a:p>
          <a:p>
            <a:pPr marL="0" lvl="0" indent="0" algn="just">
              <a:lnSpc>
                <a:spcPts val="3240"/>
              </a:lnSpc>
              <a:spcBef>
                <a:spcPct val="0"/>
              </a:spcBef>
            </a:pPr>
            <a:r>
              <a:rPr lang="en-US" sz="2400" b="1" spc="144" dirty="0">
                <a:solidFill>
                  <a:srgbClr val="000000"/>
                </a:solidFill>
                <a:latin typeface="DM Sans Bold"/>
                <a:ea typeface="DM Sans Bold"/>
                <a:cs typeface="DM Sans Bold"/>
                <a:sym typeface="DM Sans Bold"/>
              </a:rPr>
              <a:t>Tony</a:t>
            </a:r>
            <a:r>
              <a:rPr lang="en-US" sz="2400" spc="144" dirty="0">
                <a:solidFill>
                  <a:srgbClr val="000000"/>
                </a:solidFill>
                <a:latin typeface="DM Sans"/>
                <a:ea typeface="DM Sans"/>
                <a:cs typeface="DM Sans"/>
                <a:sym typeface="DM Sans"/>
              </a:rPr>
              <a:t> is a father of two, grew up in an Italian American community in Bronx, New York. He is famous as a strong, quick-witted man working at a night club. At first, Tony had a discriminative attitude toward African American people, although he accepts to work for Dr. Shirley to “put food on the table” for his family. He changes throughout the journey and forms friendship with Dr. Shirley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1867" t="-3631" r="-74156" b="-2747"/>
            </a:stretch>
          </a:blipFill>
        </p:spPr>
        <p:txBody>
          <a:bodyPr/>
          <a:lstStyle/>
          <a:p>
            <a:endParaRPr lang="ja-JP" altLang="en-US"/>
          </a:p>
        </p:txBody>
      </p:sp>
      <p:sp>
        <p:nvSpPr>
          <p:cNvPr id="3" name="Freeform 3"/>
          <p:cNvSpPr/>
          <p:nvPr/>
        </p:nvSpPr>
        <p:spPr>
          <a:xfrm>
            <a:off x="689831" y="4179801"/>
            <a:ext cx="8059601" cy="4782753"/>
          </a:xfrm>
          <a:custGeom>
            <a:avLst/>
            <a:gdLst/>
            <a:ahLst/>
            <a:cxnLst/>
            <a:rect l="l" t="t" r="r" b="b"/>
            <a:pathLst>
              <a:path w="8059601" h="4782753">
                <a:moveTo>
                  <a:pt x="0" y="0"/>
                </a:moveTo>
                <a:lnTo>
                  <a:pt x="8059601" y="0"/>
                </a:lnTo>
                <a:lnTo>
                  <a:pt x="8059601" y="4782753"/>
                </a:lnTo>
                <a:lnTo>
                  <a:pt x="0" y="4782753"/>
                </a:lnTo>
                <a:lnTo>
                  <a:pt x="0" y="0"/>
                </a:lnTo>
                <a:close/>
              </a:path>
            </a:pathLst>
          </a:custGeom>
          <a:blipFill>
            <a:blip r:embed="rId3"/>
            <a:stretch>
              <a:fillRect/>
            </a:stretch>
          </a:blipFill>
        </p:spPr>
        <p:txBody>
          <a:bodyPr/>
          <a:lstStyle/>
          <a:p>
            <a:endParaRPr lang="ja-JP" altLang="en-US"/>
          </a:p>
        </p:txBody>
      </p:sp>
      <p:sp>
        <p:nvSpPr>
          <p:cNvPr id="4" name="TextBox 4"/>
          <p:cNvSpPr txBox="1"/>
          <p:nvPr/>
        </p:nvSpPr>
        <p:spPr>
          <a:xfrm>
            <a:off x="618428" y="1238250"/>
            <a:ext cx="8202407" cy="2374556"/>
          </a:xfrm>
          <a:prstGeom prst="rect">
            <a:avLst/>
          </a:prstGeom>
        </p:spPr>
        <p:txBody>
          <a:bodyPr lIns="0" tIns="0" rIns="0" bIns="0" rtlCol="0" anchor="t">
            <a:spAutoFit/>
          </a:bodyPr>
          <a:lstStyle/>
          <a:p>
            <a:pPr algn="l">
              <a:lnSpc>
                <a:spcPts val="9123"/>
              </a:lnSpc>
            </a:pPr>
            <a:r>
              <a:rPr lang="en-US" sz="9405" b="1">
                <a:solidFill>
                  <a:srgbClr val="000000"/>
                </a:solidFill>
                <a:latin typeface="DM Sans Bold"/>
                <a:ea typeface="DM Sans Bold"/>
                <a:cs typeface="DM Sans Bold"/>
                <a:sym typeface="DM Sans Bold"/>
              </a:rPr>
              <a:t>Why I chose this clip</a:t>
            </a:r>
          </a:p>
        </p:txBody>
      </p:sp>
      <p:sp>
        <p:nvSpPr>
          <p:cNvPr id="5" name="TextBox 5"/>
          <p:cNvSpPr txBox="1"/>
          <p:nvPr/>
        </p:nvSpPr>
        <p:spPr>
          <a:xfrm>
            <a:off x="9352393" y="1688783"/>
            <a:ext cx="7906907" cy="7569517"/>
          </a:xfrm>
          <a:prstGeom prst="rect">
            <a:avLst/>
          </a:prstGeom>
        </p:spPr>
        <p:txBody>
          <a:bodyPr lIns="0" tIns="0" rIns="0" bIns="0" rtlCol="0" anchor="t">
            <a:spAutoFit/>
          </a:bodyPr>
          <a:lstStyle/>
          <a:p>
            <a:pPr algn="just">
              <a:lnSpc>
                <a:spcPts val="3645"/>
              </a:lnSpc>
            </a:pPr>
            <a:r>
              <a:rPr lang="en-US" sz="2700" b="1" spc="162">
                <a:solidFill>
                  <a:srgbClr val="000000"/>
                </a:solidFill>
                <a:latin typeface="DM Sans Bold"/>
                <a:ea typeface="DM Sans Bold"/>
                <a:cs typeface="DM Sans Bold"/>
                <a:sym typeface="DM Sans Bold"/>
              </a:rPr>
              <a:t>S</a:t>
            </a:r>
            <a:r>
              <a:rPr lang="en-US" sz="2700" spc="162">
                <a:solidFill>
                  <a:srgbClr val="000000"/>
                </a:solidFill>
                <a:latin typeface="DM Sans"/>
                <a:ea typeface="DM Sans"/>
                <a:cs typeface="DM Sans"/>
                <a:sym typeface="DM Sans"/>
              </a:rPr>
              <a:t>ome critics say the movie includes inappropriate scenes, making the harsh discrimination against African Americans into a comedy. Dr. Shirley’s family point out that it is unclear whether Dr. Shirley in real life saw Tony as a friend. (This film was created after interviewing Dr. Shirley.)</a:t>
            </a:r>
          </a:p>
          <a:p>
            <a:pPr algn="just">
              <a:lnSpc>
                <a:spcPts val="3510"/>
              </a:lnSpc>
            </a:pPr>
            <a:endParaRPr lang="en-US" sz="2700" spc="162">
              <a:solidFill>
                <a:srgbClr val="000000"/>
              </a:solidFill>
              <a:latin typeface="DM Sans"/>
              <a:ea typeface="DM Sans"/>
              <a:cs typeface="DM Sans"/>
              <a:sym typeface="DM Sans"/>
            </a:endParaRPr>
          </a:p>
          <a:p>
            <a:pPr algn="just">
              <a:lnSpc>
                <a:spcPts val="3510"/>
              </a:lnSpc>
            </a:pPr>
            <a:r>
              <a:rPr lang="en-US" sz="2600" b="1" spc="156">
                <a:solidFill>
                  <a:srgbClr val="000000"/>
                </a:solidFill>
                <a:latin typeface="DM Sans Bold"/>
                <a:ea typeface="DM Sans Bold"/>
                <a:cs typeface="DM Sans Bold"/>
                <a:sym typeface="DM Sans Bold"/>
              </a:rPr>
              <a:t>W</a:t>
            </a:r>
            <a:r>
              <a:rPr lang="en-US" sz="2600" spc="156">
                <a:solidFill>
                  <a:srgbClr val="000000"/>
                </a:solidFill>
                <a:latin typeface="DM Sans"/>
                <a:ea typeface="DM Sans"/>
                <a:cs typeface="DM Sans"/>
                <a:sym typeface="DM Sans"/>
              </a:rPr>
              <a:t>hile I understand the views, I was genuinely attracted to conversations between the two characters and how they changed throughout the film.</a:t>
            </a:r>
          </a:p>
          <a:p>
            <a:pPr algn="just">
              <a:lnSpc>
                <a:spcPts val="3510"/>
              </a:lnSpc>
            </a:pPr>
            <a:endParaRPr lang="en-US" sz="2600" spc="156">
              <a:solidFill>
                <a:srgbClr val="000000"/>
              </a:solidFill>
              <a:latin typeface="DM Sans"/>
              <a:ea typeface="DM Sans"/>
              <a:cs typeface="DM Sans"/>
              <a:sym typeface="DM Sans"/>
            </a:endParaRPr>
          </a:p>
          <a:p>
            <a:pPr algn="just">
              <a:lnSpc>
                <a:spcPts val="3510"/>
              </a:lnSpc>
            </a:pPr>
            <a:r>
              <a:rPr lang="en-US" sz="2600" b="1" spc="156">
                <a:solidFill>
                  <a:srgbClr val="000000"/>
                </a:solidFill>
                <a:latin typeface="DM Sans Bold"/>
                <a:ea typeface="DM Sans Bold"/>
                <a:cs typeface="DM Sans Bold"/>
                <a:sym typeface="DM Sans Bold"/>
              </a:rPr>
              <a:t>I </a:t>
            </a:r>
            <a:r>
              <a:rPr lang="en-US" sz="2600" spc="156">
                <a:solidFill>
                  <a:srgbClr val="000000"/>
                </a:solidFill>
                <a:latin typeface="DM Sans"/>
                <a:ea typeface="DM Sans"/>
                <a:cs typeface="DM Sans"/>
                <a:sym typeface="DM Sans"/>
              </a:rPr>
              <a:t>chose the clip (page.5)  because I found it heartwarming and thought it showed the characters’ friendship.</a:t>
            </a:r>
          </a:p>
          <a:p>
            <a:pPr marL="0" lvl="0" indent="0" algn="just">
              <a:lnSpc>
                <a:spcPts val="3510"/>
              </a:lnSpc>
              <a:spcBef>
                <a:spcPct val="0"/>
              </a:spcBef>
            </a:pPr>
            <a:endParaRPr lang="en-US" sz="2600" spc="156">
              <a:solidFill>
                <a:srgbClr val="000000"/>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1867" t="-3631" r="-74156" b="-2747"/>
            </a:stretch>
          </a:blipFill>
        </p:spPr>
        <p:txBody>
          <a:bodyPr/>
          <a:lstStyle/>
          <a:p>
            <a:endParaRPr lang="ja-JP" altLang="en-US"/>
          </a:p>
        </p:txBody>
      </p:sp>
      <p:sp>
        <p:nvSpPr>
          <p:cNvPr id="3" name="Freeform 3"/>
          <p:cNvSpPr/>
          <p:nvPr/>
        </p:nvSpPr>
        <p:spPr>
          <a:xfrm>
            <a:off x="9836396" y="2707668"/>
            <a:ext cx="7745627" cy="5145601"/>
          </a:xfrm>
          <a:custGeom>
            <a:avLst/>
            <a:gdLst/>
            <a:ahLst/>
            <a:cxnLst/>
            <a:rect l="l" t="t" r="r" b="b"/>
            <a:pathLst>
              <a:path w="7745627" h="5145601">
                <a:moveTo>
                  <a:pt x="0" y="0"/>
                </a:moveTo>
                <a:lnTo>
                  <a:pt x="7745627" y="0"/>
                </a:lnTo>
                <a:lnTo>
                  <a:pt x="7745627" y="5145601"/>
                </a:lnTo>
                <a:lnTo>
                  <a:pt x="0" y="5145601"/>
                </a:lnTo>
                <a:lnTo>
                  <a:pt x="0" y="0"/>
                </a:lnTo>
                <a:close/>
              </a:path>
            </a:pathLst>
          </a:custGeom>
          <a:blipFill>
            <a:blip r:embed="rId3"/>
            <a:stretch>
              <a:fillRect/>
            </a:stretch>
          </a:blipFill>
        </p:spPr>
        <p:txBody>
          <a:bodyPr/>
          <a:lstStyle/>
          <a:p>
            <a:endParaRPr lang="ja-JP" altLang="en-US"/>
          </a:p>
        </p:txBody>
      </p:sp>
      <p:sp>
        <p:nvSpPr>
          <p:cNvPr id="4" name="TextBox 4"/>
          <p:cNvSpPr txBox="1"/>
          <p:nvPr/>
        </p:nvSpPr>
        <p:spPr>
          <a:xfrm>
            <a:off x="1504950" y="2898168"/>
            <a:ext cx="8092094" cy="1177290"/>
          </a:xfrm>
          <a:prstGeom prst="rect">
            <a:avLst/>
          </a:prstGeom>
        </p:spPr>
        <p:txBody>
          <a:bodyPr lIns="0" tIns="0" rIns="0" bIns="0" rtlCol="0" anchor="t">
            <a:spAutoFit/>
          </a:bodyPr>
          <a:lstStyle/>
          <a:p>
            <a:pPr algn="l">
              <a:lnSpc>
                <a:spcPts val="8730"/>
              </a:lnSpc>
            </a:pPr>
            <a:r>
              <a:rPr lang="en-US" sz="9000" b="1">
                <a:solidFill>
                  <a:srgbClr val="000000"/>
                </a:solidFill>
                <a:latin typeface="DM Sans Bold"/>
                <a:ea typeface="DM Sans Bold"/>
                <a:cs typeface="DM Sans Bold"/>
                <a:sym typeface="DM Sans Bold"/>
              </a:rPr>
              <a:t>Vocab!</a:t>
            </a:r>
          </a:p>
        </p:txBody>
      </p:sp>
      <p:sp>
        <p:nvSpPr>
          <p:cNvPr id="5" name="TextBox 5"/>
          <p:cNvSpPr txBox="1"/>
          <p:nvPr/>
        </p:nvSpPr>
        <p:spPr>
          <a:xfrm>
            <a:off x="1504950" y="4798032"/>
            <a:ext cx="7707571" cy="3343275"/>
          </a:xfrm>
          <a:prstGeom prst="rect">
            <a:avLst/>
          </a:prstGeom>
        </p:spPr>
        <p:txBody>
          <a:bodyPr lIns="0" tIns="0" rIns="0" bIns="0" rtlCol="0" anchor="t">
            <a:spAutoFit/>
          </a:bodyPr>
          <a:lstStyle/>
          <a:p>
            <a:pPr algn="l">
              <a:lnSpc>
                <a:spcPts val="3374"/>
              </a:lnSpc>
            </a:pPr>
            <a:r>
              <a:rPr lang="en-US" sz="2499" b="1" spc="149">
                <a:solidFill>
                  <a:srgbClr val="000000"/>
                </a:solidFill>
                <a:latin typeface="DM Sans Bold"/>
                <a:ea typeface="DM Sans Bold"/>
                <a:cs typeface="DM Sans Bold"/>
                <a:sym typeface="DM Sans Bold"/>
              </a:rPr>
              <a:t>The Shostakovich No. 7</a:t>
            </a:r>
          </a:p>
          <a:p>
            <a:pPr algn="l">
              <a:lnSpc>
                <a:spcPts val="3374"/>
              </a:lnSpc>
            </a:pPr>
            <a:r>
              <a:rPr lang="en-US" sz="2499" spc="149">
                <a:solidFill>
                  <a:srgbClr val="000000"/>
                </a:solidFill>
                <a:latin typeface="DM Sans"/>
                <a:ea typeface="DM Sans"/>
                <a:cs typeface="DM Sans"/>
                <a:sym typeface="DM Sans"/>
              </a:rPr>
              <a:t>A classic symphony by Russian composer Dmitri Shostakovich. </a:t>
            </a:r>
          </a:p>
          <a:p>
            <a:pPr algn="l">
              <a:lnSpc>
                <a:spcPts val="3374"/>
              </a:lnSpc>
            </a:pPr>
            <a:endParaRPr lang="en-US" sz="2499" spc="149">
              <a:solidFill>
                <a:srgbClr val="000000"/>
              </a:solidFill>
              <a:latin typeface="DM Sans"/>
              <a:ea typeface="DM Sans"/>
              <a:cs typeface="DM Sans"/>
              <a:sym typeface="DM Sans"/>
            </a:endParaRPr>
          </a:p>
          <a:p>
            <a:pPr algn="l">
              <a:lnSpc>
                <a:spcPts val="3374"/>
              </a:lnSpc>
            </a:pPr>
            <a:r>
              <a:rPr lang="en-US" sz="2499" b="1" spc="149">
                <a:solidFill>
                  <a:srgbClr val="000000"/>
                </a:solidFill>
                <a:latin typeface="DM Sans Bold"/>
                <a:ea typeface="DM Sans Bold"/>
                <a:cs typeface="DM Sans Bold"/>
                <a:sym typeface="DM Sans Bold"/>
              </a:rPr>
              <a:t>Cowbell</a:t>
            </a:r>
          </a:p>
          <a:p>
            <a:pPr algn="l">
              <a:lnSpc>
                <a:spcPts val="3374"/>
              </a:lnSpc>
            </a:pPr>
            <a:r>
              <a:rPr lang="en-US" sz="2499" spc="149">
                <a:solidFill>
                  <a:srgbClr val="000000"/>
                </a:solidFill>
                <a:latin typeface="DM Sans"/>
                <a:ea typeface="DM Sans"/>
                <a:cs typeface="DM Sans"/>
                <a:sym typeface="DM Sans"/>
              </a:rPr>
              <a:t>A hand percussion instrument used in Rock or Latin music</a:t>
            </a:r>
          </a:p>
          <a:p>
            <a:pPr marL="0" lvl="0" indent="0" algn="l">
              <a:lnSpc>
                <a:spcPts val="3374"/>
              </a:lnSpc>
              <a:spcBef>
                <a:spcPct val="0"/>
              </a:spcBef>
            </a:pPr>
            <a:endParaRPr lang="en-US" sz="2499" spc="149">
              <a:solidFill>
                <a:srgbClr val="000000"/>
              </a:solidFill>
              <a:latin typeface="DM Sans"/>
              <a:ea typeface="DM Sans"/>
              <a:cs typeface="DM Sans"/>
              <a:sym typeface="DM Sans"/>
            </a:endParaRPr>
          </a:p>
        </p:txBody>
      </p:sp>
      <p:sp>
        <p:nvSpPr>
          <p:cNvPr id="6" name="TextBox 6"/>
          <p:cNvSpPr txBox="1"/>
          <p:nvPr/>
        </p:nvSpPr>
        <p:spPr>
          <a:xfrm>
            <a:off x="13088001" y="8093682"/>
            <a:ext cx="1242417" cy="422275"/>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DM Sans Bold"/>
                <a:ea typeface="DM Sans Bold"/>
                <a:cs typeface="DM Sans Bold"/>
                <a:sym typeface="DM Sans Bold"/>
              </a:rPr>
              <a:t>Cowbell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1867" t="-3631" r="-74156" b="-2747"/>
            </a:stretch>
          </a:blipFill>
        </p:spPr>
        <p:txBody>
          <a:bodyPr/>
          <a:lstStyle/>
          <a:p>
            <a:endParaRPr lang="ja-JP" altLang="en-US"/>
          </a:p>
        </p:txBody>
      </p:sp>
      <p:sp>
        <p:nvSpPr>
          <p:cNvPr id="3" name="Freeform 3"/>
          <p:cNvSpPr/>
          <p:nvPr/>
        </p:nvSpPr>
        <p:spPr>
          <a:xfrm>
            <a:off x="10397551" y="1782481"/>
            <a:ext cx="4846124" cy="4114800"/>
          </a:xfrm>
          <a:custGeom>
            <a:avLst/>
            <a:gdLst/>
            <a:ahLst/>
            <a:cxnLst/>
            <a:rect l="l" t="t" r="r" b="b"/>
            <a:pathLst>
              <a:path w="4846124" h="4114800">
                <a:moveTo>
                  <a:pt x="0" y="0"/>
                </a:moveTo>
                <a:lnTo>
                  <a:pt x="4846124" y="0"/>
                </a:lnTo>
                <a:lnTo>
                  <a:pt x="484612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Freeform 4"/>
          <p:cNvSpPr/>
          <p:nvPr/>
        </p:nvSpPr>
        <p:spPr>
          <a:xfrm>
            <a:off x="15122847" y="5143500"/>
            <a:ext cx="1152144" cy="4114800"/>
          </a:xfrm>
          <a:custGeom>
            <a:avLst/>
            <a:gdLst/>
            <a:ahLst/>
            <a:cxnLst/>
            <a:rect l="l" t="t" r="r" b="b"/>
            <a:pathLst>
              <a:path w="1152144" h="4114800">
                <a:moveTo>
                  <a:pt x="0" y="0"/>
                </a:moveTo>
                <a:lnTo>
                  <a:pt x="1152144" y="0"/>
                </a:lnTo>
                <a:lnTo>
                  <a:pt x="1152144"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5" name="Freeform 5"/>
          <p:cNvSpPr/>
          <p:nvPr/>
        </p:nvSpPr>
        <p:spPr>
          <a:xfrm>
            <a:off x="10638962" y="6386512"/>
            <a:ext cx="2379211" cy="3022092"/>
          </a:xfrm>
          <a:custGeom>
            <a:avLst/>
            <a:gdLst/>
            <a:ahLst/>
            <a:cxnLst/>
            <a:rect l="l" t="t" r="r" b="b"/>
            <a:pathLst>
              <a:path w="2379211" h="3022092">
                <a:moveTo>
                  <a:pt x="0" y="0"/>
                </a:moveTo>
                <a:lnTo>
                  <a:pt x="2379210" y="0"/>
                </a:lnTo>
                <a:lnTo>
                  <a:pt x="2379210" y="3022093"/>
                </a:lnTo>
                <a:lnTo>
                  <a:pt x="0" y="302209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6" name="TextBox 6"/>
          <p:cNvSpPr txBox="1"/>
          <p:nvPr/>
        </p:nvSpPr>
        <p:spPr>
          <a:xfrm>
            <a:off x="1464097" y="2481985"/>
            <a:ext cx="8751165" cy="1357896"/>
          </a:xfrm>
          <a:prstGeom prst="rect">
            <a:avLst/>
          </a:prstGeom>
        </p:spPr>
        <p:txBody>
          <a:bodyPr lIns="0" tIns="0" rIns="0" bIns="0" rtlCol="0" anchor="t">
            <a:spAutoFit/>
          </a:bodyPr>
          <a:lstStyle/>
          <a:p>
            <a:pPr algn="l">
              <a:lnSpc>
                <a:spcPts val="5238"/>
              </a:lnSpc>
            </a:pPr>
            <a:r>
              <a:rPr lang="en-US" sz="5400" b="1">
                <a:solidFill>
                  <a:srgbClr val="000000"/>
                </a:solidFill>
                <a:latin typeface="DM Sans Bold"/>
                <a:ea typeface="DM Sans Bold"/>
                <a:cs typeface="DM Sans Bold"/>
                <a:sym typeface="DM Sans Bold"/>
              </a:rPr>
              <a:t>Clip: Writing a letter to Tony’s wife</a:t>
            </a:r>
          </a:p>
        </p:txBody>
      </p:sp>
      <p:sp>
        <p:nvSpPr>
          <p:cNvPr id="7" name="TextBox 7"/>
          <p:cNvSpPr txBox="1"/>
          <p:nvPr/>
        </p:nvSpPr>
        <p:spPr>
          <a:xfrm>
            <a:off x="1464097" y="5534025"/>
            <a:ext cx="7707571" cy="1666875"/>
          </a:xfrm>
          <a:prstGeom prst="rect">
            <a:avLst/>
          </a:prstGeom>
        </p:spPr>
        <p:txBody>
          <a:bodyPr lIns="0" tIns="0" rIns="0" bIns="0" rtlCol="0" anchor="t">
            <a:spAutoFit/>
          </a:bodyPr>
          <a:lstStyle/>
          <a:p>
            <a:pPr algn="l">
              <a:lnSpc>
                <a:spcPts val="3374"/>
              </a:lnSpc>
            </a:pPr>
            <a:r>
              <a:rPr lang="en-US" sz="2499" spc="149">
                <a:solidFill>
                  <a:srgbClr val="000000"/>
                </a:solidFill>
                <a:latin typeface="DM Sans"/>
                <a:ea typeface="DM Sans"/>
                <a:cs typeface="DM Sans"/>
                <a:sym typeface="DM Sans"/>
              </a:rPr>
              <a:t>Dr. Shirley sees Tony writing a letter to his wife, Dolores. He reads the letter and tries to help with the content.</a:t>
            </a:r>
          </a:p>
          <a:p>
            <a:pPr marL="0" lvl="0" indent="0" algn="l">
              <a:lnSpc>
                <a:spcPts val="3374"/>
              </a:lnSpc>
              <a:spcBef>
                <a:spcPct val="0"/>
              </a:spcBef>
            </a:pPr>
            <a:endParaRPr lang="en-US" sz="2499" spc="149">
              <a:solidFill>
                <a:srgbClr val="000000"/>
              </a:solidFill>
              <a:latin typeface="DM Sans"/>
              <a:ea typeface="DM Sans"/>
              <a:cs typeface="DM Sans"/>
              <a:sym typeface="DM Sans"/>
            </a:endParaRPr>
          </a:p>
        </p:txBody>
      </p:sp>
      <p:sp>
        <p:nvSpPr>
          <p:cNvPr id="8" name="TextBox 8"/>
          <p:cNvSpPr txBox="1"/>
          <p:nvPr/>
        </p:nvSpPr>
        <p:spPr>
          <a:xfrm>
            <a:off x="1464097" y="4688205"/>
            <a:ext cx="8221117" cy="464358"/>
          </a:xfrm>
          <a:prstGeom prst="rect">
            <a:avLst/>
          </a:prstGeom>
        </p:spPr>
        <p:txBody>
          <a:bodyPr lIns="0" tIns="0" rIns="0" bIns="0" rtlCol="0" anchor="t">
            <a:spAutoFit/>
          </a:bodyPr>
          <a:lstStyle/>
          <a:p>
            <a:pPr algn="ctr">
              <a:lnSpc>
                <a:spcPts val="3779"/>
              </a:lnSpc>
              <a:spcBef>
                <a:spcPct val="0"/>
              </a:spcBef>
            </a:pPr>
            <a:r>
              <a:rPr lang="en-US" sz="2699" b="1" dirty="0">
                <a:solidFill>
                  <a:srgbClr val="000000"/>
                </a:solidFill>
                <a:latin typeface="DM Sans Bold"/>
                <a:ea typeface="DM Sans Bold"/>
                <a:cs typeface="DM Sans Bold"/>
                <a:sym typeface="DM Sans Bold"/>
                <a:hlinkClick r:id="rId9"/>
              </a:rPr>
              <a:t>https://www.youtube.com/watch?v=3Y6-11P8S1o</a:t>
            </a:r>
            <a:r>
              <a:rPr lang="en-US" sz="2699" b="1" dirty="0">
                <a:solidFill>
                  <a:srgbClr val="000000"/>
                </a:solidFill>
                <a:latin typeface="DM Sans Bold"/>
                <a:ea typeface="DM Sans Bold"/>
                <a:cs typeface="DM Sans Bold"/>
                <a:sym typeface="DM Sans Bold"/>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1867" t="-3631" r="-74156" b="-2747"/>
            </a:stretch>
          </a:blipFill>
        </p:spPr>
        <p:txBody>
          <a:bodyPr/>
          <a:lstStyle/>
          <a:p>
            <a:endParaRPr lang="ja-JP" altLang="en-US"/>
          </a:p>
        </p:txBody>
      </p:sp>
      <p:sp>
        <p:nvSpPr>
          <p:cNvPr id="3" name="Freeform 3"/>
          <p:cNvSpPr/>
          <p:nvPr/>
        </p:nvSpPr>
        <p:spPr>
          <a:xfrm>
            <a:off x="1313370" y="5378427"/>
            <a:ext cx="3119767" cy="4114800"/>
          </a:xfrm>
          <a:custGeom>
            <a:avLst/>
            <a:gdLst/>
            <a:ahLst/>
            <a:cxnLst/>
            <a:rect l="l" t="t" r="r" b="b"/>
            <a:pathLst>
              <a:path w="3119767" h="4114800">
                <a:moveTo>
                  <a:pt x="0" y="0"/>
                </a:moveTo>
                <a:lnTo>
                  <a:pt x="3119767" y="0"/>
                </a:lnTo>
                <a:lnTo>
                  <a:pt x="311976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Freeform 4"/>
          <p:cNvSpPr/>
          <p:nvPr/>
        </p:nvSpPr>
        <p:spPr>
          <a:xfrm rot="604501">
            <a:off x="12049905" y="-190373"/>
            <a:ext cx="5737939" cy="3356695"/>
          </a:xfrm>
          <a:custGeom>
            <a:avLst/>
            <a:gdLst/>
            <a:ahLst/>
            <a:cxnLst/>
            <a:rect l="l" t="t" r="r" b="b"/>
            <a:pathLst>
              <a:path w="5737939" h="3356695">
                <a:moveTo>
                  <a:pt x="0" y="0"/>
                </a:moveTo>
                <a:lnTo>
                  <a:pt x="5737940" y="0"/>
                </a:lnTo>
                <a:lnTo>
                  <a:pt x="5737940" y="3356695"/>
                </a:lnTo>
                <a:lnTo>
                  <a:pt x="0" y="33566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5" name="Freeform 5"/>
          <p:cNvSpPr/>
          <p:nvPr/>
        </p:nvSpPr>
        <p:spPr>
          <a:xfrm>
            <a:off x="12029893" y="5378427"/>
            <a:ext cx="4534215" cy="4114800"/>
          </a:xfrm>
          <a:custGeom>
            <a:avLst/>
            <a:gdLst/>
            <a:ahLst/>
            <a:cxnLst/>
            <a:rect l="l" t="t" r="r" b="b"/>
            <a:pathLst>
              <a:path w="4534215" h="4114800">
                <a:moveTo>
                  <a:pt x="0" y="0"/>
                </a:moveTo>
                <a:lnTo>
                  <a:pt x="4534215" y="0"/>
                </a:lnTo>
                <a:lnTo>
                  <a:pt x="4534215"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JP" altLang="en-US"/>
          </a:p>
        </p:txBody>
      </p:sp>
      <p:sp>
        <p:nvSpPr>
          <p:cNvPr id="6" name="TextBox 6"/>
          <p:cNvSpPr txBox="1"/>
          <p:nvPr/>
        </p:nvSpPr>
        <p:spPr>
          <a:xfrm>
            <a:off x="1504950" y="3532744"/>
            <a:ext cx="16007044" cy="1260475"/>
          </a:xfrm>
          <a:prstGeom prst="rect">
            <a:avLst/>
          </a:prstGeom>
        </p:spPr>
        <p:txBody>
          <a:bodyPr lIns="0" tIns="0" rIns="0" bIns="0" rtlCol="0" anchor="t">
            <a:spAutoFit/>
          </a:bodyPr>
          <a:lstStyle/>
          <a:p>
            <a:pPr algn="l">
              <a:lnSpc>
                <a:spcPts val="4850"/>
              </a:lnSpc>
            </a:pPr>
            <a:r>
              <a:rPr lang="en-US" sz="5000" b="1">
                <a:solidFill>
                  <a:srgbClr val="000000"/>
                </a:solidFill>
                <a:latin typeface="DM Sans Bold"/>
                <a:ea typeface="DM Sans Bold"/>
                <a:cs typeface="DM Sans Bold"/>
                <a:sym typeface="DM Sans Bold"/>
              </a:rPr>
              <a:t>Why did Dr. Shirley say  P.S. “like ringing a cowbell at the end of the Shostakovich No. 7” was perfect?</a:t>
            </a:r>
          </a:p>
        </p:txBody>
      </p:sp>
      <p:sp>
        <p:nvSpPr>
          <p:cNvPr id="7" name="TextBox 7"/>
          <p:cNvSpPr txBox="1"/>
          <p:nvPr/>
        </p:nvSpPr>
        <p:spPr>
          <a:xfrm>
            <a:off x="4909736" y="5717165"/>
            <a:ext cx="6119366" cy="1073785"/>
          </a:xfrm>
          <a:prstGeom prst="rect">
            <a:avLst/>
          </a:prstGeom>
        </p:spPr>
        <p:txBody>
          <a:bodyPr lIns="0" tIns="0" rIns="0" bIns="0" rtlCol="0" anchor="t">
            <a:spAutoFit/>
          </a:bodyPr>
          <a:lstStyle/>
          <a:p>
            <a:pPr algn="ctr">
              <a:lnSpc>
                <a:spcPts val="4339"/>
              </a:lnSpc>
            </a:pPr>
            <a:r>
              <a:rPr lang="en-US" sz="3099" b="1">
                <a:solidFill>
                  <a:srgbClr val="000000"/>
                </a:solidFill>
                <a:latin typeface="DM Sans Bold"/>
                <a:ea typeface="DM Sans Bold"/>
                <a:cs typeface="DM Sans Bold"/>
                <a:sym typeface="DM Sans Bold"/>
              </a:rPr>
              <a:t>There is no correct answer to it..</a:t>
            </a:r>
          </a:p>
          <a:p>
            <a:pPr algn="ctr">
              <a:lnSpc>
                <a:spcPts val="4339"/>
              </a:lnSpc>
              <a:spcBef>
                <a:spcPct val="0"/>
              </a:spcBef>
            </a:pPr>
            <a:r>
              <a:rPr lang="en-US" sz="3099" b="1">
                <a:solidFill>
                  <a:srgbClr val="000000"/>
                </a:solidFill>
                <a:latin typeface="DM Sans Bold"/>
                <a:ea typeface="DM Sans Bold"/>
                <a:cs typeface="DM Sans Bold"/>
                <a:sym typeface="DM Sans Bold"/>
              </a:rPr>
              <a:t>Let us analyze the scene.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1867" t="-3631" r="-74156" b="-2747"/>
            </a:stretch>
          </a:blipFill>
        </p:spPr>
        <p:txBody>
          <a:bodyPr/>
          <a:lstStyle/>
          <a:p>
            <a:endParaRPr lang="ja-JP" altLang="en-US"/>
          </a:p>
        </p:txBody>
      </p:sp>
      <p:sp>
        <p:nvSpPr>
          <p:cNvPr id="3" name="Freeform 3"/>
          <p:cNvSpPr/>
          <p:nvPr/>
        </p:nvSpPr>
        <p:spPr>
          <a:xfrm>
            <a:off x="10819907" y="1950456"/>
            <a:ext cx="4208573" cy="4247184"/>
          </a:xfrm>
          <a:custGeom>
            <a:avLst/>
            <a:gdLst/>
            <a:ahLst/>
            <a:cxnLst/>
            <a:rect l="l" t="t" r="r" b="b"/>
            <a:pathLst>
              <a:path w="4208573" h="4247184">
                <a:moveTo>
                  <a:pt x="0" y="0"/>
                </a:moveTo>
                <a:lnTo>
                  <a:pt x="4208573" y="0"/>
                </a:lnTo>
                <a:lnTo>
                  <a:pt x="4208573" y="4247184"/>
                </a:lnTo>
                <a:lnTo>
                  <a:pt x="0" y="4247184"/>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ja-JP" altLang="en-US"/>
          </a:p>
        </p:txBody>
      </p:sp>
      <p:sp>
        <p:nvSpPr>
          <p:cNvPr id="4" name="Freeform 4"/>
          <p:cNvSpPr/>
          <p:nvPr/>
        </p:nvSpPr>
        <p:spPr>
          <a:xfrm>
            <a:off x="10256115" y="2639048"/>
            <a:ext cx="7181225" cy="5008904"/>
          </a:xfrm>
          <a:custGeom>
            <a:avLst/>
            <a:gdLst/>
            <a:ahLst/>
            <a:cxnLst/>
            <a:rect l="l" t="t" r="r" b="b"/>
            <a:pathLst>
              <a:path w="7181225" h="5008904">
                <a:moveTo>
                  <a:pt x="0" y="0"/>
                </a:moveTo>
                <a:lnTo>
                  <a:pt x="7181225" y="0"/>
                </a:lnTo>
                <a:lnTo>
                  <a:pt x="7181225" y="5008904"/>
                </a:lnTo>
                <a:lnTo>
                  <a:pt x="0" y="500890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5" name="TextBox 5"/>
          <p:cNvSpPr txBox="1"/>
          <p:nvPr/>
        </p:nvSpPr>
        <p:spPr>
          <a:xfrm>
            <a:off x="1504950" y="1373636"/>
            <a:ext cx="8751165" cy="1068203"/>
          </a:xfrm>
          <a:prstGeom prst="rect">
            <a:avLst/>
          </a:prstGeom>
        </p:spPr>
        <p:txBody>
          <a:bodyPr lIns="0" tIns="0" rIns="0" bIns="0" rtlCol="0" anchor="t">
            <a:spAutoFit/>
          </a:bodyPr>
          <a:lstStyle/>
          <a:p>
            <a:pPr algn="l">
              <a:lnSpc>
                <a:spcPts val="7954"/>
              </a:lnSpc>
            </a:pPr>
            <a:r>
              <a:rPr lang="en-US" sz="8200" b="1">
                <a:solidFill>
                  <a:srgbClr val="000000"/>
                </a:solidFill>
                <a:latin typeface="DM Sans Bold"/>
                <a:ea typeface="DM Sans Bold"/>
                <a:cs typeface="DM Sans Bold"/>
                <a:sym typeface="DM Sans Bold"/>
              </a:rPr>
              <a:t>My answer:</a:t>
            </a:r>
          </a:p>
        </p:txBody>
      </p:sp>
      <p:sp>
        <p:nvSpPr>
          <p:cNvPr id="6" name="TextBox 6"/>
          <p:cNvSpPr txBox="1"/>
          <p:nvPr/>
        </p:nvSpPr>
        <p:spPr>
          <a:xfrm>
            <a:off x="1504950" y="2835315"/>
            <a:ext cx="8389586" cy="6677025"/>
          </a:xfrm>
          <a:prstGeom prst="rect">
            <a:avLst/>
          </a:prstGeom>
        </p:spPr>
        <p:txBody>
          <a:bodyPr lIns="0" tIns="0" rIns="0" bIns="0" rtlCol="0" anchor="t">
            <a:spAutoFit/>
          </a:bodyPr>
          <a:lstStyle/>
          <a:p>
            <a:pPr algn="l">
              <a:lnSpc>
                <a:spcPts val="4050"/>
              </a:lnSpc>
            </a:pPr>
            <a:r>
              <a:rPr lang="en-US" sz="3000" spc="179">
                <a:solidFill>
                  <a:srgbClr val="000000"/>
                </a:solidFill>
                <a:latin typeface="DM Sans"/>
                <a:ea typeface="DM Sans"/>
                <a:cs typeface="DM Sans"/>
                <a:sym typeface="DM Sans"/>
              </a:rPr>
              <a:t>In my opinion, it is because Dr. Shirley came to understand and accept Tony’s character and welcomed the way he wrote a letter in “the way no one else” did. </a:t>
            </a:r>
          </a:p>
          <a:p>
            <a:pPr algn="l">
              <a:lnSpc>
                <a:spcPts val="4050"/>
              </a:lnSpc>
            </a:pPr>
            <a:endParaRPr lang="en-US" sz="3000" spc="179">
              <a:solidFill>
                <a:srgbClr val="000000"/>
              </a:solidFill>
              <a:latin typeface="DM Sans"/>
              <a:ea typeface="DM Sans"/>
              <a:cs typeface="DM Sans"/>
              <a:sym typeface="DM Sans"/>
            </a:endParaRPr>
          </a:p>
          <a:p>
            <a:pPr algn="l">
              <a:lnSpc>
                <a:spcPts val="4050"/>
              </a:lnSpc>
            </a:pPr>
            <a:r>
              <a:rPr lang="en-US" sz="3000" spc="179">
                <a:solidFill>
                  <a:srgbClr val="000000"/>
                </a:solidFill>
                <a:latin typeface="DM Sans"/>
                <a:ea typeface="DM Sans"/>
                <a:cs typeface="DM Sans"/>
                <a:sym typeface="DM Sans"/>
              </a:rPr>
              <a:t> In other scenes before this, Dr. Shirley tries to correct Tony’s behavior and choice of words. Throughout the film, the way he reacts to Tony changes.</a:t>
            </a:r>
          </a:p>
          <a:p>
            <a:pPr algn="l">
              <a:lnSpc>
                <a:spcPts val="4050"/>
              </a:lnSpc>
            </a:pPr>
            <a:endParaRPr lang="en-US" sz="3000" spc="179">
              <a:solidFill>
                <a:srgbClr val="000000"/>
              </a:solidFill>
              <a:latin typeface="DM Sans"/>
              <a:ea typeface="DM Sans"/>
              <a:cs typeface="DM Sans"/>
              <a:sym typeface="DM Sans"/>
            </a:endParaRPr>
          </a:p>
          <a:p>
            <a:pPr marL="0" lvl="0" indent="0" algn="l">
              <a:lnSpc>
                <a:spcPts val="4050"/>
              </a:lnSpc>
              <a:spcBef>
                <a:spcPct val="0"/>
              </a:spcBef>
            </a:pPr>
            <a:r>
              <a:rPr lang="en-US" sz="3000" spc="179">
                <a:solidFill>
                  <a:srgbClr val="000000"/>
                </a:solidFill>
                <a:latin typeface="DM Sans"/>
                <a:ea typeface="DM Sans"/>
                <a:cs typeface="DM Sans"/>
                <a:sym typeface="DM Sans"/>
              </a:rPr>
              <a:t>Of course, “P.S. kiss our kids” must sound sweet enough to anyone, though!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1867" t="-3631" r="-74156" b="-2747"/>
            </a:stretch>
          </a:blipFill>
        </p:spPr>
        <p:txBody>
          <a:bodyPr/>
          <a:lstStyle/>
          <a:p>
            <a:endParaRPr lang="ja-JP" altLang="en-US"/>
          </a:p>
        </p:txBody>
      </p:sp>
      <p:sp>
        <p:nvSpPr>
          <p:cNvPr id="3" name="Freeform 3"/>
          <p:cNvSpPr/>
          <p:nvPr/>
        </p:nvSpPr>
        <p:spPr>
          <a:xfrm>
            <a:off x="13311752" y="1820230"/>
            <a:ext cx="3032484" cy="6646539"/>
          </a:xfrm>
          <a:custGeom>
            <a:avLst/>
            <a:gdLst/>
            <a:ahLst/>
            <a:cxnLst/>
            <a:rect l="l" t="t" r="r" b="b"/>
            <a:pathLst>
              <a:path w="3032484" h="6646539">
                <a:moveTo>
                  <a:pt x="0" y="0"/>
                </a:moveTo>
                <a:lnTo>
                  <a:pt x="3032483" y="0"/>
                </a:lnTo>
                <a:lnTo>
                  <a:pt x="3032483" y="6646540"/>
                </a:lnTo>
                <a:lnTo>
                  <a:pt x="0" y="66465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JP" altLang="en-US"/>
          </a:p>
        </p:txBody>
      </p:sp>
      <p:sp>
        <p:nvSpPr>
          <p:cNvPr id="4" name="Freeform 4"/>
          <p:cNvSpPr/>
          <p:nvPr/>
        </p:nvSpPr>
        <p:spPr>
          <a:xfrm rot="-10800000">
            <a:off x="14827993" y="-1392447"/>
            <a:ext cx="4017146" cy="3158481"/>
          </a:xfrm>
          <a:custGeom>
            <a:avLst/>
            <a:gdLst/>
            <a:ahLst/>
            <a:cxnLst/>
            <a:rect l="l" t="t" r="r" b="b"/>
            <a:pathLst>
              <a:path w="4017146" h="3158481">
                <a:moveTo>
                  <a:pt x="0" y="0"/>
                </a:moveTo>
                <a:lnTo>
                  <a:pt x="4017147" y="0"/>
                </a:lnTo>
                <a:lnTo>
                  <a:pt x="4017147" y="3158481"/>
                </a:lnTo>
                <a:lnTo>
                  <a:pt x="0" y="3158481"/>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ja-JP" altLang="en-US"/>
          </a:p>
        </p:txBody>
      </p:sp>
      <p:sp>
        <p:nvSpPr>
          <p:cNvPr id="5" name="Freeform 5"/>
          <p:cNvSpPr/>
          <p:nvPr/>
        </p:nvSpPr>
        <p:spPr>
          <a:xfrm>
            <a:off x="4580296" y="-1616873"/>
            <a:ext cx="4224468" cy="2645573"/>
          </a:xfrm>
          <a:custGeom>
            <a:avLst/>
            <a:gdLst/>
            <a:ahLst/>
            <a:cxnLst/>
            <a:rect l="l" t="t" r="r" b="b"/>
            <a:pathLst>
              <a:path w="4224468" h="2645573">
                <a:moveTo>
                  <a:pt x="0" y="0"/>
                </a:moveTo>
                <a:lnTo>
                  <a:pt x="4224469" y="0"/>
                </a:lnTo>
                <a:lnTo>
                  <a:pt x="4224469" y="2645573"/>
                </a:lnTo>
                <a:lnTo>
                  <a:pt x="0" y="2645573"/>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ja-JP" altLang="en-US"/>
          </a:p>
        </p:txBody>
      </p:sp>
      <p:sp>
        <p:nvSpPr>
          <p:cNvPr id="6" name="Freeform 6"/>
          <p:cNvSpPr/>
          <p:nvPr/>
        </p:nvSpPr>
        <p:spPr>
          <a:xfrm>
            <a:off x="8285780" y="9560661"/>
            <a:ext cx="3169280" cy="2226419"/>
          </a:xfrm>
          <a:custGeom>
            <a:avLst/>
            <a:gdLst/>
            <a:ahLst/>
            <a:cxnLst/>
            <a:rect l="l" t="t" r="r" b="b"/>
            <a:pathLst>
              <a:path w="3169280" h="2226419">
                <a:moveTo>
                  <a:pt x="0" y="0"/>
                </a:moveTo>
                <a:lnTo>
                  <a:pt x="3169280" y="0"/>
                </a:lnTo>
                <a:lnTo>
                  <a:pt x="3169280" y="2226419"/>
                </a:lnTo>
                <a:lnTo>
                  <a:pt x="0" y="2226419"/>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ja-JP" altLang="en-US"/>
          </a:p>
        </p:txBody>
      </p:sp>
      <p:sp>
        <p:nvSpPr>
          <p:cNvPr id="7" name="Freeform 7"/>
          <p:cNvSpPr/>
          <p:nvPr/>
        </p:nvSpPr>
        <p:spPr>
          <a:xfrm rot="-5400000">
            <a:off x="12134412" y="9245030"/>
            <a:ext cx="2892762" cy="2919301"/>
          </a:xfrm>
          <a:custGeom>
            <a:avLst/>
            <a:gdLst/>
            <a:ahLst/>
            <a:cxnLst/>
            <a:rect l="l" t="t" r="r" b="b"/>
            <a:pathLst>
              <a:path w="2892762" h="2919301">
                <a:moveTo>
                  <a:pt x="0" y="0"/>
                </a:moveTo>
                <a:lnTo>
                  <a:pt x="2892762" y="0"/>
                </a:lnTo>
                <a:lnTo>
                  <a:pt x="2892762" y="2919301"/>
                </a:lnTo>
                <a:lnTo>
                  <a:pt x="0" y="2919301"/>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ja-JP" altLang="en-US"/>
          </a:p>
        </p:txBody>
      </p:sp>
      <p:sp>
        <p:nvSpPr>
          <p:cNvPr id="8" name="Freeform 8"/>
          <p:cNvSpPr/>
          <p:nvPr/>
        </p:nvSpPr>
        <p:spPr>
          <a:xfrm>
            <a:off x="-1558320" y="9093737"/>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ja-JP" altLang="en-US"/>
          </a:p>
        </p:txBody>
      </p:sp>
      <p:sp>
        <p:nvSpPr>
          <p:cNvPr id="9" name="Freeform 9"/>
          <p:cNvSpPr/>
          <p:nvPr/>
        </p:nvSpPr>
        <p:spPr>
          <a:xfrm>
            <a:off x="17259300" y="7433853"/>
            <a:ext cx="1794966" cy="1932669"/>
          </a:xfrm>
          <a:custGeom>
            <a:avLst/>
            <a:gdLst/>
            <a:ahLst/>
            <a:cxnLst/>
            <a:rect l="l" t="t" r="r" b="b"/>
            <a:pathLst>
              <a:path w="1794966" h="1932669">
                <a:moveTo>
                  <a:pt x="0" y="0"/>
                </a:moveTo>
                <a:lnTo>
                  <a:pt x="1794966" y="0"/>
                </a:lnTo>
                <a:lnTo>
                  <a:pt x="1794966" y="1932669"/>
                </a:lnTo>
                <a:lnTo>
                  <a:pt x="0" y="1932669"/>
                </a:lnTo>
                <a:lnTo>
                  <a:pt x="0" y="0"/>
                </a:lnTo>
                <a:close/>
              </a:path>
            </a:pathLst>
          </a:custGeom>
          <a:blipFill>
            <a:blip r:embed="rId15">
              <a:extLst>
                <a:ext uri="{96DAC541-7B7A-43D3-8B79-37D633B846F1}">
                  <asvg:svgBlip xmlns:asvg="http://schemas.microsoft.com/office/drawing/2016/SVG/main" r:embed="rId16"/>
                </a:ext>
              </a:extLst>
            </a:blip>
            <a:stretch>
              <a:fillRect/>
            </a:stretch>
          </a:blipFill>
          <a:ln cap="sq">
            <a:noFill/>
            <a:prstDash val="solid"/>
            <a:miter/>
          </a:ln>
        </p:spPr>
        <p:txBody>
          <a:bodyPr/>
          <a:lstStyle/>
          <a:p>
            <a:endParaRPr lang="ja-JP" altLang="en-US"/>
          </a:p>
        </p:txBody>
      </p:sp>
      <p:sp>
        <p:nvSpPr>
          <p:cNvPr id="10" name="Freeform 10"/>
          <p:cNvSpPr/>
          <p:nvPr/>
        </p:nvSpPr>
        <p:spPr>
          <a:xfrm>
            <a:off x="-744232" y="460501"/>
            <a:ext cx="1488463" cy="1602652"/>
          </a:xfrm>
          <a:custGeom>
            <a:avLst/>
            <a:gdLst/>
            <a:ahLst/>
            <a:cxnLst/>
            <a:rect l="l" t="t" r="r" b="b"/>
            <a:pathLst>
              <a:path w="1488463" h="1602652">
                <a:moveTo>
                  <a:pt x="0" y="0"/>
                </a:moveTo>
                <a:lnTo>
                  <a:pt x="1488464" y="0"/>
                </a:lnTo>
                <a:lnTo>
                  <a:pt x="1488464" y="1602652"/>
                </a:lnTo>
                <a:lnTo>
                  <a:pt x="0" y="1602652"/>
                </a:lnTo>
                <a:lnTo>
                  <a:pt x="0" y="0"/>
                </a:lnTo>
                <a:close/>
              </a:path>
            </a:pathLst>
          </a:custGeom>
          <a:blipFill>
            <a:blip r:embed="rId15">
              <a:extLst>
                <a:ext uri="{96DAC541-7B7A-43D3-8B79-37D633B846F1}">
                  <asvg:svgBlip xmlns:asvg="http://schemas.microsoft.com/office/drawing/2016/SVG/main" r:embed="rId16"/>
                </a:ext>
              </a:extLst>
            </a:blip>
            <a:stretch>
              <a:fillRect/>
            </a:stretch>
          </a:blipFill>
          <a:ln cap="sq">
            <a:noFill/>
            <a:prstDash val="solid"/>
            <a:miter/>
          </a:ln>
        </p:spPr>
        <p:txBody>
          <a:bodyPr/>
          <a:lstStyle/>
          <a:p>
            <a:endParaRPr lang="ja-JP" altLang="en-US"/>
          </a:p>
        </p:txBody>
      </p:sp>
      <p:sp>
        <p:nvSpPr>
          <p:cNvPr id="11" name="Freeform 11"/>
          <p:cNvSpPr/>
          <p:nvPr/>
        </p:nvSpPr>
        <p:spPr>
          <a:xfrm>
            <a:off x="744232" y="6375840"/>
            <a:ext cx="3543612" cy="3184821"/>
          </a:xfrm>
          <a:custGeom>
            <a:avLst/>
            <a:gdLst/>
            <a:ahLst/>
            <a:cxnLst/>
            <a:rect l="l" t="t" r="r" b="b"/>
            <a:pathLst>
              <a:path w="3543612" h="3184821">
                <a:moveTo>
                  <a:pt x="0" y="0"/>
                </a:moveTo>
                <a:lnTo>
                  <a:pt x="3543612" y="0"/>
                </a:lnTo>
                <a:lnTo>
                  <a:pt x="3543612" y="3184821"/>
                </a:lnTo>
                <a:lnTo>
                  <a:pt x="0" y="3184821"/>
                </a:lnTo>
                <a:lnTo>
                  <a:pt x="0" y="0"/>
                </a:lnTo>
                <a:close/>
              </a:path>
            </a:pathLst>
          </a:custGeom>
          <a:blipFill>
            <a:blip r:embed="rId17"/>
            <a:stretch>
              <a:fillRect/>
            </a:stretch>
          </a:blipFill>
        </p:spPr>
        <p:txBody>
          <a:bodyPr/>
          <a:lstStyle/>
          <a:p>
            <a:endParaRPr lang="ja-JP" altLang="en-US"/>
          </a:p>
        </p:txBody>
      </p:sp>
      <p:sp>
        <p:nvSpPr>
          <p:cNvPr id="12" name="Freeform 12"/>
          <p:cNvSpPr/>
          <p:nvPr/>
        </p:nvSpPr>
        <p:spPr>
          <a:xfrm>
            <a:off x="5047206" y="4899910"/>
            <a:ext cx="2385671" cy="2236567"/>
          </a:xfrm>
          <a:custGeom>
            <a:avLst/>
            <a:gdLst/>
            <a:ahLst/>
            <a:cxnLst/>
            <a:rect l="l" t="t" r="r" b="b"/>
            <a:pathLst>
              <a:path w="2385671" h="2236567">
                <a:moveTo>
                  <a:pt x="0" y="0"/>
                </a:moveTo>
                <a:lnTo>
                  <a:pt x="2385671" y="0"/>
                </a:lnTo>
                <a:lnTo>
                  <a:pt x="2385671" y="2236566"/>
                </a:lnTo>
                <a:lnTo>
                  <a:pt x="0" y="2236566"/>
                </a:lnTo>
                <a:lnTo>
                  <a:pt x="0" y="0"/>
                </a:lnTo>
                <a:close/>
              </a:path>
            </a:pathLst>
          </a:custGeom>
          <a:blipFill>
            <a:blip r:embed="rId18"/>
            <a:stretch>
              <a:fillRect/>
            </a:stretch>
          </a:blipFill>
        </p:spPr>
        <p:txBody>
          <a:bodyPr/>
          <a:lstStyle/>
          <a:p>
            <a:endParaRPr lang="ja-JP" altLang="en-US"/>
          </a:p>
        </p:txBody>
      </p:sp>
      <p:sp>
        <p:nvSpPr>
          <p:cNvPr id="13" name="Freeform 13"/>
          <p:cNvSpPr/>
          <p:nvPr/>
        </p:nvSpPr>
        <p:spPr>
          <a:xfrm>
            <a:off x="8495260" y="5108296"/>
            <a:ext cx="2402603" cy="3906672"/>
          </a:xfrm>
          <a:custGeom>
            <a:avLst/>
            <a:gdLst/>
            <a:ahLst/>
            <a:cxnLst/>
            <a:rect l="l" t="t" r="r" b="b"/>
            <a:pathLst>
              <a:path w="2402603" h="3906672">
                <a:moveTo>
                  <a:pt x="0" y="0"/>
                </a:moveTo>
                <a:lnTo>
                  <a:pt x="2402603" y="0"/>
                </a:lnTo>
                <a:lnTo>
                  <a:pt x="2402603" y="3906672"/>
                </a:lnTo>
                <a:lnTo>
                  <a:pt x="0" y="3906672"/>
                </a:lnTo>
                <a:lnTo>
                  <a:pt x="0" y="0"/>
                </a:lnTo>
                <a:close/>
              </a:path>
            </a:pathLst>
          </a:custGeom>
          <a:blipFill>
            <a:blip r:embed="rId19"/>
            <a:stretch>
              <a:fillRect/>
            </a:stretch>
          </a:blipFill>
        </p:spPr>
        <p:txBody>
          <a:bodyPr/>
          <a:lstStyle/>
          <a:p>
            <a:endParaRPr lang="ja-JP" altLang="en-US"/>
          </a:p>
        </p:txBody>
      </p:sp>
      <p:sp>
        <p:nvSpPr>
          <p:cNvPr id="14" name="TextBox 14"/>
          <p:cNvSpPr txBox="1"/>
          <p:nvPr/>
        </p:nvSpPr>
        <p:spPr>
          <a:xfrm>
            <a:off x="1156853" y="1569758"/>
            <a:ext cx="8284485" cy="1177290"/>
          </a:xfrm>
          <a:prstGeom prst="rect">
            <a:avLst/>
          </a:prstGeom>
        </p:spPr>
        <p:txBody>
          <a:bodyPr lIns="0" tIns="0" rIns="0" bIns="0" rtlCol="0" anchor="t">
            <a:spAutoFit/>
          </a:bodyPr>
          <a:lstStyle/>
          <a:p>
            <a:pPr algn="l">
              <a:lnSpc>
                <a:spcPts val="8730"/>
              </a:lnSpc>
            </a:pPr>
            <a:r>
              <a:rPr lang="en-US" sz="9000" b="1">
                <a:solidFill>
                  <a:srgbClr val="000000"/>
                </a:solidFill>
                <a:latin typeface="DM Sans Bold"/>
                <a:ea typeface="DM Sans Bold"/>
                <a:cs typeface="DM Sans Bold"/>
                <a:sym typeface="DM Sans Bold"/>
              </a:rPr>
              <a:t>Activity: </a:t>
            </a:r>
          </a:p>
        </p:txBody>
      </p:sp>
      <p:sp>
        <p:nvSpPr>
          <p:cNvPr id="15" name="TextBox 15"/>
          <p:cNvSpPr txBox="1"/>
          <p:nvPr/>
        </p:nvSpPr>
        <p:spPr>
          <a:xfrm>
            <a:off x="1156853" y="2856586"/>
            <a:ext cx="11694559" cy="2251710"/>
          </a:xfrm>
          <a:prstGeom prst="rect">
            <a:avLst/>
          </a:prstGeom>
        </p:spPr>
        <p:txBody>
          <a:bodyPr lIns="0" tIns="0" rIns="0" bIns="0" rtlCol="0" anchor="t">
            <a:spAutoFit/>
          </a:bodyPr>
          <a:lstStyle/>
          <a:p>
            <a:pPr algn="l">
              <a:lnSpc>
                <a:spcPts val="5820"/>
              </a:lnSpc>
            </a:pPr>
            <a:r>
              <a:rPr lang="en-US" sz="6000" b="1">
                <a:solidFill>
                  <a:srgbClr val="000000"/>
                </a:solidFill>
                <a:latin typeface="DM Sans Bold"/>
                <a:ea typeface="DM Sans Bold"/>
                <a:cs typeface="DM Sans Bold"/>
                <a:sym typeface="DM Sans Bold"/>
              </a:rPr>
              <a:t>Come up with another example which can paraphrase “P.S. kiss our kids”</a:t>
            </a:r>
          </a:p>
        </p:txBody>
      </p:sp>
      <p:sp>
        <p:nvSpPr>
          <p:cNvPr id="16" name="TextBox 16"/>
          <p:cNvSpPr txBox="1"/>
          <p:nvPr/>
        </p:nvSpPr>
        <p:spPr>
          <a:xfrm>
            <a:off x="8804765" y="9604647"/>
            <a:ext cx="9193385" cy="392430"/>
          </a:xfrm>
          <a:prstGeom prst="rect">
            <a:avLst/>
          </a:prstGeom>
        </p:spPr>
        <p:txBody>
          <a:bodyPr lIns="0" tIns="0" rIns="0" bIns="0" rtlCol="0" anchor="t">
            <a:spAutoFit/>
          </a:bodyPr>
          <a:lstStyle/>
          <a:p>
            <a:pPr algn="l">
              <a:lnSpc>
                <a:spcPts val="2910"/>
              </a:lnSpc>
            </a:pPr>
            <a:r>
              <a:rPr lang="en-US" sz="3000">
                <a:solidFill>
                  <a:srgbClr val="000000"/>
                </a:solidFill>
                <a:latin typeface="DM Sans"/>
                <a:ea typeface="DM Sans"/>
                <a:cs typeface="DM Sans"/>
                <a:sym typeface="DM Sans"/>
              </a:rPr>
              <a:t>My answer: Eating sushi and pasta in the same meal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1867" t="-3631" r="-74156" b="-2747"/>
            </a:stretch>
          </a:blipFill>
        </p:spPr>
        <p:txBody>
          <a:bodyPr/>
          <a:lstStyle/>
          <a:p>
            <a:endParaRPr lang="ja-JP" altLang="en-US"/>
          </a:p>
        </p:txBody>
      </p:sp>
      <p:sp>
        <p:nvSpPr>
          <p:cNvPr id="3" name="Freeform 3"/>
          <p:cNvSpPr/>
          <p:nvPr/>
        </p:nvSpPr>
        <p:spPr>
          <a:xfrm rot="-5282649">
            <a:off x="753178" y="3852356"/>
            <a:ext cx="7567145" cy="2582288"/>
          </a:xfrm>
          <a:custGeom>
            <a:avLst/>
            <a:gdLst/>
            <a:ahLst/>
            <a:cxnLst/>
            <a:rect l="l" t="t" r="r" b="b"/>
            <a:pathLst>
              <a:path w="7567145" h="2582288">
                <a:moveTo>
                  <a:pt x="0" y="0"/>
                </a:moveTo>
                <a:lnTo>
                  <a:pt x="7567144" y="0"/>
                </a:lnTo>
                <a:lnTo>
                  <a:pt x="7567144" y="2582288"/>
                </a:lnTo>
                <a:lnTo>
                  <a:pt x="0" y="258228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ja-JP" altLang="en-US"/>
          </a:p>
        </p:txBody>
      </p:sp>
      <p:sp>
        <p:nvSpPr>
          <p:cNvPr id="4" name="Freeform 4"/>
          <p:cNvSpPr/>
          <p:nvPr/>
        </p:nvSpPr>
        <p:spPr>
          <a:xfrm>
            <a:off x="1780231" y="2037564"/>
            <a:ext cx="5513037" cy="6211873"/>
          </a:xfrm>
          <a:custGeom>
            <a:avLst/>
            <a:gdLst/>
            <a:ahLst/>
            <a:cxnLst/>
            <a:rect l="l" t="t" r="r" b="b"/>
            <a:pathLst>
              <a:path w="5513037" h="6211873">
                <a:moveTo>
                  <a:pt x="0" y="0"/>
                </a:moveTo>
                <a:lnTo>
                  <a:pt x="5513038" y="0"/>
                </a:lnTo>
                <a:lnTo>
                  <a:pt x="5513038" y="6211872"/>
                </a:lnTo>
                <a:lnTo>
                  <a:pt x="0" y="62118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JP" altLang="en-US"/>
          </a:p>
        </p:txBody>
      </p:sp>
      <p:sp>
        <p:nvSpPr>
          <p:cNvPr id="5" name="TextBox 5"/>
          <p:cNvSpPr txBox="1"/>
          <p:nvPr/>
        </p:nvSpPr>
        <p:spPr>
          <a:xfrm>
            <a:off x="8545346" y="1875146"/>
            <a:ext cx="8284485" cy="1177290"/>
          </a:xfrm>
          <a:prstGeom prst="rect">
            <a:avLst/>
          </a:prstGeom>
        </p:spPr>
        <p:txBody>
          <a:bodyPr lIns="0" tIns="0" rIns="0" bIns="0" rtlCol="0" anchor="t">
            <a:spAutoFit/>
          </a:bodyPr>
          <a:lstStyle/>
          <a:p>
            <a:pPr algn="l">
              <a:lnSpc>
                <a:spcPts val="8730"/>
              </a:lnSpc>
            </a:pPr>
            <a:r>
              <a:rPr lang="en-US" sz="9000" b="1">
                <a:solidFill>
                  <a:srgbClr val="000000"/>
                </a:solidFill>
                <a:latin typeface="DM Sans Bold"/>
                <a:ea typeface="DM Sans Bold"/>
                <a:cs typeface="DM Sans Bold"/>
                <a:sym typeface="DM Sans Bold"/>
              </a:rPr>
              <a:t>What I learned</a:t>
            </a:r>
          </a:p>
        </p:txBody>
      </p:sp>
      <p:sp>
        <p:nvSpPr>
          <p:cNvPr id="6" name="TextBox 6"/>
          <p:cNvSpPr txBox="1"/>
          <p:nvPr/>
        </p:nvSpPr>
        <p:spPr>
          <a:xfrm>
            <a:off x="8661320" y="3400425"/>
            <a:ext cx="8597980" cy="5857875"/>
          </a:xfrm>
          <a:prstGeom prst="rect">
            <a:avLst/>
          </a:prstGeom>
        </p:spPr>
        <p:txBody>
          <a:bodyPr lIns="0" tIns="0" rIns="0" bIns="0" rtlCol="0" anchor="t">
            <a:spAutoFit/>
          </a:bodyPr>
          <a:lstStyle/>
          <a:p>
            <a:pPr algn="l">
              <a:lnSpc>
                <a:spcPts val="3374"/>
              </a:lnSpc>
            </a:pPr>
            <a:r>
              <a:rPr lang="en-US" sz="2499" spc="149">
                <a:solidFill>
                  <a:srgbClr val="000000"/>
                </a:solidFill>
                <a:latin typeface="DM Sans"/>
                <a:ea typeface="DM Sans"/>
                <a:cs typeface="DM Sans"/>
                <a:sym typeface="DM Sans"/>
              </a:rPr>
              <a:t>As I watched the scene, I was attracted to Dr. Shirley’s smile as he said </a:t>
            </a:r>
            <a:r>
              <a:rPr lang="en-US" sz="2499" b="1" spc="149">
                <a:solidFill>
                  <a:srgbClr val="000000"/>
                </a:solidFill>
                <a:latin typeface="DM Sans Bold"/>
                <a:ea typeface="DM Sans Bold"/>
                <a:cs typeface="DM Sans Bold"/>
                <a:sym typeface="DM Sans Bold"/>
              </a:rPr>
              <a:t>“That’s perfect, Tony”</a:t>
            </a:r>
            <a:r>
              <a:rPr lang="en-US" sz="2499" spc="149">
                <a:solidFill>
                  <a:srgbClr val="000000"/>
                </a:solidFill>
                <a:latin typeface="DM Sans"/>
                <a:ea typeface="DM Sans"/>
                <a:cs typeface="DM Sans"/>
                <a:sym typeface="DM Sans"/>
              </a:rPr>
              <a:t> and wondered why he did not suggest  “P.S. kiss our kids” to be deleted even though he found it “like ringing a cowbell at the end of the Shostakovich No. 7”. After watching the movie for the second time, I noticed how Dr. Shirley dealt with Tony’s bold character changed along the course. After all, Dr. Shirley’s smile said it all. He seems to like the way Tony is. This discovery made me understand more of humor and warmth of this scene.</a:t>
            </a:r>
          </a:p>
          <a:p>
            <a:pPr algn="l">
              <a:lnSpc>
                <a:spcPts val="3374"/>
              </a:lnSpc>
            </a:pPr>
            <a:endParaRPr lang="en-US" sz="2499" spc="149">
              <a:solidFill>
                <a:srgbClr val="000000"/>
              </a:solidFill>
              <a:latin typeface="DM Sans"/>
              <a:ea typeface="DM Sans"/>
              <a:cs typeface="DM Sans"/>
              <a:sym typeface="DM Sans"/>
            </a:endParaRPr>
          </a:p>
          <a:p>
            <a:pPr marL="0" lvl="0" indent="0" algn="l">
              <a:lnSpc>
                <a:spcPts val="3374"/>
              </a:lnSpc>
              <a:spcBef>
                <a:spcPct val="0"/>
              </a:spcBef>
            </a:pPr>
            <a:r>
              <a:rPr lang="en-US" sz="2499" spc="149">
                <a:solidFill>
                  <a:srgbClr val="000000"/>
                </a:solidFill>
                <a:latin typeface="DM Sans"/>
                <a:ea typeface="DM Sans"/>
                <a:cs typeface="DM Sans"/>
                <a:sym typeface="DM Sans"/>
              </a:rPr>
              <a:t>I learned that some simple dialogues could imply important messages or changes in the film.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A299C4-E6E6-ECAD-264A-E0EA89303F37}"/>
              </a:ext>
            </a:extLst>
          </p:cNvPr>
          <p:cNvSpPr>
            <a:spLocks noGrp="1"/>
          </p:cNvSpPr>
          <p:nvPr>
            <p:ph type="title"/>
          </p:nvPr>
        </p:nvSpPr>
        <p:spPr>
          <a:xfrm>
            <a:off x="457200" y="274637"/>
            <a:ext cx="17297400" cy="2068705"/>
          </a:xfrm>
        </p:spPr>
        <p:txBody>
          <a:bodyPr/>
          <a:lstStyle/>
          <a:p>
            <a:r>
              <a:rPr kumimoji="1" lang="en-US" altLang="ja-JP" dirty="0"/>
              <a:t>References</a:t>
            </a:r>
            <a:endParaRPr kumimoji="1" lang="ja-JP" altLang="en-US"/>
          </a:p>
        </p:txBody>
      </p:sp>
      <p:sp>
        <p:nvSpPr>
          <p:cNvPr id="3" name="コンテンツ プレースホルダー 2">
            <a:extLst>
              <a:ext uri="{FF2B5EF4-FFF2-40B4-BE49-F238E27FC236}">
                <a16:creationId xmlns:a16="http://schemas.microsoft.com/office/drawing/2014/main" id="{2FD1B2A6-E632-D7FE-BBC1-D2643D8AE9D4}"/>
              </a:ext>
            </a:extLst>
          </p:cNvPr>
          <p:cNvSpPr>
            <a:spLocks noGrp="1"/>
          </p:cNvSpPr>
          <p:nvPr>
            <p:ph idx="1"/>
          </p:nvPr>
        </p:nvSpPr>
        <p:spPr>
          <a:xfrm>
            <a:off x="457200" y="2628900"/>
            <a:ext cx="17297400" cy="7162800"/>
          </a:xfrm>
        </p:spPr>
        <p:txBody>
          <a:bodyPr/>
          <a:lstStyle/>
          <a:p>
            <a:r>
              <a:rPr lang="en-US" altLang="ja-JP" b="1" i="0" u="none" strike="noStrike" dirty="0">
                <a:solidFill>
                  <a:srgbClr val="000000"/>
                </a:solidFill>
                <a:effectLst/>
                <a:latin typeface="游ゴシック体"/>
              </a:rPr>
              <a:t>“</a:t>
            </a:r>
            <a:r>
              <a:rPr lang="ja-JP" altLang="en-US" b="1" i="0" u="none" strike="noStrike">
                <a:solidFill>
                  <a:srgbClr val="000000"/>
                </a:solidFill>
                <a:effectLst/>
                <a:latin typeface="游ゴシック体"/>
              </a:rPr>
              <a:t>「グリーンブック」オスカー受賞 論争呼んだ「友情物語」、評者はどう見る</a:t>
            </a:r>
            <a:r>
              <a:rPr lang="en-US" altLang="ja-JP" b="1" i="0" u="none" strike="noStrike" dirty="0">
                <a:solidFill>
                  <a:srgbClr val="000000"/>
                </a:solidFill>
                <a:effectLst/>
                <a:latin typeface="游ゴシック体"/>
              </a:rPr>
              <a:t>”『</a:t>
            </a:r>
            <a:r>
              <a:rPr lang="ja-JP" altLang="en-US" b="1" i="0" u="none" strike="noStrike">
                <a:solidFill>
                  <a:srgbClr val="000000"/>
                </a:solidFill>
                <a:effectLst/>
                <a:latin typeface="游ゴシック体"/>
              </a:rPr>
              <a:t>朝日新聞</a:t>
            </a:r>
            <a:r>
              <a:rPr lang="en-US" altLang="ja-JP" b="1" i="0" u="none" strike="noStrike" dirty="0">
                <a:solidFill>
                  <a:srgbClr val="000000"/>
                </a:solidFill>
                <a:effectLst/>
                <a:latin typeface="游ゴシック体"/>
              </a:rPr>
              <a:t>』2019</a:t>
            </a:r>
            <a:r>
              <a:rPr lang="ja-JP" altLang="en-US" b="1" i="0" u="none" strike="noStrike">
                <a:solidFill>
                  <a:srgbClr val="000000"/>
                </a:solidFill>
                <a:effectLst/>
                <a:latin typeface="游ゴシック体"/>
              </a:rPr>
              <a:t>年</a:t>
            </a:r>
            <a:r>
              <a:rPr lang="en-US" altLang="ja-JP" b="1" i="0" u="none" strike="noStrike" dirty="0">
                <a:solidFill>
                  <a:srgbClr val="000000"/>
                </a:solidFill>
                <a:effectLst/>
                <a:latin typeface="游ゴシック体"/>
              </a:rPr>
              <a:t>3</a:t>
            </a:r>
            <a:r>
              <a:rPr lang="ja-JP" altLang="en-US" b="1" i="0" u="none" strike="noStrike">
                <a:solidFill>
                  <a:srgbClr val="000000"/>
                </a:solidFill>
                <a:effectLst/>
                <a:latin typeface="游ゴシック体"/>
              </a:rPr>
              <a:t>月</a:t>
            </a:r>
            <a:r>
              <a:rPr lang="en-US" altLang="ja-JP" b="1" i="0" u="none" strike="noStrike" dirty="0">
                <a:solidFill>
                  <a:srgbClr val="000000"/>
                </a:solidFill>
                <a:effectLst/>
                <a:latin typeface="游ゴシック体"/>
              </a:rPr>
              <a:t>1</a:t>
            </a:r>
            <a:r>
              <a:rPr lang="ja-JP" altLang="en-US" b="1" i="0" u="none" strike="noStrike">
                <a:solidFill>
                  <a:srgbClr val="000000"/>
                </a:solidFill>
                <a:effectLst/>
                <a:latin typeface="游ゴシック体"/>
              </a:rPr>
              <a:t>日</a:t>
            </a:r>
            <a:endParaRPr lang="en-US" altLang="ja-JP" b="1" i="0" u="none" strike="noStrike" dirty="0">
              <a:solidFill>
                <a:srgbClr val="000000"/>
              </a:solidFill>
              <a:effectLst/>
              <a:latin typeface="游ゴシック体"/>
            </a:endParaRPr>
          </a:p>
          <a:p>
            <a:pPr marL="0" indent="0">
              <a:buNone/>
            </a:pPr>
            <a:endParaRPr lang="en-US" altLang="ja-JP" b="1" i="0" u="none" strike="noStrike" dirty="0">
              <a:solidFill>
                <a:srgbClr val="000000"/>
              </a:solidFill>
              <a:effectLst/>
              <a:latin typeface="游ゴシック体"/>
            </a:endParaRPr>
          </a:p>
          <a:p>
            <a:r>
              <a:rPr lang="fr-CA" altLang="ja-JP" b="1" dirty="0">
                <a:solidFill>
                  <a:srgbClr val="414042"/>
                </a:solidFill>
                <a:latin typeface="var(--global-heading-font-family)"/>
              </a:rPr>
              <a:t>«</a:t>
            </a:r>
            <a:r>
              <a:rPr lang="fr-CA" altLang="ja-JP" b="1" i="0" u="none" strike="noStrike" dirty="0">
                <a:solidFill>
                  <a:srgbClr val="414042"/>
                </a:solidFill>
                <a:effectLst/>
                <a:latin typeface="var(--global-heading-font-family)"/>
              </a:rPr>
              <a:t>More </a:t>
            </a:r>
            <a:r>
              <a:rPr lang="fr-CA" altLang="ja-JP" b="1" i="0" u="none" strike="noStrike" dirty="0" err="1">
                <a:solidFill>
                  <a:srgbClr val="414042"/>
                </a:solidFill>
                <a:effectLst/>
                <a:latin typeface="var(--global-heading-font-family)"/>
              </a:rPr>
              <a:t>Cowbell</a:t>
            </a:r>
            <a:r>
              <a:rPr lang="fr-CA" altLang="ja-JP" b="1" i="0" u="none" strike="noStrike" dirty="0">
                <a:solidFill>
                  <a:srgbClr val="414042"/>
                </a:solidFill>
                <a:effectLst/>
                <a:latin typeface="var(--global-heading-font-family)"/>
              </a:rPr>
              <a:t>! </a:t>
            </a:r>
            <a:r>
              <a:rPr lang="fr-CA" altLang="ja-JP" b="1" dirty="0">
                <a:solidFill>
                  <a:srgbClr val="414042"/>
                </a:solidFill>
                <a:latin typeface="var(--global-heading-font-family)"/>
              </a:rPr>
              <a:t> » The Colorado </a:t>
            </a:r>
            <a:r>
              <a:rPr lang="fr-CA" altLang="ja-JP" b="1" dirty="0" err="1">
                <a:solidFill>
                  <a:srgbClr val="414042"/>
                </a:solidFill>
                <a:latin typeface="var(--global-heading-font-family)"/>
              </a:rPr>
              <a:t>Sounds</a:t>
            </a:r>
            <a:r>
              <a:rPr lang="fr-CA" altLang="ja-JP" b="1" dirty="0">
                <a:solidFill>
                  <a:srgbClr val="414042"/>
                </a:solidFill>
                <a:latin typeface="var(--global-heading-font-family)"/>
              </a:rPr>
              <a:t>. 2018.</a:t>
            </a:r>
          </a:p>
          <a:p>
            <a:pPr marL="0" indent="0">
              <a:buNone/>
            </a:pPr>
            <a:r>
              <a:rPr lang="fr-CA" altLang="ja-JP" b="1" i="0" u="none" strike="noStrike" dirty="0">
                <a:solidFill>
                  <a:srgbClr val="414042"/>
                </a:solidFill>
                <a:effectLst/>
                <a:latin typeface="var(--global-heading-font-family)"/>
                <a:hlinkClick r:id="rId2"/>
              </a:rPr>
              <a:t>https://coloradosound.org/more-cowbell/</a:t>
            </a:r>
            <a:r>
              <a:rPr lang="fr-CA" altLang="ja-JP" b="1" dirty="0">
                <a:solidFill>
                  <a:srgbClr val="414042"/>
                </a:solidFill>
                <a:latin typeface="var(--global-heading-font-family)"/>
              </a:rPr>
              <a:t> (</a:t>
            </a:r>
            <a:r>
              <a:rPr lang="fr-CA" altLang="ja-JP" b="1" dirty="0" err="1">
                <a:solidFill>
                  <a:srgbClr val="414042"/>
                </a:solidFill>
                <a:latin typeface="var(--global-heading-font-family)"/>
              </a:rPr>
              <a:t>Accessed</a:t>
            </a:r>
            <a:r>
              <a:rPr lang="fr-CA" altLang="ja-JP" b="1" dirty="0">
                <a:solidFill>
                  <a:srgbClr val="414042"/>
                </a:solidFill>
                <a:latin typeface="var(--global-heading-font-family)"/>
              </a:rPr>
              <a:t> Jan. 2, 2025)</a:t>
            </a:r>
          </a:p>
          <a:p>
            <a:pPr marL="0" indent="0">
              <a:buNone/>
            </a:pPr>
            <a:endParaRPr lang="fr-CA" altLang="ja-JP" b="1" i="0" u="none" strike="noStrike" dirty="0">
              <a:solidFill>
                <a:srgbClr val="414042"/>
              </a:solidFill>
              <a:effectLst/>
              <a:latin typeface="var(--global-heading-font-family)"/>
            </a:endParaRPr>
          </a:p>
          <a:p>
            <a:r>
              <a:rPr lang="fr-CA" altLang="ja-JP" b="1" i="0" u="none" strike="noStrike" dirty="0">
                <a:solidFill>
                  <a:srgbClr val="000000"/>
                </a:solidFill>
                <a:effectLst/>
                <a:latin typeface="游ゴシック体"/>
              </a:rPr>
              <a:t>« </a:t>
            </a:r>
            <a:r>
              <a:rPr lang="fr-CA" altLang="ja-JP" b="1" i="0" u="none" strike="noStrike" dirty="0" err="1">
                <a:solidFill>
                  <a:srgbClr val="000000"/>
                </a:solidFill>
                <a:effectLst/>
                <a:latin typeface="游ゴシック体"/>
              </a:rPr>
              <a:t>Symphony</a:t>
            </a:r>
            <a:r>
              <a:rPr lang="fr-CA" altLang="ja-JP" b="1" i="0" u="none" strike="noStrike" dirty="0">
                <a:solidFill>
                  <a:srgbClr val="000000"/>
                </a:solidFill>
                <a:effectLst/>
                <a:latin typeface="游ゴシック体"/>
              </a:rPr>
              <a:t> No. 7 (</a:t>
            </a:r>
            <a:r>
              <a:rPr lang="fr-CA" altLang="ja-JP" b="1" i="0" u="none" strike="noStrike" dirty="0" err="1">
                <a:solidFill>
                  <a:srgbClr val="000000"/>
                </a:solidFill>
                <a:effectLst/>
                <a:latin typeface="游ゴシック体"/>
              </a:rPr>
              <a:t>Shostakovich</a:t>
            </a:r>
            <a:r>
              <a:rPr lang="fr-CA" altLang="ja-JP" b="1" i="0" u="none" strike="noStrike" dirty="0">
                <a:solidFill>
                  <a:srgbClr val="000000"/>
                </a:solidFill>
                <a:effectLst/>
                <a:latin typeface="游ゴシック体"/>
              </a:rPr>
              <a:t>) » </a:t>
            </a:r>
            <a:r>
              <a:rPr lang="fr-CA" altLang="ja-JP" b="1" i="0" u="none" strike="noStrike" dirty="0" err="1">
                <a:solidFill>
                  <a:srgbClr val="000000"/>
                </a:solidFill>
                <a:effectLst/>
                <a:latin typeface="游ゴシック体"/>
              </a:rPr>
              <a:t>Wikipedia</a:t>
            </a:r>
            <a:r>
              <a:rPr lang="fr-CA" altLang="ja-JP" b="1" dirty="0">
                <a:solidFill>
                  <a:srgbClr val="000000"/>
                </a:solidFill>
                <a:latin typeface="游ゴシック体"/>
              </a:rPr>
              <a:t>.</a:t>
            </a:r>
          </a:p>
          <a:p>
            <a:pPr marL="0" indent="0">
              <a:buNone/>
            </a:pPr>
            <a:r>
              <a:rPr lang="fr-CA" altLang="ja-JP" b="1" i="0" u="none" strike="noStrike" dirty="0">
                <a:solidFill>
                  <a:srgbClr val="000000"/>
                </a:solidFill>
                <a:effectLst/>
                <a:latin typeface="游ゴシック体"/>
                <a:hlinkClick r:id="rId3"/>
              </a:rPr>
              <a:t>https://en.wikipedia.org/wiki/Symphony_No._7_(Shostakovich)</a:t>
            </a:r>
            <a:r>
              <a:rPr kumimoji="1" lang="en-US" altLang="ja-JP" b="1" i="0" u="none" strike="noStrike" dirty="0">
                <a:solidFill>
                  <a:srgbClr val="000000"/>
                </a:solidFill>
                <a:effectLst/>
                <a:latin typeface="游ゴシック体"/>
              </a:rPr>
              <a:t> (Accessed Jan.2, 2025)</a:t>
            </a:r>
            <a:endParaRPr lang="ja-JP" altLang="en-US" b="1" i="0" u="none" strike="noStrike">
              <a:solidFill>
                <a:srgbClr val="000000"/>
              </a:solidFill>
              <a:effectLst/>
              <a:latin typeface="游ゴシック体"/>
            </a:endParaRPr>
          </a:p>
        </p:txBody>
      </p:sp>
    </p:spTree>
    <p:extLst>
      <p:ext uri="{BB962C8B-B14F-4D97-AF65-F5344CB8AC3E}">
        <p14:creationId xmlns:p14="http://schemas.microsoft.com/office/powerpoint/2010/main" val="6728434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764</Words>
  <Application>Microsoft Macintosh PowerPoint</Application>
  <PresentationFormat>Custom</PresentationFormat>
  <Paragraphs>49</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Calibri</vt:lpstr>
      <vt:lpstr>DM Sans Bold</vt:lpstr>
      <vt:lpstr>DM Sans</vt:lpstr>
      <vt:lpstr>var(--global-heading-font-family)</vt:lpstr>
      <vt:lpstr>Arial</vt:lpstr>
      <vt:lpstr>游ゴシック体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Let’s watch “Green Book”</dc:title>
  <cp:lastModifiedBy>Jason Pipe</cp:lastModifiedBy>
  <cp:revision>4</cp:revision>
  <dcterms:created xsi:type="dcterms:W3CDTF">2006-08-16T00:00:00Z</dcterms:created>
  <dcterms:modified xsi:type="dcterms:W3CDTF">2025-02-19T03:12:16Z</dcterms:modified>
  <dc:identifier>DAGbVqBFLdY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2025-02-19T03:12:13Z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54c76c47-fae4-4245-8076-a4a15a632bee</vt:lpwstr>
  </property>
  <property fmtid="{D5CDD505-2E9C-101B-9397-08002B2CF9AE}" pid="8" name="MSIP_Label_e0cefc7c-1990-4b05-bb2b-d459d68fce94_ContentBits">
    <vt:lpwstr>0</vt:lpwstr>
  </property>
  <property fmtid="{D5CDD505-2E9C-101B-9397-08002B2CF9AE}" pid="9" name="MSIP_Label_e0cefc7c-1990-4b05-bb2b-d459d68fce94_Tag">
    <vt:lpwstr>50, 3, 0, 1</vt:lpwstr>
  </property>
</Properties>
</file>