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6" r:id="rId2"/>
    <p:sldId id="268" r:id="rId3"/>
    <p:sldId id="257" r:id="rId4"/>
    <p:sldId id="258" r:id="rId5"/>
    <p:sldId id="259" r:id="rId6"/>
    <p:sldId id="260" r:id="rId7"/>
    <p:sldId id="262" r:id="rId8"/>
    <p:sldId id="263" r:id="rId9"/>
    <p:sldId id="264" r:id="rId10"/>
    <p:sldId id="261"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3" autoAdjust="0"/>
    <p:restoredTop sz="94660"/>
  </p:normalViewPr>
  <p:slideViewPr>
    <p:cSldViewPr snapToGrid="0">
      <p:cViewPr varScale="1">
        <p:scale>
          <a:sx n="77" d="100"/>
          <a:sy n="77" d="100"/>
        </p:scale>
        <p:origin x="176"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dirty="0"/>
              <a:t>Employers</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JP"/>
        </a:p>
      </c:txPr>
    </c:title>
    <c:autoTitleDeleted val="0"/>
    <c:plotArea>
      <c:layout/>
      <c:pieChart>
        <c:varyColors val="1"/>
        <c:ser>
          <c:idx val="0"/>
          <c:order val="0"/>
          <c:tx>
            <c:strRef>
              <c:f>Sheet1!$B$1</c:f>
              <c:strCache>
                <c:ptCount val="1"/>
                <c:pt idx="0">
                  <c:v>列1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59-5349-AFEA-2400EA98E53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59-5349-AFEA-2400EA98E533}"/>
              </c:ext>
            </c:extLst>
          </c:dPt>
          <c:cat>
            <c:strRef>
              <c:f>Sheet1!$A$2:$A$3</c:f>
              <c:strCache>
                <c:ptCount val="2"/>
                <c:pt idx="0">
                  <c:v>YES</c:v>
                </c:pt>
                <c:pt idx="1">
                  <c:v>NO</c:v>
                </c:pt>
              </c:strCache>
            </c:strRef>
          </c:cat>
          <c:val>
            <c:numRef>
              <c:f>Sheet1!$B$2:$B$3</c:f>
              <c:numCache>
                <c:formatCode>General</c:formatCode>
                <c:ptCount val="2"/>
                <c:pt idx="0">
                  <c:v>94</c:v>
                </c:pt>
                <c:pt idx="1">
                  <c:v>6</c:v>
                </c:pt>
              </c:numCache>
            </c:numRef>
          </c:val>
          <c:extLst>
            <c:ext xmlns:c16="http://schemas.microsoft.com/office/drawing/2014/chart" uri="{C3380CC4-5D6E-409C-BE32-E72D297353CC}">
              <c16:uniqueId val="{00000000-0C9E-4FF8-9650-B0B6CEF429B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dirty="0"/>
              <a:t>Landlords</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JP"/>
        </a:p>
      </c:txPr>
    </c:title>
    <c:autoTitleDeleted val="0"/>
    <c:plotArea>
      <c:layout/>
      <c:pieChart>
        <c:varyColors val="1"/>
        <c:ser>
          <c:idx val="0"/>
          <c:order val="0"/>
          <c:tx>
            <c:strRef>
              <c:f>Sheet1!$B$1</c:f>
              <c:strCache>
                <c:ptCount val="1"/>
                <c:pt idx="0">
                  <c:v>landlords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471-3747-B052-0154D4BBA58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471-3747-B052-0154D4BBA5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471-3747-B052-0154D4BBA58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471-3747-B052-0154D4BBA581}"/>
              </c:ext>
            </c:extLst>
          </c:dPt>
          <c:dLbls>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en-JP"/>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YES</c:v>
                </c:pt>
                <c:pt idx="1">
                  <c:v>NO</c:v>
                </c:pt>
              </c:strCache>
            </c:strRef>
          </c:cat>
          <c:val>
            <c:numRef>
              <c:f>Sheet1!$B$2:$B$5</c:f>
              <c:numCache>
                <c:formatCode>General</c:formatCode>
                <c:ptCount val="4"/>
                <c:pt idx="0">
                  <c:v>90</c:v>
                </c:pt>
                <c:pt idx="1">
                  <c:v>10</c:v>
                </c:pt>
              </c:numCache>
            </c:numRef>
          </c:val>
          <c:extLst>
            <c:ext xmlns:c16="http://schemas.microsoft.com/office/drawing/2014/chart" uri="{C3380CC4-5D6E-409C-BE32-E72D297353CC}">
              <c16:uniqueId val="{00000000-DC1E-4D30-8BEC-468E8DBE52F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JP"/>
        </a:p>
      </c:txPr>
    </c:title>
    <c:autoTitleDeleted val="0"/>
    <c:plotArea>
      <c:layout/>
      <c:pieChart>
        <c:varyColors val="1"/>
        <c:ser>
          <c:idx val="0"/>
          <c:order val="0"/>
          <c:tx>
            <c:strRef>
              <c:f>Sheet1!$B$1</c:f>
              <c:strCache>
                <c:ptCount val="1"/>
                <c:pt idx="0">
                  <c:v>Colleges and Universities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DE2-1746-AA53-2AB444A541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DE2-1746-AA53-2AB444A541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DE2-1746-AA53-2AB444A5416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DE2-1746-AA53-2AB444A5416A}"/>
              </c:ext>
            </c:extLst>
          </c:dPt>
          <c:cat>
            <c:strRef>
              <c:f>Sheet1!$A$2:$A$5</c:f>
              <c:strCache>
                <c:ptCount val="2"/>
                <c:pt idx="0">
                  <c:v>YES</c:v>
                </c:pt>
                <c:pt idx="1">
                  <c:v>NO</c:v>
                </c:pt>
              </c:strCache>
            </c:strRef>
          </c:cat>
          <c:val>
            <c:numRef>
              <c:f>Sheet1!$B$2:$B$5</c:f>
              <c:numCache>
                <c:formatCode>General</c:formatCode>
                <c:ptCount val="4"/>
                <c:pt idx="0">
                  <c:v>72</c:v>
                </c:pt>
                <c:pt idx="1">
                  <c:v>28</c:v>
                </c:pt>
              </c:numCache>
            </c:numRef>
          </c:val>
          <c:extLst>
            <c:ext xmlns:c16="http://schemas.microsoft.com/office/drawing/2014/chart" uri="{C3380CC4-5D6E-409C-BE32-E72D297353CC}">
              <c16:uniqueId val="{00000000-126E-458B-95FE-061C20FE2C5D}"/>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dirty="0"/>
              <a:t>30</a:t>
            </a:r>
            <a:r>
              <a:rPr lang="en-US" altLang="ja-JP" baseline="0" dirty="0"/>
              <a:t> million</a:t>
            </a:r>
            <a:r>
              <a:rPr lang="en-US" altLang="ja-JP" dirty="0"/>
              <a:t> people who get their record cleared</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en-JP"/>
        </a:p>
      </c:txPr>
    </c:title>
    <c:autoTitleDeleted val="0"/>
    <c:plotArea>
      <c:layout/>
      <c:pieChart>
        <c:varyColors val="1"/>
        <c:ser>
          <c:idx val="0"/>
          <c:order val="0"/>
          <c:tx>
            <c:strRef>
              <c:f>Sheet1!$B$1</c:f>
              <c:strCache>
                <c:ptCount val="1"/>
                <c:pt idx="0">
                  <c:v>The people who get their record cleared</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6EC-984D-B730-91AEE9A5E3A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6EC-984D-B730-91AEE9A5E3A2}"/>
              </c:ext>
            </c:extLst>
          </c:dPt>
          <c:cat>
            <c:strRef>
              <c:f>Sheet1!$A$2:$A$3</c:f>
              <c:strCache>
                <c:ptCount val="2"/>
                <c:pt idx="0">
                  <c:v>YES</c:v>
                </c:pt>
                <c:pt idx="1">
                  <c:v>NO</c:v>
                </c:pt>
              </c:strCache>
            </c:strRef>
          </c:cat>
          <c:val>
            <c:numRef>
              <c:f>Sheet1!$B$2:$B$3</c:f>
              <c:numCache>
                <c:formatCode>General</c:formatCode>
                <c:ptCount val="2"/>
                <c:pt idx="0">
                  <c:v>10</c:v>
                </c:pt>
                <c:pt idx="1">
                  <c:v>90</c:v>
                </c:pt>
              </c:numCache>
            </c:numRef>
          </c:val>
          <c:extLst>
            <c:ext xmlns:c16="http://schemas.microsoft.com/office/drawing/2014/chart" uri="{C3380CC4-5D6E-409C-BE32-E72D297353CC}">
              <c16:uniqueId val="{00000000-CE34-4555-B041-2D4B0249DF9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0.75469</cdr:x>
      <cdr:y>0.40781</cdr:y>
    </cdr:from>
    <cdr:to>
      <cdr:x>0.97725</cdr:x>
      <cdr:y>0.79346</cdr:y>
    </cdr:to>
    <cdr:sp macro="" textlink="">
      <cdr:nvSpPr>
        <cdr:cNvPr id="2" name="テキスト ボックス 1">
          <a:extLst xmlns:a="http://schemas.openxmlformats.org/drawingml/2006/main">
            <a:ext uri="{FF2B5EF4-FFF2-40B4-BE49-F238E27FC236}">
              <a16:creationId xmlns:a16="http://schemas.microsoft.com/office/drawing/2014/main" id="{BF35E61E-B81E-D898-02B6-BF2C9A0ACCB5}"/>
            </a:ext>
          </a:extLst>
        </cdr:cNvPr>
        <cdr:cNvSpPr txBox="1"/>
      </cdr:nvSpPr>
      <cdr:spPr>
        <a:xfrm xmlns:a="http://schemas.openxmlformats.org/drawingml/2006/main">
          <a:off x="2574758" y="901318"/>
          <a:ext cx="759286" cy="8523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600" dirty="0"/>
            <a:t>94%</a:t>
          </a:r>
          <a:endParaRPr lang="ja-JP" altLang="en-US" sz="1600" dirty="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7:08.895"/>
    </inkml:context>
    <inkml:brush xml:id="br0">
      <inkml:brushProperty name="width" value="0.05" units="cm"/>
      <inkml:brushProperty name="height" value="0.05" units="cm"/>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7:11.996"/>
    </inkml:context>
    <inkml:brush xml:id="br0">
      <inkml:brushProperty name="width" value="0.05" units="cm"/>
      <inkml:brushProperty name="height" value="0.05" units="cm"/>
    </inkml:brush>
  </inkml:definitions>
  <inkml:trace contextRef="#ctx0" brushRef="#br0">1 0 24575,'7'0'0,"11"0"0,17 0 0,18 0 0,7 0 0,2 0 0,-3 0 0,4 0 0,-1 0 0,-4 0 0,4 0 0,-2 0 0,13 0 0,0 0 0,-3 0 0,-7 0 0,-7 8 0,-12 2-8191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7:20.018"/>
    </inkml:context>
    <inkml:brush xml:id="br0">
      <inkml:brushProperty name="width" value="0.05" units="cm"/>
      <inkml:brushProperty name="height" value="0.05" units="cm"/>
    </inkml:brush>
  </inkml:definitions>
  <inkml:trace contextRef="#ctx0" brushRef="#br0">0 49 24575,'0'-8'0,"8"-3"0,17 1 0,13 2 0,21 3 0,10 1 0,0 2 0,-4 1 0,-6 1 0,-5 1 0,-5-1 0,-2 1 0,-2-1 0,0 0 0,-2 0 0,0 0 0,-7 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7:23.727"/>
    </inkml:context>
    <inkml:brush xml:id="br0">
      <inkml:brushProperty name="width" value="0.05" units="cm"/>
      <inkml:brushProperty name="height" value="0.05" units="cm"/>
    </inkml:brush>
  </inkml:definitions>
  <inkml:trace contextRef="#ctx0" brushRef="#br0">1 0 24575,'8'0'0,"17"0"0,20 0 0,18 0 0,5 0 0,-1 0 0,-5 0 0,-5 0 0,-5 0 0,-3 0 0,12 0 0,4 0 0,-2 0 0,-12 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7:24.668"/>
    </inkml:context>
    <inkml:brush xml:id="br0">
      <inkml:brushProperty name="width" value="0.05" units="cm"/>
      <inkml:brushProperty name="height" value="0.05" units="cm"/>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09T06:58:49.942"/>
    </inkml:context>
    <inkml:brush xml:id="br0">
      <inkml:brushProperty name="width" value="0.05" units="cm"/>
      <inkml:brushProperty name="height" value="0.05" units="cm"/>
    </inkml:brush>
  </inkml:definitions>
  <inkml:trace contextRef="#ctx0" brushRef="#br0">0 227 24575,'8'-1'0,"0"-1"0,-1 0 0,1 0 0,-1 0 0,1-1 0,-1 0 0,0 0 0,13-9 0,4-1 0,20-7 0,1 3 0,1 1 0,1 2 0,65-10 0,161-19 0,-157 26 0,-21 3 0,105-3 0,-145 16-118,137 2 370,-165 1-502,-1 1 0,1 1 0,-1 1 1,0 2-1,26 9 0,-10 2-6576</inkml:trace>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675544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36001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19970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524474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329650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24495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630827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006619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ja-JP" altLang="en-US"/>
              <a:t>アイコンをクリックして図を追加</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103860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61456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タイトルとキャプション">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96368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引用 (キャプション付き)">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ja-JP" altLang="en-US"/>
              <a:t>マスター タイトルの書式設定</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40722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名札">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948382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149955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F3E8B1C-86EF-43CF-8304-249481088644}" type="datetimeFigureOut">
              <a:rPr lang="en-US" smtClean="0"/>
              <a:pPr/>
              <a:t>5/9/24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529062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23468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F3E8B1C-86EF-43CF-8304-249481088644}" type="datetimeFigureOut">
              <a:rPr lang="en-US" smtClean="0"/>
              <a:pPr/>
              <a:t>5/9/24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211620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F3E8B1C-86EF-43CF-8304-249481088644}" type="datetimeFigureOut">
              <a:rPr lang="en-US" smtClean="0"/>
              <a:pPr/>
              <a:t>5/9/24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50033524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p:txStyles>
    <p:titleStyle>
      <a:lvl1pPr algn="l" defTabSz="457200" rtl="0" eaLnBrk="1" latinLnBrk="0" hangingPunct="1">
        <a:spcBef>
          <a:spcPct val="0"/>
        </a:spcBef>
        <a:buNone/>
        <a:defRPr kumimoji="1" sz="3600" b="0" i="0" kern="1200">
          <a:solidFill>
            <a:schemeClr val="bg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customXml" Target="../ink/ink5.xml"/><Relationship Id="rId3" Type="http://schemas.openxmlformats.org/officeDocument/2006/relationships/chart" Target="../charts/chart2.xml"/><Relationship Id="rId7" Type="http://schemas.openxmlformats.org/officeDocument/2006/relationships/customXml" Target="../ink/ink2.xml"/><Relationship Id="rId12"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6.png"/><Relationship Id="rId4" Type="http://schemas.openxmlformats.org/officeDocument/2006/relationships/chart" Target="../charts/chart3.xml"/><Relationship Id="rId9" Type="http://schemas.openxmlformats.org/officeDocument/2006/relationships/customXml" Target="../ink/ink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eanslateinitiative.org/state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ted.com/talks/sheena_meade_how_second_chance_laws_could_transform_the_us_justice_system/c" TargetMode="External"/><Relationship Id="rId2" Type="http://schemas.openxmlformats.org/officeDocument/2006/relationships/hyperlink" Target="https://www.cleanslateinitiative.org/sta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0C49CE-828C-9408-F0E1-26771874BF08}"/>
              </a:ext>
            </a:extLst>
          </p:cNvPr>
          <p:cNvSpPr>
            <a:spLocks noGrp="1"/>
          </p:cNvSpPr>
          <p:nvPr>
            <p:ph type="ctrTitle"/>
          </p:nvPr>
        </p:nvSpPr>
        <p:spPr>
          <a:xfrm>
            <a:off x="7705336" y="1614532"/>
            <a:ext cx="3723295" cy="4454564"/>
          </a:xfrm>
        </p:spPr>
        <p:txBody>
          <a:bodyPr anchor="b">
            <a:normAutofit fontScale="90000"/>
          </a:bodyPr>
          <a:lstStyle/>
          <a:p>
            <a:pPr algn="ctr"/>
            <a:r>
              <a:rPr lang="en-US" altLang="ja-JP" sz="9600" b="0" i="0" u="none" strike="noStrike" dirty="0">
                <a:effectLst/>
                <a:latin typeface="Inter"/>
              </a:rPr>
              <a:t>How</a:t>
            </a:r>
            <a:br>
              <a:rPr lang="en-US" altLang="ja-JP" sz="4400" b="0" i="0" u="none" strike="noStrike" dirty="0">
                <a:effectLst/>
                <a:latin typeface="Inter"/>
              </a:rPr>
            </a:br>
            <a:r>
              <a:rPr lang="en-US" altLang="ja-JP" sz="4400" b="0" i="0" u="none" strike="noStrike" dirty="0">
                <a:effectLst/>
                <a:latin typeface="Inter"/>
              </a:rPr>
              <a:t>"second chance" </a:t>
            </a:r>
            <a:r>
              <a:rPr lang="en-US" altLang="ja-JP" sz="10700" b="0" i="0" u="none" strike="noStrike" dirty="0">
                <a:effectLst/>
                <a:latin typeface="Inter"/>
              </a:rPr>
              <a:t>laws</a:t>
            </a:r>
            <a:r>
              <a:rPr lang="en-US" altLang="ja-JP" sz="4400" b="0" i="0" u="none" strike="noStrike" dirty="0">
                <a:effectLst/>
                <a:latin typeface="Inter"/>
              </a:rPr>
              <a:t> </a:t>
            </a:r>
            <a:br>
              <a:rPr lang="en-US" altLang="ja-JP" sz="4400" b="0" i="0" u="none" strike="noStrike" dirty="0">
                <a:effectLst/>
                <a:latin typeface="Inter"/>
              </a:rPr>
            </a:br>
            <a:r>
              <a:rPr lang="en-US" altLang="ja-JP" sz="4400" b="0" i="0" u="none" strike="noStrike" dirty="0">
                <a:effectLst/>
                <a:latin typeface="Inter"/>
              </a:rPr>
              <a:t>could transform </a:t>
            </a:r>
            <a:br>
              <a:rPr lang="en-US" altLang="ja-JP" sz="4400" b="0" i="0" u="none" strike="noStrike" dirty="0">
                <a:effectLst/>
                <a:latin typeface="Inter"/>
              </a:rPr>
            </a:br>
            <a:r>
              <a:rPr lang="en-US" altLang="ja-JP" sz="4400" b="0" i="0" u="none" strike="noStrike" dirty="0">
                <a:effectLst/>
                <a:latin typeface="Inter"/>
              </a:rPr>
              <a:t>the US justice system</a:t>
            </a:r>
            <a:endParaRPr kumimoji="1" lang="ja-JP" altLang="en-US" sz="4400" dirty="0"/>
          </a:p>
        </p:txBody>
      </p:sp>
      <p:sp>
        <p:nvSpPr>
          <p:cNvPr id="3" name="字幕 2">
            <a:extLst>
              <a:ext uri="{FF2B5EF4-FFF2-40B4-BE49-F238E27FC236}">
                <a16:creationId xmlns:a16="http://schemas.microsoft.com/office/drawing/2014/main" id="{0DC8E01F-B8D3-0E9E-A5FB-2C5CAA9F2B2D}"/>
              </a:ext>
            </a:extLst>
          </p:cNvPr>
          <p:cNvSpPr>
            <a:spLocks noGrp="1"/>
          </p:cNvSpPr>
          <p:nvPr>
            <p:ph type="subTitle" idx="1"/>
          </p:nvPr>
        </p:nvSpPr>
        <p:spPr>
          <a:xfrm>
            <a:off x="12646958" y="2028417"/>
            <a:ext cx="3137031" cy="979680"/>
          </a:xfrm>
        </p:spPr>
        <p:txBody>
          <a:bodyPr anchor="t">
            <a:normAutofit/>
          </a:bodyPr>
          <a:lstStyle/>
          <a:p>
            <a:endParaRPr kumimoji="1" lang="ja-JP" altLang="en-US" sz="1800" dirty="0"/>
          </a:p>
        </p:txBody>
      </p:sp>
      <p:pic>
        <p:nvPicPr>
          <p:cNvPr id="4" name="Picture 3" descr="A vintage weighing scales">
            <a:extLst>
              <a:ext uri="{FF2B5EF4-FFF2-40B4-BE49-F238E27FC236}">
                <a16:creationId xmlns:a16="http://schemas.microsoft.com/office/drawing/2014/main" id="{9DF71EBE-F6AB-9780-3D89-E8067BD3CCFF}"/>
              </a:ext>
            </a:extLst>
          </p:cNvPr>
          <p:cNvPicPr>
            <a:picLocks noChangeAspect="1"/>
          </p:cNvPicPr>
          <p:nvPr/>
        </p:nvPicPr>
        <p:blipFill rotWithShape="1">
          <a:blip r:embed="rId2"/>
          <a:srcRect t="6419" r="1" b="31129"/>
          <a:stretch/>
        </p:blipFill>
        <p:spPr>
          <a:xfrm>
            <a:off x="20" y="10"/>
            <a:ext cx="7320707" cy="6857985"/>
          </a:xfrm>
          <a:prstGeom prst="rect">
            <a:avLst/>
          </a:prstGeom>
        </p:spPr>
      </p:pic>
    </p:spTree>
    <p:extLst>
      <p:ext uri="{BB962C8B-B14F-4D97-AF65-F5344CB8AC3E}">
        <p14:creationId xmlns:p14="http://schemas.microsoft.com/office/powerpoint/2010/main" val="340378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0C49CE-828C-9408-F0E1-26771874BF08}"/>
              </a:ext>
            </a:extLst>
          </p:cNvPr>
          <p:cNvSpPr>
            <a:spLocks noGrp="1"/>
          </p:cNvSpPr>
          <p:nvPr>
            <p:ph type="ctrTitle"/>
          </p:nvPr>
        </p:nvSpPr>
        <p:spPr>
          <a:xfrm>
            <a:off x="7705336" y="1614532"/>
            <a:ext cx="3723295" cy="4454564"/>
          </a:xfrm>
        </p:spPr>
        <p:txBody>
          <a:bodyPr anchor="b">
            <a:normAutofit fontScale="90000"/>
          </a:bodyPr>
          <a:lstStyle/>
          <a:p>
            <a:pPr algn="ctr"/>
            <a:r>
              <a:rPr lang="en-US" altLang="ja-JP" sz="9600" b="0" i="0" u="none" strike="noStrike" dirty="0">
                <a:effectLst/>
                <a:latin typeface="Inter"/>
              </a:rPr>
              <a:t>How</a:t>
            </a:r>
            <a:br>
              <a:rPr lang="en-US" altLang="ja-JP" sz="4400" b="0" i="0" u="none" strike="noStrike" dirty="0">
                <a:effectLst/>
                <a:latin typeface="Inter"/>
              </a:rPr>
            </a:br>
            <a:r>
              <a:rPr lang="en-US" altLang="ja-JP" sz="4400" b="0" i="0" u="none" strike="noStrike" dirty="0">
                <a:effectLst/>
                <a:latin typeface="Inter"/>
              </a:rPr>
              <a:t>"second chance" </a:t>
            </a:r>
            <a:r>
              <a:rPr lang="en-US" altLang="ja-JP" sz="10700" b="0" i="0" u="none" strike="noStrike" dirty="0">
                <a:effectLst/>
                <a:latin typeface="Inter"/>
              </a:rPr>
              <a:t>laws</a:t>
            </a:r>
            <a:r>
              <a:rPr lang="en-US" altLang="ja-JP" sz="4400" b="0" i="0" u="none" strike="noStrike" dirty="0">
                <a:effectLst/>
                <a:latin typeface="Inter"/>
              </a:rPr>
              <a:t> </a:t>
            </a:r>
            <a:br>
              <a:rPr lang="en-US" altLang="ja-JP" sz="4400" b="0" i="0" u="none" strike="noStrike" dirty="0">
                <a:effectLst/>
                <a:latin typeface="Inter"/>
              </a:rPr>
            </a:br>
            <a:r>
              <a:rPr lang="en-US" altLang="ja-JP" sz="4400" b="0" i="0" u="none" strike="noStrike" dirty="0">
                <a:effectLst/>
                <a:latin typeface="Inter"/>
              </a:rPr>
              <a:t>could transform </a:t>
            </a:r>
            <a:br>
              <a:rPr lang="en-US" altLang="ja-JP" sz="4400" b="0" i="0" u="none" strike="noStrike" dirty="0">
                <a:effectLst/>
                <a:latin typeface="Inter"/>
              </a:rPr>
            </a:br>
            <a:r>
              <a:rPr lang="en-US" altLang="ja-JP" sz="4400" b="0" i="0" u="none" strike="noStrike" dirty="0">
                <a:effectLst/>
                <a:latin typeface="Inter"/>
              </a:rPr>
              <a:t>the US justice system</a:t>
            </a:r>
            <a:endParaRPr kumimoji="1" lang="ja-JP" altLang="en-US" sz="4400" dirty="0"/>
          </a:p>
        </p:txBody>
      </p:sp>
      <p:sp>
        <p:nvSpPr>
          <p:cNvPr id="3" name="字幕 2">
            <a:extLst>
              <a:ext uri="{FF2B5EF4-FFF2-40B4-BE49-F238E27FC236}">
                <a16:creationId xmlns:a16="http://schemas.microsoft.com/office/drawing/2014/main" id="{0DC8E01F-B8D3-0E9E-A5FB-2C5CAA9F2B2D}"/>
              </a:ext>
            </a:extLst>
          </p:cNvPr>
          <p:cNvSpPr>
            <a:spLocks noGrp="1"/>
          </p:cNvSpPr>
          <p:nvPr>
            <p:ph type="subTitle" idx="1"/>
          </p:nvPr>
        </p:nvSpPr>
        <p:spPr>
          <a:xfrm>
            <a:off x="12646958" y="2028417"/>
            <a:ext cx="3137031" cy="979680"/>
          </a:xfrm>
        </p:spPr>
        <p:txBody>
          <a:bodyPr anchor="t">
            <a:normAutofit/>
          </a:bodyPr>
          <a:lstStyle/>
          <a:p>
            <a:endParaRPr kumimoji="1" lang="ja-JP" altLang="en-US" sz="1800" dirty="0"/>
          </a:p>
        </p:txBody>
      </p:sp>
      <p:pic>
        <p:nvPicPr>
          <p:cNvPr id="4" name="Picture 3" descr="A vintage weighing scales">
            <a:extLst>
              <a:ext uri="{FF2B5EF4-FFF2-40B4-BE49-F238E27FC236}">
                <a16:creationId xmlns:a16="http://schemas.microsoft.com/office/drawing/2014/main" id="{9DF71EBE-F6AB-9780-3D89-E8067BD3CCFF}"/>
              </a:ext>
            </a:extLst>
          </p:cNvPr>
          <p:cNvPicPr>
            <a:picLocks noChangeAspect="1"/>
          </p:cNvPicPr>
          <p:nvPr/>
        </p:nvPicPr>
        <p:blipFill rotWithShape="1">
          <a:blip r:embed="rId2">
            <a:duotone>
              <a:schemeClr val="bg2">
                <a:shade val="45000"/>
                <a:satMod val="135000"/>
              </a:schemeClr>
              <a:prstClr val="white"/>
            </a:duotone>
          </a:blip>
          <a:srcRect t="6419" r="1" b="31129"/>
          <a:stretch/>
        </p:blipFill>
        <p:spPr>
          <a:xfrm>
            <a:off x="20" y="10"/>
            <a:ext cx="7320707" cy="6857985"/>
          </a:xfrm>
          <a:prstGeom prst="rect">
            <a:avLst/>
          </a:prstGeom>
        </p:spPr>
      </p:pic>
      <p:pic>
        <p:nvPicPr>
          <p:cNvPr id="6" name="Picture 5" descr="A qr code on a white background&#10;&#10;Description automatically generated">
            <a:extLst>
              <a:ext uri="{FF2B5EF4-FFF2-40B4-BE49-F238E27FC236}">
                <a16:creationId xmlns:a16="http://schemas.microsoft.com/office/drawing/2014/main" id="{92E0604E-CDB1-697F-7284-3F0033389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42" y="16"/>
            <a:ext cx="7007885" cy="6857984"/>
          </a:xfrm>
          <a:prstGeom prst="rect">
            <a:avLst/>
          </a:prstGeom>
        </p:spPr>
      </p:pic>
    </p:spTree>
    <p:extLst>
      <p:ext uri="{BB962C8B-B14F-4D97-AF65-F5344CB8AC3E}">
        <p14:creationId xmlns:p14="http://schemas.microsoft.com/office/powerpoint/2010/main" val="262446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4F5B33-7DF8-1A06-CEF0-46B8D4792D9E}"/>
              </a:ext>
            </a:extLst>
          </p:cNvPr>
          <p:cNvSpPr>
            <a:spLocks noGrp="1"/>
          </p:cNvSpPr>
          <p:nvPr>
            <p:ph type="title"/>
          </p:nvPr>
        </p:nvSpPr>
        <p:spPr>
          <a:xfrm>
            <a:off x="700635" y="922096"/>
            <a:ext cx="10691265" cy="864072"/>
          </a:xfrm>
        </p:spPr>
        <p:txBody>
          <a:bodyPr>
            <a:normAutofit/>
          </a:bodyPr>
          <a:lstStyle/>
          <a:p>
            <a:pPr>
              <a:lnSpc>
                <a:spcPct val="100000"/>
              </a:lnSpc>
            </a:pPr>
            <a:r>
              <a:rPr kumimoji="1" lang="en-US" altLang="ja-JP" sz="4100" dirty="0"/>
              <a:t>Why I </a:t>
            </a:r>
            <a:r>
              <a:rPr lang="en-US" altLang="ja-JP" sz="4100" dirty="0"/>
              <a:t>C</a:t>
            </a:r>
            <a:r>
              <a:rPr kumimoji="1" lang="en-US" altLang="ja-JP" sz="4100" dirty="0"/>
              <a:t>hose </a:t>
            </a:r>
            <a:r>
              <a:rPr lang="en-US" altLang="ja-JP" sz="4100" dirty="0"/>
              <a:t>T</a:t>
            </a:r>
            <a:r>
              <a:rPr kumimoji="1" lang="en-US" altLang="ja-JP" sz="4100" dirty="0"/>
              <a:t>his </a:t>
            </a:r>
            <a:r>
              <a:rPr lang="en-US" altLang="ja-JP" sz="4100" dirty="0"/>
              <a:t>M</a:t>
            </a:r>
            <a:r>
              <a:rPr kumimoji="1" lang="en-US" altLang="ja-JP" sz="4100" dirty="0"/>
              <a:t>aterial</a:t>
            </a:r>
            <a:endParaRPr kumimoji="1" lang="ja-JP" altLang="en-US" sz="4100" dirty="0"/>
          </a:p>
        </p:txBody>
      </p:sp>
      <p:sp>
        <p:nvSpPr>
          <p:cNvPr id="3" name="コンテンツ プレースホルダー 2">
            <a:extLst>
              <a:ext uri="{FF2B5EF4-FFF2-40B4-BE49-F238E27FC236}">
                <a16:creationId xmlns:a16="http://schemas.microsoft.com/office/drawing/2014/main" id="{EC2ED585-4D76-8487-8863-2150C0862EF7}"/>
              </a:ext>
            </a:extLst>
          </p:cNvPr>
          <p:cNvSpPr>
            <a:spLocks noGrp="1"/>
          </p:cNvSpPr>
          <p:nvPr>
            <p:ph idx="1"/>
          </p:nvPr>
        </p:nvSpPr>
        <p:spPr>
          <a:xfrm>
            <a:off x="4871995" y="2518039"/>
            <a:ext cx="6693941" cy="3226496"/>
          </a:xfrm>
        </p:spPr>
        <p:txBody>
          <a:bodyPr>
            <a:noAutofit/>
          </a:bodyPr>
          <a:lstStyle/>
          <a:p>
            <a:pPr marL="0" indent="0">
              <a:buNone/>
            </a:pPr>
            <a:r>
              <a:rPr kumimoji="1" lang="en-US" altLang="ja-JP" sz="2000" dirty="0"/>
              <a:t>The situation for criminals is hard. 50% of criminals who serve a term in prison can not get a job. If people can’t get a job, they become easy to commit crime again. </a:t>
            </a:r>
            <a:br>
              <a:rPr kumimoji="1" lang="en-US" altLang="ja-JP" sz="2000" dirty="0"/>
            </a:br>
            <a:endParaRPr kumimoji="1" lang="en-US" altLang="ja-JP" sz="2000" dirty="0"/>
          </a:p>
          <a:p>
            <a:pPr marL="0" indent="0">
              <a:buNone/>
            </a:pPr>
            <a:r>
              <a:rPr kumimoji="1" lang="en-US" altLang="ja-JP" sz="2000" dirty="0"/>
              <a:t>The rate of repeat offense in Japan is 49.1% in 2020, the highest rate in the last 10 years. It is difficult for them to return to society. Can’t society give “second chance” for them? </a:t>
            </a:r>
          </a:p>
        </p:txBody>
      </p:sp>
      <p:pic>
        <p:nvPicPr>
          <p:cNvPr id="8" name="図 7" descr="グラフ, 棒グラフ&#10;&#10;自動的に生成された説明">
            <a:extLst>
              <a:ext uri="{FF2B5EF4-FFF2-40B4-BE49-F238E27FC236}">
                <a16:creationId xmlns:a16="http://schemas.microsoft.com/office/drawing/2014/main" id="{9E08612B-B008-F681-8BA4-F5032163B3E5}"/>
              </a:ext>
            </a:extLst>
          </p:cNvPr>
          <p:cNvPicPr>
            <a:picLocks noChangeAspect="1"/>
          </p:cNvPicPr>
          <p:nvPr/>
        </p:nvPicPr>
        <p:blipFill>
          <a:blip r:embed="rId2"/>
          <a:stretch>
            <a:fillRect/>
          </a:stretch>
        </p:blipFill>
        <p:spPr>
          <a:xfrm>
            <a:off x="700088" y="2526346"/>
            <a:ext cx="4171907" cy="2440564"/>
          </a:xfrm>
          <a:prstGeom prst="rect">
            <a:avLst/>
          </a:prstGeom>
        </p:spPr>
      </p:pic>
      <p:sp>
        <p:nvSpPr>
          <p:cNvPr id="9" name="正方形/長方形 8">
            <a:extLst>
              <a:ext uri="{FF2B5EF4-FFF2-40B4-BE49-F238E27FC236}">
                <a16:creationId xmlns:a16="http://schemas.microsoft.com/office/drawing/2014/main" id="{7DB06205-340D-E57E-EB2B-D29C36C96EAF}"/>
              </a:ext>
            </a:extLst>
          </p:cNvPr>
          <p:cNvSpPr/>
          <p:nvPr/>
        </p:nvSpPr>
        <p:spPr>
          <a:xfrm>
            <a:off x="951624" y="5080514"/>
            <a:ext cx="3146259" cy="66402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a:t>＊法務省</a:t>
            </a:r>
            <a:r>
              <a:rPr kumimoji="1" lang="en-US" altLang="ja-JP" sz="1050" dirty="0"/>
              <a:t>,  2021, </a:t>
            </a:r>
            <a:r>
              <a:rPr kumimoji="1" lang="ja-JP" altLang="en-US" sz="1050" dirty="0"/>
              <a:t>「再犯防止をめぐる近年の動向」</a:t>
            </a:r>
            <a:r>
              <a:rPr kumimoji="1" lang="en-US" altLang="ja-JP" sz="1050" dirty="0"/>
              <a:t>, 『</a:t>
            </a:r>
            <a:r>
              <a:rPr kumimoji="1" lang="ja-JP" altLang="en-US" sz="1050" dirty="0"/>
              <a:t>令和</a:t>
            </a:r>
            <a:r>
              <a:rPr kumimoji="1" lang="en-US" altLang="ja-JP" sz="1050" dirty="0"/>
              <a:t>3</a:t>
            </a:r>
            <a:r>
              <a:rPr kumimoji="1" lang="ja-JP" altLang="en-US" sz="1050" dirty="0"/>
              <a:t>年版 再犯防止推進白書</a:t>
            </a:r>
            <a:r>
              <a:rPr kumimoji="1" lang="en-US" altLang="ja-JP" sz="1050" dirty="0"/>
              <a:t>』</a:t>
            </a:r>
            <a:endParaRPr kumimoji="1" lang="ja-JP" altLang="en-US" sz="1050" dirty="0"/>
          </a:p>
        </p:txBody>
      </p:sp>
    </p:spTree>
    <p:extLst>
      <p:ext uri="{BB962C8B-B14F-4D97-AF65-F5344CB8AC3E}">
        <p14:creationId xmlns:p14="http://schemas.microsoft.com/office/powerpoint/2010/main" val="141168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B62915-BB84-9345-5068-E8333F2A6762}"/>
              </a:ext>
            </a:extLst>
          </p:cNvPr>
          <p:cNvSpPr>
            <a:spLocks noGrp="1"/>
          </p:cNvSpPr>
          <p:nvPr>
            <p:ph type="title"/>
          </p:nvPr>
        </p:nvSpPr>
        <p:spPr/>
        <p:txBody>
          <a:bodyPr/>
          <a:lstStyle/>
          <a:p>
            <a:r>
              <a:rPr lang="en-US" altLang="ja-JP" dirty="0"/>
              <a:t>Vocabulary Quiz</a:t>
            </a:r>
            <a:endParaRPr kumimoji="1" lang="ja-JP" altLang="en-US" dirty="0"/>
          </a:p>
        </p:txBody>
      </p:sp>
      <p:sp>
        <p:nvSpPr>
          <p:cNvPr id="3" name="コンテンツ プレースホルダー 2">
            <a:extLst>
              <a:ext uri="{FF2B5EF4-FFF2-40B4-BE49-F238E27FC236}">
                <a16:creationId xmlns:a16="http://schemas.microsoft.com/office/drawing/2014/main" id="{027A4A19-DFE0-AAFA-C85E-5F54164AEAFD}"/>
              </a:ext>
            </a:extLst>
          </p:cNvPr>
          <p:cNvSpPr>
            <a:spLocks noGrp="1"/>
          </p:cNvSpPr>
          <p:nvPr>
            <p:ph idx="1"/>
          </p:nvPr>
        </p:nvSpPr>
        <p:spPr/>
        <p:txBody>
          <a:bodyPr>
            <a:normAutofit fontScale="92500" lnSpcReduction="20000"/>
          </a:bodyPr>
          <a:lstStyle/>
          <a:p>
            <a:pPr>
              <a:buAutoNum type="alphaUcPeriod"/>
            </a:pPr>
            <a:r>
              <a:rPr kumimoji="1" lang="en-US" altLang="ja-JP" dirty="0"/>
              <a:t>Clean Slate</a:t>
            </a:r>
          </a:p>
          <a:p>
            <a:pPr>
              <a:buAutoNum type="alphaUcPeriod"/>
            </a:pPr>
            <a:r>
              <a:rPr lang="en-US" altLang="ja-JP" dirty="0"/>
              <a:t>Protectional discretion</a:t>
            </a:r>
          </a:p>
          <a:p>
            <a:pPr>
              <a:buAutoNum type="alphaUcPeriod"/>
            </a:pPr>
            <a:r>
              <a:rPr lang="en-US" altLang="ja-JP" dirty="0"/>
              <a:t>Check</a:t>
            </a:r>
          </a:p>
          <a:p>
            <a:pPr>
              <a:buAutoNum type="alphaUcPeriod"/>
            </a:pPr>
            <a:r>
              <a:rPr lang="en-US" altLang="ja-JP" dirty="0"/>
              <a:t>Record</a:t>
            </a:r>
          </a:p>
          <a:p>
            <a:pPr marL="0" indent="0">
              <a:buNone/>
            </a:pPr>
            <a:endParaRPr lang="en-US" altLang="ja-JP" dirty="0"/>
          </a:p>
          <a:p>
            <a:pPr marL="0" indent="0">
              <a:buNone/>
            </a:pPr>
            <a:r>
              <a:rPr lang="en-US" altLang="ja-JP" dirty="0">
                <a:solidFill>
                  <a:schemeClr val="accent1">
                    <a:lumMod val="75000"/>
                  </a:schemeClr>
                </a:solidFill>
              </a:rPr>
              <a:t>a.</a:t>
            </a:r>
            <a:r>
              <a:rPr lang="en-US" altLang="ja-JP" dirty="0">
                <a:solidFill>
                  <a:schemeClr val="accent1">
                    <a:lumMod val="60000"/>
                    <a:lumOff val="40000"/>
                  </a:schemeClr>
                </a:solidFill>
              </a:rPr>
              <a:t> </a:t>
            </a:r>
            <a:r>
              <a:rPr lang="en-US" altLang="ja-JP" dirty="0"/>
              <a:t>The</a:t>
            </a:r>
            <a:r>
              <a:rPr lang="en-US" altLang="ja-JP" dirty="0">
                <a:solidFill>
                  <a:schemeClr val="accent1">
                    <a:lumMod val="60000"/>
                    <a:lumOff val="40000"/>
                  </a:schemeClr>
                </a:solidFill>
              </a:rPr>
              <a:t> </a:t>
            </a:r>
            <a:r>
              <a:rPr lang="en-US" altLang="ja-JP" dirty="0"/>
              <a:t>payable certificate instead of cash, issued by bank</a:t>
            </a:r>
            <a:endParaRPr lang="en-US" altLang="ja-JP" dirty="0">
              <a:solidFill>
                <a:schemeClr val="accent1">
                  <a:lumMod val="60000"/>
                  <a:lumOff val="40000"/>
                </a:schemeClr>
              </a:solidFill>
            </a:endParaRPr>
          </a:p>
          <a:p>
            <a:pPr marL="0" indent="0">
              <a:buNone/>
            </a:pPr>
            <a:r>
              <a:rPr lang="en-US" altLang="ja-JP" dirty="0">
                <a:solidFill>
                  <a:schemeClr val="accent1">
                    <a:lumMod val="75000"/>
                  </a:schemeClr>
                </a:solidFill>
              </a:rPr>
              <a:t>b.</a:t>
            </a:r>
            <a:r>
              <a:rPr lang="en-US" altLang="ja-JP" dirty="0">
                <a:solidFill>
                  <a:schemeClr val="accent1">
                    <a:lumMod val="60000"/>
                    <a:lumOff val="40000"/>
                  </a:schemeClr>
                </a:solidFill>
              </a:rPr>
              <a:t> </a:t>
            </a:r>
            <a:r>
              <a:rPr lang="en-US" altLang="ja-JP" dirty="0"/>
              <a:t>The data of committing  a crime</a:t>
            </a:r>
            <a:endParaRPr lang="en-US" altLang="ja-JP" dirty="0">
              <a:solidFill>
                <a:schemeClr val="accent1">
                  <a:lumMod val="60000"/>
                  <a:lumOff val="40000"/>
                </a:schemeClr>
              </a:solidFill>
            </a:endParaRPr>
          </a:p>
          <a:p>
            <a:pPr marL="0" indent="0">
              <a:buNone/>
            </a:pPr>
            <a:r>
              <a:rPr lang="en-US" altLang="ja-JP" dirty="0">
                <a:solidFill>
                  <a:schemeClr val="accent1">
                    <a:lumMod val="75000"/>
                  </a:schemeClr>
                </a:solidFill>
              </a:rPr>
              <a:t>c.</a:t>
            </a:r>
            <a:r>
              <a:rPr lang="en-US" altLang="ja-JP" dirty="0">
                <a:solidFill>
                  <a:schemeClr val="accent1">
                    <a:lumMod val="60000"/>
                    <a:lumOff val="40000"/>
                  </a:schemeClr>
                </a:solidFill>
              </a:rPr>
              <a:t> </a:t>
            </a:r>
            <a:r>
              <a:rPr lang="en-US" altLang="ja-JP" dirty="0"/>
              <a:t>Deleting</a:t>
            </a:r>
            <a:r>
              <a:rPr lang="en-US" altLang="ja-JP" dirty="0">
                <a:solidFill>
                  <a:schemeClr val="accent1">
                    <a:lumMod val="60000"/>
                    <a:lumOff val="40000"/>
                  </a:schemeClr>
                </a:solidFill>
              </a:rPr>
              <a:t> </a:t>
            </a:r>
            <a:r>
              <a:rPr lang="en-US" altLang="ja-JP" dirty="0"/>
              <a:t>the data of crime</a:t>
            </a:r>
            <a:endParaRPr lang="en-US" altLang="ja-JP" dirty="0">
              <a:solidFill>
                <a:schemeClr val="accent1">
                  <a:lumMod val="60000"/>
                  <a:lumOff val="40000"/>
                </a:schemeClr>
              </a:solidFill>
            </a:endParaRPr>
          </a:p>
          <a:p>
            <a:pPr marL="0" indent="0">
              <a:buNone/>
            </a:pPr>
            <a:r>
              <a:rPr lang="en-US" altLang="ja-JP" dirty="0">
                <a:solidFill>
                  <a:schemeClr val="accent1">
                    <a:lumMod val="75000"/>
                  </a:schemeClr>
                </a:solidFill>
              </a:rPr>
              <a:t>d.</a:t>
            </a:r>
            <a:r>
              <a:rPr lang="en-US" altLang="ja-JP" dirty="0">
                <a:solidFill>
                  <a:schemeClr val="accent1">
                    <a:lumMod val="60000"/>
                    <a:lumOff val="40000"/>
                  </a:schemeClr>
                </a:solidFill>
              </a:rPr>
              <a:t> </a:t>
            </a:r>
            <a:r>
              <a:rPr lang="en-US" altLang="ja-JP" dirty="0"/>
              <a:t>Judging which public prosecutor prosecutes a criminal or not, based on criminal’s character, age, crime itself</a:t>
            </a:r>
          </a:p>
        </p:txBody>
      </p:sp>
    </p:spTree>
    <p:extLst>
      <p:ext uri="{BB962C8B-B14F-4D97-AF65-F5344CB8AC3E}">
        <p14:creationId xmlns:p14="http://schemas.microsoft.com/office/powerpoint/2010/main" val="1342349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5D9FD5-F9FC-C4CB-B675-B64EA7A58D2B}"/>
              </a:ext>
            </a:extLst>
          </p:cNvPr>
          <p:cNvSpPr>
            <a:spLocks noGrp="1"/>
          </p:cNvSpPr>
          <p:nvPr>
            <p:ph type="title"/>
          </p:nvPr>
        </p:nvSpPr>
        <p:spPr/>
        <p:txBody>
          <a:bodyPr/>
          <a:lstStyle/>
          <a:p>
            <a:r>
              <a:rPr kumimoji="1" lang="en-US" altLang="ja-JP" dirty="0"/>
              <a:t>The answer of Vocabulary Quiz</a:t>
            </a:r>
            <a:endParaRPr kumimoji="1" lang="ja-JP" altLang="en-US" dirty="0"/>
          </a:p>
        </p:txBody>
      </p:sp>
      <p:sp>
        <p:nvSpPr>
          <p:cNvPr id="3" name="コンテンツ プレースホルダー 2">
            <a:extLst>
              <a:ext uri="{FF2B5EF4-FFF2-40B4-BE49-F238E27FC236}">
                <a16:creationId xmlns:a16="http://schemas.microsoft.com/office/drawing/2014/main" id="{6A28FCE9-8FBB-B671-4650-344EEF4FDCCB}"/>
              </a:ext>
            </a:extLst>
          </p:cNvPr>
          <p:cNvSpPr>
            <a:spLocks noGrp="1"/>
          </p:cNvSpPr>
          <p:nvPr>
            <p:ph idx="1"/>
          </p:nvPr>
        </p:nvSpPr>
        <p:spPr/>
        <p:txBody>
          <a:bodyPr/>
          <a:lstStyle/>
          <a:p>
            <a:r>
              <a:rPr kumimoji="1" lang="en-US" altLang="ja-JP" dirty="0"/>
              <a:t>A</a:t>
            </a:r>
            <a:r>
              <a:rPr kumimoji="1" lang="ja-JP" altLang="en-US" dirty="0"/>
              <a:t>→</a:t>
            </a:r>
            <a:r>
              <a:rPr lang="en-US" altLang="ja-JP" dirty="0"/>
              <a:t>c</a:t>
            </a:r>
            <a:endParaRPr kumimoji="1" lang="en-US" altLang="ja-JP" dirty="0"/>
          </a:p>
          <a:p>
            <a:r>
              <a:rPr lang="en-US" altLang="ja-JP" dirty="0"/>
              <a:t>B</a:t>
            </a:r>
            <a:r>
              <a:rPr lang="ja-JP" altLang="en-US" dirty="0"/>
              <a:t>→</a:t>
            </a:r>
            <a:r>
              <a:rPr lang="en-US" altLang="ja-JP" dirty="0"/>
              <a:t>d</a:t>
            </a:r>
          </a:p>
          <a:p>
            <a:r>
              <a:rPr kumimoji="1" lang="en-US" altLang="ja-JP" dirty="0"/>
              <a:t>C</a:t>
            </a:r>
            <a:r>
              <a:rPr kumimoji="1" lang="ja-JP" altLang="en-US" dirty="0"/>
              <a:t>→</a:t>
            </a:r>
            <a:r>
              <a:rPr kumimoji="1" lang="en-US" altLang="ja-JP" dirty="0"/>
              <a:t>a</a:t>
            </a:r>
          </a:p>
          <a:p>
            <a:r>
              <a:rPr lang="en-US" altLang="ja-JP" dirty="0"/>
              <a:t>D</a:t>
            </a:r>
            <a:r>
              <a:rPr lang="ja-JP" altLang="en-US" dirty="0"/>
              <a:t>→</a:t>
            </a:r>
            <a:r>
              <a:rPr lang="en-US" altLang="ja-JP" dirty="0"/>
              <a:t>b</a:t>
            </a:r>
            <a:endParaRPr kumimoji="1" lang="ja-JP" altLang="en-US" dirty="0"/>
          </a:p>
        </p:txBody>
      </p:sp>
    </p:spTree>
    <p:extLst>
      <p:ext uri="{BB962C8B-B14F-4D97-AF65-F5344CB8AC3E}">
        <p14:creationId xmlns:p14="http://schemas.microsoft.com/office/powerpoint/2010/main" val="163126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8FCECB-2F9A-D2C0-D9DA-B108DC2893F4}"/>
              </a:ext>
            </a:extLst>
          </p:cNvPr>
          <p:cNvSpPr>
            <a:spLocks noGrp="1"/>
          </p:cNvSpPr>
          <p:nvPr>
            <p:ph type="title"/>
          </p:nvPr>
        </p:nvSpPr>
        <p:spPr>
          <a:xfrm>
            <a:off x="1154954" y="973668"/>
            <a:ext cx="9111993" cy="706964"/>
          </a:xfrm>
        </p:spPr>
        <p:txBody>
          <a:bodyPr/>
          <a:lstStyle/>
          <a:p>
            <a:r>
              <a:rPr kumimoji="1" lang="en-US" altLang="ja-JP" dirty="0"/>
              <a:t>The Situation of American Criminals.</a:t>
            </a:r>
            <a:endParaRPr kumimoji="1" lang="ja-JP" altLang="en-US" dirty="0"/>
          </a:p>
        </p:txBody>
      </p:sp>
      <p:sp>
        <p:nvSpPr>
          <p:cNvPr id="3" name="コンテンツ プレースホルダー 2">
            <a:extLst>
              <a:ext uri="{FF2B5EF4-FFF2-40B4-BE49-F238E27FC236}">
                <a16:creationId xmlns:a16="http://schemas.microsoft.com/office/drawing/2014/main" id="{4C1EF37A-8B1E-1CDC-2DA8-D9FC64CD42FD}"/>
              </a:ext>
            </a:extLst>
          </p:cNvPr>
          <p:cNvSpPr>
            <a:spLocks noGrp="1"/>
          </p:cNvSpPr>
          <p:nvPr>
            <p:ph idx="1"/>
          </p:nvPr>
        </p:nvSpPr>
        <p:spPr>
          <a:xfrm>
            <a:off x="6096000" y="2603500"/>
            <a:ext cx="5889876" cy="3416300"/>
          </a:xfrm>
        </p:spPr>
        <p:txBody>
          <a:bodyPr/>
          <a:lstStyle/>
          <a:p>
            <a:r>
              <a:rPr kumimoji="1" lang="en-US" altLang="ja-JP" dirty="0"/>
              <a:t>There are than</a:t>
            </a:r>
            <a:r>
              <a:rPr lang="ja-JP" altLang="en-US" dirty="0"/>
              <a:t> </a:t>
            </a:r>
            <a:r>
              <a:rPr lang="en-US" altLang="ja-JP" dirty="0"/>
              <a:t>(</a:t>
            </a:r>
            <a:r>
              <a:rPr kumimoji="1" lang="en-US" altLang="ja-JP" dirty="0"/>
              <a:t>    1    ) Americans, that is one in three people, who have an arrest or conviction on their record. </a:t>
            </a:r>
          </a:p>
          <a:p>
            <a:pPr marL="0" indent="0">
              <a:buNone/>
            </a:pPr>
            <a:endParaRPr kumimoji="1" lang="en-US" altLang="ja-JP" dirty="0"/>
          </a:p>
          <a:p>
            <a:r>
              <a:rPr lang="en-US" altLang="ja-JP" dirty="0"/>
              <a:t>M</a:t>
            </a:r>
            <a:r>
              <a:rPr kumimoji="1" lang="en-US" altLang="ja-JP" dirty="0"/>
              <a:t>ore than 94 percent of (    2    ), more than 90 percent (    3    ) and 72 percent of (              4              ) use background checks to screen out applicants, making it harder for millions of Americans to access jobs, housing and education.</a:t>
            </a:r>
            <a:endParaRPr kumimoji="1" lang="ja-JP" altLang="en-US" dirty="0"/>
          </a:p>
        </p:txBody>
      </p:sp>
      <p:graphicFrame>
        <p:nvGraphicFramePr>
          <p:cNvPr id="6" name="グラフ 5">
            <a:extLst>
              <a:ext uri="{FF2B5EF4-FFF2-40B4-BE49-F238E27FC236}">
                <a16:creationId xmlns:a16="http://schemas.microsoft.com/office/drawing/2014/main" id="{F3CA2F42-D0CA-B886-C612-FCBAFC9412E6}"/>
              </a:ext>
            </a:extLst>
          </p:cNvPr>
          <p:cNvGraphicFramePr/>
          <p:nvPr>
            <p:extLst>
              <p:ext uri="{D42A27DB-BD31-4B8C-83A1-F6EECF244321}">
                <p14:modId xmlns:p14="http://schemas.microsoft.com/office/powerpoint/2010/main" val="143937397"/>
              </p:ext>
            </p:extLst>
          </p:nvPr>
        </p:nvGraphicFramePr>
        <p:xfrm>
          <a:off x="1705770" y="2101516"/>
          <a:ext cx="3411661" cy="22101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グラフ 8">
            <a:extLst>
              <a:ext uri="{FF2B5EF4-FFF2-40B4-BE49-F238E27FC236}">
                <a16:creationId xmlns:a16="http://schemas.microsoft.com/office/drawing/2014/main" id="{4E14C971-E3B6-01EE-6024-F3CF2FA6085F}"/>
              </a:ext>
            </a:extLst>
          </p:cNvPr>
          <p:cNvGraphicFramePr/>
          <p:nvPr>
            <p:extLst>
              <p:ext uri="{D42A27DB-BD31-4B8C-83A1-F6EECF244321}">
                <p14:modId xmlns:p14="http://schemas.microsoft.com/office/powerpoint/2010/main" val="2316736766"/>
              </p:ext>
            </p:extLst>
          </p:nvPr>
        </p:nvGraphicFramePr>
        <p:xfrm>
          <a:off x="489224" y="3693305"/>
          <a:ext cx="3411661" cy="23264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a:extLst>
              <a:ext uri="{FF2B5EF4-FFF2-40B4-BE49-F238E27FC236}">
                <a16:creationId xmlns:a16="http://schemas.microsoft.com/office/drawing/2014/main" id="{9B01C19A-84BD-85D9-DE08-61371725B6FD}"/>
              </a:ext>
            </a:extLst>
          </p:cNvPr>
          <p:cNvGraphicFramePr/>
          <p:nvPr>
            <p:extLst>
              <p:ext uri="{D42A27DB-BD31-4B8C-83A1-F6EECF244321}">
                <p14:modId xmlns:p14="http://schemas.microsoft.com/office/powerpoint/2010/main" val="2967518594"/>
              </p:ext>
            </p:extLst>
          </p:nvPr>
        </p:nvGraphicFramePr>
        <p:xfrm>
          <a:off x="3256527" y="3634037"/>
          <a:ext cx="3245853" cy="2445029"/>
        </p:xfrm>
        <a:graphic>
          <a:graphicData uri="http://schemas.openxmlformats.org/drawingml/2006/chart">
            <c:chart xmlns:c="http://schemas.openxmlformats.org/drawingml/2006/chart" xmlns:r="http://schemas.openxmlformats.org/officeDocument/2006/relationships" r:id="rId4"/>
          </a:graphicData>
        </a:graphic>
      </p:graphicFrame>
      <p:sp>
        <p:nvSpPr>
          <p:cNvPr id="13" name="テキスト ボックス 12">
            <a:extLst>
              <a:ext uri="{FF2B5EF4-FFF2-40B4-BE49-F238E27FC236}">
                <a16:creationId xmlns:a16="http://schemas.microsoft.com/office/drawing/2014/main" id="{E7B24EED-6453-2559-F8A6-8B67C2A7E49C}"/>
              </a:ext>
            </a:extLst>
          </p:cNvPr>
          <p:cNvSpPr txBox="1"/>
          <p:nvPr/>
        </p:nvSpPr>
        <p:spPr>
          <a:xfrm>
            <a:off x="946484" y="2412373"/>
            <a:ext cx="759286" cy="369332"/>
          </a:xfrm>
          <a:prstGeom prst="rect">
            <a:avLst/>
          </a:prstGeom>
          <a:noFill/>
        </p:spPr>
        <p:txBody>
          <a:bodyPr wrap="square" rtlCol="0">
            <a:spAutoFit/>
          </a:bodyPr>
          <a:lstStyle/>
          <a:p>
            <a:r>
              <a:rPr kumimoji="1" lang="en-US" altLang="ja-JP" dirty="0"/>
              <a:t>Tips</a:t>
            </a:r>
          </a:p>
        </p:txBody>
      </p:sp>
      <p:sp>
        <p:nvSpPr>
          <p:cNvPr id="14" name="テキスト ボックス 13">
            <a:extLst>
              <a:ext uri="{FF2B5EF4-FFF2-40B4-BE49-F238E27FC236}">
                <a16:creationId xmlns:a16="http://schemas.microsoft.com/office/drawing/2014/main" id="{951A95D1-7B54-DB35-0675-AA396D969976}"/>
              </a:ext>
            </a:extLst>
          </p:cNvPr>
          <p:cNvSpPr txBox="1"/>
          <p:nvPr/>
        </p:nvSpPr>
        <p:spPr>
          <a:xfrm>
            <a:off x="2999873" y="4764505"/>
            <a:ext cx="657705" cy="338554"/>
          </a:xfrm>
          <a:prstGeom prst="rect">
            <a:avLst/>
          </a:prstGeom>
          <a:noFill/>
        </p:spPr>
        <p:txBody>
          <a:bodyPr wrap="square" rtlCol="0">
            <a:spAutoFit/>
          </a:bodyPr>
          <a:lstStyle/>
          <a:p>
            <a:r>
              <a:rPr kumimoji="1" lang="en-US" altLang="ja-JP" sz="1600" dirty="0"/>
              <a:t>90%</a:t>
            </a:r>
            <a:endParaRPr kumimoji="1" lang="ja-JP" altLang="en-US" sz="1600" dirty="0"/>
          </a:p>
        </p:txBody>
      </p:sp>
      <p:sp>
        <p:nvSpPr>
          <p:cNvPr id="15" name="テキスト ボックス 14">
            <a:extLst>
              <a:ext uri="{FF2B5EF4-FFF2-40B4-BE49-F238E27FC236}">
                <a16:creationId xmlns:a16="http://schemas.microsoft.com/office/drawing/2014/main" id="{D582748B-D14A-D1FD-F7DD-54A3A1962B2C}"/>
              </a:ext>
            </a:extLst>
          </p:cNvPr>
          <p:cNvSpPr txBox="1"/>
          <p:nvPr/>
        </p:nvSpPr>
        <p:spPr>
          <a:xfrm>
            <a:off x="5678905" y="4764505"/>
            <a:ext cx="732629" cy="369332"/>
          </a:xfrm>
          <a:prstGeom prst="rect">
            <a:avLst/>
          </a:prstGeom>
          <a:noFill/>
        </p:spPr>
        <p:txBody>
          <a:bodyPr wrap="square" rtlCol="0">
            <a:spAutoFit/>
          </a:bodyPr>
          <a:lstStyle/>
          <a:p>
            <a:r>
              <a:rPr kumimoji="1" lang="en-US" altLang="ja-JP" dirty="0"/>
              <a:t>72%</a:t>
            </a:r>
            <a:endParaRPr kumimoji="1" lang="ja-JP" altLang="en-US" dirty="0"/>
          </a:p>
        </p:txBody>
      </p:sp>
      <mc:AlternateContent xmlns:mc="http://schemas.openxmlformats.org/markup-compatibility/2006" xmlns:p14="http://schemas.microsoft.com/office/powerpoint/2010/main">
        <mc:Choice Requires="p14">
          <p:contentPart p14:bwMode="auto" r:id="rId5">
            <p14:nvContentPartPr>
              <p14:cNvPr id="22" name="インク 21">
                <a:extLst>
                  <a:ext uri="{FF2B5EF4-FFF2-40B4-BE49-F238E27FC236}">
                    <a16:creationId xmlns:a16="http://schemas.microsoft.com/office/drawing/2014/main" id="{6C82C8FE-17DF-7958-2110-E5B4F0CD392E}"/>
                  </a:ext>
                </a:extLst>
              </p14:cNvPr>
              <p14:cNvContentPartPr/>
              <p14:nvPr/>
            </p14:nvContentPartPr>
            <p14:xfrm>
              <a:off x="4267288" y="-1732952"/>
              <a:ext cx="360" cy="360"/>
            </p14:xfrm>
          </p:contentPart>
        </mc:Choice>
        <mc:Fallback xmlns="">
          <p:pic>
            <p:nvPicPr>
              <p:cNvPr id="22" name="インク 21">
                <a:extLst>
                  <a:ext uri="{FF2B5EF4-FFF2-40B4-BE49-F238E27FC236}">
                    <a16:creationId xmlns:a16="http://schemas.microsoft.com/office/drawing/2014/main" id="{6C82C8FE-17DF-7958-2110-E5B4F0CD392E}"/>
                  </a:ext>
                </a:extLst>
              </p:cNvPr>
              <p:cNvPicPr/>
              <p:nvPr/>
            </p:nvPicPr>
            <p:blipFill>
              <a:blip r:embed="rId6"/>
              <a:stretch>
                <a:fillRect/>
              </a:stretch>
            </p:blipFill>
            <p:spPr>
              <a:xfrm>
                <a:off x="4258288" y="-174159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インク 22">
                <a:extLst>
                  <a:ext uri="{FF2B5EF4-FFF2-40B4-BE49-F238E27FC236}">
                    <a16:creationId xmlns:a16="http://schemas.microsoft.com/office/drawing/2014/main" id="{999649C9-B57B-2EBC-8738-EA14F0388E1D}"/>
                  </a:ext>
                </a:extLst>
              </p14:cNvPr>
              <p14:cNvContentPartPr/>
              <p14:nvPr/>
            </p14:nvContentPartPr>
            <p14:xfrm>
              <a:off x="4026088" y="3144328"/>
              <a:ext cx="352440" cy="6840"/>
            </p14:xfrm>
          </p:contentPart>
        </mc:Choice>
        <mc:Fallback xmlns="">
          <p:pic>
            <p:nvPicPr>
              <p:cNvPr id="23" name="インク 22">
                <a:extLst>
                  <a:ext uri="{FF2B5EF4-FFF2-40B4-BE49-F238E27FC236}">
                    <a16:creationId xmlns:a16="http://schemas.microsoft.com/office/drawing/2014/main" id="{999649C9-B57B-2EBC-8738-EA14F0388E1D}"/>
                  </a:ext>
                </a:extLst>
              </p:cNvPr>
              <p:cNvPicPr/>
              <p:nvPr/>
            </p:nvPicPr>
            <p:blipFill>
              <a:blip r:embed="rId8"/>
              <a:stretch>
                <a:fillRect/>
              </a:stretch>
            </p:blipFill>
            <p:spPr>
              <a:xfrm>
                <a:off x="4017448" y="3135328"/>
                <a:ext cx="37008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インク 24">
                <a:extLst>
                  <a:ext uri="{FF2B5EF4-FFF2-40B4-BE49-F238E27FC236}">
                    <a16:creationId xmlns:a16="http://schemas.microsoft.com/office/drawing/2014/main" id="{06B5FD31-4D8D-4FA0-1E55-DF6FB956879D}"/>
                  </a:ext>
                </a:extLst>
              </p14:cNvPr>
              <p14:cNvContentPartPr/>
              <p14:nvPr/>
            </p14:nvContentPartPr>
            <p14:xfrm>
              <a:off x="2775088" y="4923808"/>
              <a:ext cx="271800" cy="17640"/>
            </p14:xfrm>
          </p:contentPart>
        </mc:Choice>
        <mc:Fallback xmlns="">
          <p:pic>
            <p:nvPicPr>
              <p:cNvPr id="25" name="インク 24">
                <a:extLst>
                  <a:ext uri="{FF2B5EF4-FFF2-40B4-BE49-F238E27FC236}">
                    <a16:creationId xmlns:a16="http://schemas.microsoft.com/office/drawing/2014/main" id="{06B5FD31-4D8D-4FA0-1E55-DF6FB956879D}"/>
                  </a:ext>
                </a:extLst>
              </p:cNvPr>
              <p:cNvPicPr/>
              <p:nvPr/>
            </p:nvPicPr>
            <p:blipFill>
              <a:blip r:embed="rId10"/>
              <a:stretch>
                <a:fillRect/>
              </a:stretch>
            </p:blipFill>
            <p:spPr>
              <a:xfrm>
                <a:off x="2766088" y="4914808"/>
                <a:ext cx="28944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インク 25">
                <a:extLst>
                  <a:ext uri="{FF2B5EF4-FFF2-40B4-BE49-F238E27FC236}">
                    <a16:creationId xmlns:a16="http://schemas.microsoft.com/office/drawing/2014/main" id="{250F1362-5E1C-6A41-37F7-A18EDA6F5C2A}"/>
                  </a:ext>
                </a:extLst>
              </p14:cNvPr>
              <p14:cNvContentPartPr/>
              <p14:nvPr/>
            </p14:nvContentPartPr>
            <p14:xfrm>
              <a:off x="5485888" y="4988968"/>
              <a:ext cx="265680" cy="360"/>
            </p14:xfrm>
          </p:contentPart>
        </mc:Choice>
        <mc:Fallback xmlns="">
          <p:pic>
            <p:nvPicPr>
              <p:cNvPr id="26" name="インク 25">
                <a:extLst>
                  <a:ext uri="{FF2B5EF4-FFF2-40B4-BE49-F238E27FC236}">
                    <a16:creationId xmlns:a16="http://schemas.microsoft.com/office/drawing/2014/main" id="{250F1362-5E1C-6A41-37F7-A18EDA6F5C2A}"/>
                  </a:ext>
                </a:extLst>
              </p:cNvPr>
              <p:cNvPicPr/>
              <p:nvPr/>
            </p:nvPicPr>
            <p:blipFill>
              <a:blip r:embed="rId12"/>
              <a:stretch>
                <a:fillRect/>
              </a:stretch>
            </p:blipFill>
            <p:spPr>
              <a:xfrm>
                <a:off x="5477248" y="4979968"/>
                <a:ext cx="2833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インク 26">
                <a:extLst>
                  <a:ext uri="{FF2B5EF4-FFF2-40B4-BE49-F238E27FC236}">
                    <a16:creationId xmlns:a16="http://schemas.microsoft.com/office/drawing/2014/main" id="{84B1D9B9-84AC-D34F-395C-DC98A463BACB}"/>
                  </a:ext>
                </a:extLst>
              </p14:cNvPr>
              <p14:cNvContentPartPr/>
              <p14:nvPr/>
            </p14:nvContentPartPr>
            <p14:xfrm>
              <a:off x="6224248" y="7860688"/>
              <a:ext cx="360" cy="360"/>
            </p14:xfrm>
          </p:contentPart>
        </mc:Choice>
        <mc:Fallback xmlns="">
          <p:pic>
            <p:nvPicPr>
              <p:cNvPr id="27" name="インク 26">
                <a:extLst>
                  <a:ext uri="{FF2B5EF4-FFF2-40B4-BE49-F238E27FC236}">
                    <a16:creationId xmlns:a16="http://schemas.microsoft.com/office/drawing/2014/main" id="{84B1D9B9-84AC-D34F-395C-DC98A463BACB}"/>
                  </a:ext>
                </a:extLst>
              </p:cNvPr>
              <p:cNvPicPr/>
              <p:nvPr/>
            </p:nvPicPr>
            <p:blipFill>
              <a:blip r:embed="rId6"/>
              <a:stretch>
                <a:fillRect/>
              </a:stretch>
            </p:blipFill>
            <p:spPr>
              <a:xfrm>
                <a:off x="6215248" y="7851688"/>
                <a:ext cx="18000" cy="18000"/>
              </a:xfrm>
              <a:prstGeom prst="rect">
                <a:avLst/>
              </a:prstGeom>
            </p:spPr>
          </p:pic>
        </mc:Fallback>
      </mc:AlternateContent>
    </p:spTree>
    <p:extLst>
      <p:ext uri="{BB962C8B-B14F-4D97-AF65-F5344CB8AC3E}">
        <p14:creationId xmlns:p14="http://schemas.microsoft.com/office/powerpoint/2010/main" val="270769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33CD7B-340A-7462-3AB9-8101601AD944}"/>
              </a:ext>
            </a:extLst>
          </p:cNvPr>
          <p:cNvSpPr>
            <a:spLocks noGrp="1"/>
          </p:cNvSpPr>
          <p:nvPr>
            <p:ph type="title"/>
          </p:nvPr>
        </p:nvSpPr>
        <p:spPr>
          <a:xfrm>
            <a:off x="1154954" y="973668"/>
            <a:ext cx="9192204" cy="706964"/>
          </a:xfrm>
        </p:spPr>
        <p:txBody>
          <a:bodyPr/>
          <a:lstStyle/>
          <a:p>
            <a:r>
              <a:rPr lang="en-US" altLang="ja-JP" dirty="0"/>
              <a:t>The answer of </a:t>
            </a:r>
            <a:br>
              <a:rPr lang="en-US" altLang="ja-JP" dirty="0"/>
            </a:br>
            <a:r>
              <a:rPr lang="en-US" altLang="ja-JP" dirty="0"/>
              <a:t>The Situation of American Criminals.1</a:t>
            </a:r>
            <a:endParaRPr kumimoji="1" lang="ja-JP" altLang="en-US" dirty="0"/>
          </a:p>
        </p:txBody>
      </p:sp>
      <p:sp>
        <p:nvSpPr>
          <p:cNvPr id="3" name="コンテンツ プレースホルダー 2">
            <a:extLst>
              <a:ext uri="{FF2B5EF4-FFF2-40B4-BE49-F238E27FC236}">
                <a16:creationId xmlns:a16="http://schemas.microsoft.com/office/drawing/2014/main" id="{0E1DA264-1BEA-EB78-EC60-8E824769F16B}"/>
              </a:ext>
            </a:extLst>
          </p:cNvPr>
          <p:cNvSpPr>
            <a:spLocks noGrp="1"/>
          </p:cNvSpPr>
          <p:nvPr>
            <p:ph idx="1"/>
          </p:nvPr>
        </p:nvSpPr>
        <p:spPr/>
        <p:txBody>
          <a:bodyPr/>
          <a:lstStyle/>
          <a:p>
            <a:pPr marL="0" indent="0">
              <a:buNone/>
            </a:pPr>
            <a:r>
              <a:rPr kumimoji="1" lang="en-US" altLang="ja-JP" dirty="0">
                <a:solidFill>
                  <a:schemeClr val="accent1">
                    <a:lumMod val="75000"/>
                  </a:schemeClr>
                </a:solidFill>
              </a:rPr>
              <a:t>1. </a:t>
            </a:r>
            <a:r>
              <a:rPr kumimoji="1" lang="en-US" altLang="ja-JP" dirty="0"/>
              <a:t>100 million</a:t>
            </a:r>
          </a:p>
          <a:p>
            <a:pPr marL="0" indent="0">
              <a:buNone/>
            </a:pPr>
            <a:r>
              <a:rPr lang="en-US" altLang="ja-JP" dirty="0">
                <a:solidFill>
                  <a:schemeClr val="accent1">
                    <a:lumMod val="75000"/>
                  </a:schemeClr>
                </a:solidFill>
              </a:rPr>
              <a:t>2. </a:t>
            </a:r>
            <a:r>
              <a:rPr lang="en-US" altLang="ja-JP" dirty="0"/>
              <a:t>employers</a:t>
            </a:r>
          </a:p>
          <a:p>
            <a:pPr marL="0" indent="0">
              <a:buNone/>
            </a:pPr>
            <a:r>
              <a:rPr kumimoji="1" lang="en-US" altLang="ja-JP" dirty="0">
                <a:solidFill>
                  <a:schemeClr val="accent1">
                    <a:lumMod val="75000"/>
                  </a:schemeClr>
                </a:solidFill>
              </a:rPr>
              <a:t>3. </a:t>
            </a:r>
            <a:r>
              <a:rPr kumimoji="1" lang="en-US" altLang="ja-JP" dirty="0"/>
              <a:t>landlords</a:t>
            </a:r>
          </a:p>
          <a:p>
            <a:pPr marL="0" indent="0">
              <a:buNone/>
            </a:pPr>
            <a:r>
              <a:rPr lang="en-US" altLang="ja-JP" dirty="0">
                <a:solidFill>
                  <a:schemeClr val="accent1">
                    <a:lumMod val="75000"/>
                  </a:schemeClr>
                </a:solidFill>
              </a:rPr>
              <a:t>4. </a:t>
            </a:r>
            <a:r>
              <a:rPr lang="en-US" altLang="ja-JP" dirty="0"/>
              <a:t>colleges and universities</a:t>
            </a:r>
            <a:endParaRPr kumimoji="1" lang="ja-JP" altLang="en-US" dirty="0"/>
          </a:p>
        </p:txBody>
      </p:sp>
    </p:spTree>
    <p:extLst>
      <p:ext uri="{BB962C8B-B14F-4D97-AF65-F5344CB8AC3E}">
        <p14:creationId xmlns:p14="http://schemas.microsoft.com/office/powerpoint/2010/main" val="53277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1005DD-1EC8-23FF-A80B-743B31D74C05}"/>
              </a:ext>
            </a:extLst>
          </p:cNvPr>
          <p:cNvSpPr>
            <a:spLocks noGrp="1"/>
          </p:cNvSpPr>
          <p:nvPr>
            <p:ph type="title"/>
          </p:nvPr>
        </p:nvSpPr>
        <p:spPr/>
        <p:txBody>
          <a:bodyPr/>
          <a:lstStyle/>
          <a:p>
            <a:r>
              <a:rPr kumimoji="1" lang="en-US" altLang="ja-JP" dirty="0"/>
              <a:t>The Situation of American Criminals</a:t>
            </a:r>
            <a:endParaRPr kumimoji="1" lang="ja-JP" altLang="en-US" dirty="0"/>
          </a:p>
        </p:txBody>
      </p:sp>
      <p:sp>
        <p:nvSpPr>
          <p:cNvPr id="3" name="コンテンツ プレースホルダー 2">
            <a:extLst>
              <a:ext uri="{FF2B5EF4-FFF2-40B4-BE49-F238E27FC236}">
                <a16:creationId xmlns:a16="http://schemas.microsoft.com/office/drawing/2014/main" id="{63657AD4-FB88-B808-227C-CFB6C3FD90C8}"/>
              </a:ext>
            </a:extLst>
          </p:cNvPr>
          <p:cNvSpPr>
            <a:spLocks noGrp="1"/>
          </p:cNvSpPr>
          <p:nvPr>
            <p:ph idx="1"/>
          </p:nvPr>
        </p:nvSpPr>
        <p:spPr>
          <a:xfrm>
            <a:off x="5598694" y="2468032"/>
            <a:ext cx="6274887" cy="4389968"/>
          </a:xfrm>
        </p:spPr>
        <p:txBody>
          <a:bodyPr>
            <a:normAutofit/>
          </a:bodyPr>
          <a:lstStyle/>
          <a:p>
            <a:r>
              <a:rPr lang="en-US" altLang="ja-JP" dirty="0"/>
              <a:t>E</a:t>
            </a:r>
            <a:r>
              <a:rPr kumimoji="1" lang="en-US" altLang="ja-JP" dirty="0"/>
              <a:t>very state has laws on the books that allow a person to get their (      5      ) once they're eligible. And right now, there are more than ( 6 ) million people who are eligible to get their (      5      ).</a:t>
            </a:r>
            <a:endParaRPr lang="en-US" altLang="ja-JP" dirty="0"/>
          </a:p>
          <a:p>
            <a:r>
              <a:rPr kumimoji="1" lang="en-US" altLang="ja-JP" dirty="0"/>
              <a:t> Less than ( 7 )percent of those people actually get it done. </a:t>
            </a:r>
          </a:p>
          <a:p>
            <a:endParaRPr lang="en-US" altLang="ja-JP" dirty="0"/>
          </a:p>
          <a:p>
            <a:r>
              <a:rPr lang="en-US" altLang="ja-JP" dirty="0"/>
              <a:t>I</a:t>
            </a:r>
            <a:r>
              <a:rPr kumimoji="1" lang="en-US" altLang="ja-JP" dirty="0"/>
              <a:t>n some states people have to wait just about ( 8 ) to ( 9 ) years just to even qualify to get their (      5      ). Then you have to appear in person to petition. . . . sometimes you have to pay processing fees up to (  10  ) dollars per charge. </a:t>
            </a:r>
            <a:endParaRPr kumimoji="1" lang="ja-JP" altLang="en-US" dirty="0"/>
          </a:p>
        </p:txBody>
      </p:sp>
      <p:graphicFrame>
        <p:nvGraphicFramePr>
          <p:cNvPr id="8" name="グラフ 7">
            <a:extLst>
              <a:ext uri="{FF2B5EF4-FFF2-40B4-BE49-F238E27FC236}">
                <a16:creationId xmlns:a16="http://schemas.microsoft.com/office/drawing/2014/main" id="{4E18CAD5-DFC4-1040-2EC0-2CE7F0DC6700}"/>
              </a:ext>
            </a:extLst>
          </p:cNvPr>
          <p:cNvGraphicFramePr/>
          <p:nvPr>
            <p:extLst>
              <p:ext uri="{D42A27DB-BD31-4B8C-83A1-F6EECF244321}">
                <p14:modId xmlns:p14="http://schemas.microsoft.com/office/powerpoint/2010/main" val="2602356836"/>
              </p:ext>
            </p:extLst>
          </p:nvPr>
        </p:nvGraphicFramePr>
        <p:xfrm>
          <a:off x="1390315" y="2468032"/>
          <a:ext cx="3823368" cy="3670301"/>
        </p:xfrm>
        <a:graphic>
          <a:graphicData uri="http://schemas.openxmlformats.org/drawingml/2006/chart">
            <c:chart xmlns:c="http://schemas.openxmlformats.org/drawingml/2006/chart" xmlns:r="http://schemas.openxmlformats.org/officeDocument/2006/relationships" r:id="rId2"/>
          </a:graphicData>
        </a:graphic>
      </p:graphicFrame>
      <p:sp>
        <p:nvSpPr>
          <p:cNvPr id="12" name="テキスト ボックス 11">
            <a:extLst>
              <a:ext uri="{FF2B5EF4-FFF2-40B4-BE49-F238E27FC236}">
                <a16:creationId xmlns:a16="http://schemas.microsoft.com/office/drawing/2014/main" id="{09722D07-BF93-BFA6-0EB3-9200230702C5}"/>
              </a:ext>
            </a:extLst>
          </p:cNvPr>
          <p:cNvSpPr txBox="1"/>
          <p:nvPr/>
        </p:nvSpPr>
        <p:spPr>
          <a:xfrm>
            <a:off x="4443663" y="3224463"/>
            <a:ext cx="1155031" cy="369332"/>
          </a:xfrm>
          <a:prstGeom prst="rect">
            <a:avLst/>
          </a:prstGeom>
          <a:noFill/>
        </p:spPr>
        <p:txBody>
          <a:bodyPr wrap="square" rtlCol="0">
            <a:spAutoFit/>
          </a:bodyPr>
          <a:lstStyle/>
          <a:p>
            <a:r>
              <a:rPr kumimoji="1" lang="en-US" altLang="ja-JP" dirty="0"/>
              <a:t>10%</a:t>
            </a:r>
            <a:endParaRPr kumimoji="1" lang="ja-JP" altLang="en-US" dirty="0"/>
          </a:p>
        </p:txBody>
      </p:sp>
      <mc:AlternateContent xmlns:mc="http://schemas.openxmlformats.org/markup-compatibility/2006" xmlns:p14="http://schemas.microsoft.com/office/powerpoint/2010/main">
        <mc:Choice Requires="p14">
          <p:contentPart p14:bwMode="auto" r:id="rId3">
            <p14:nvContentPartPr>
              <p14:cNvPr id="13" name="インク 12">
                <a:extLst>
                  <a:ext uri="{FF2B5EF4-FFF2-40B4-BE49-F238E27FC236}">
                    <a16:creationId xmlns:a16="http://schemas.microsoft.com/office/drawing/2014/main" id="{6C3F47FD-FEE6-9B41-8964-3100836D56C3}"/>
                  </a:ext>
                </a:extLst>
              </p14:cNvPr>
              <p14:cNvContentPartPr/>
              <p14:nvPr/>
            </p14:nvContentPartPr>
            <p14:xfrm>
              <a:off x="3962728" y="3383368"/>
              <a:ext cx="560160" cy="81720"/>
            </p14:xfrm>
          </p:contentPart>
        </mc:Choice>
        <mc:Fallback xmlns="">
          <p:pic>
            <p:nvPicPr>
              <p:cNvPr id="13" name="インク 12">
                <a:extLst>
                  <a:ext uri="{FF2B5EF4-FFF2-40B4-BE49-F238E27FC236}">
                    <a16:creationId xmlns:a16="http://schemas.microsoft.com/office/drawing/2014/main" id="{6C3F47FD-FEE6-9B41-8964-3100836D56C3}"/>
                  </a:ext>
                </a:extLst>
              </p:cNvPr>
              <p:cNvPicPr/>
              <p:nvPr/>
            </p:nvPicPr>
            <p:blipFill>
              <a:blip r:embed="rId4"/>
              <a:stretch>
                <a:fillRect/>
              </a:stretch>
            </p:blipFill>
            <p:spPr>
              <a:xfrm>
                <a:off x="3953728" y="3374728"/>
                <a:ext cx="577800" cy="99360"/>
              </a:xfrm>
              <a:prstGeom prst="rect">
                <a:avLst/>
              </a:prstGeom>
            </p:spPr>
          </p:pic>
        </mc:Fallback>
      </mc:AlternateContent>
      <p:sp>
        <p:nvSpPr>
          <p:cNvPr id="14" name="テキスト ボックス 13">
            <a:extLst>
              <a:ext uri="{FF2B5EF4-FFF2-40B4-BE49-F238E27FC236}">
                <a16:creationId xmlns:a16="http://schemas.microsoft.com/office/drawing/2014/main" id="{38F44409-A471-0D1B-742D-4E5E228F8A8F}"/>
              </a:ext>
            </a:extLst>
          </p:cNvPr>
          <p:cNvSpPr txBox="1"/>
          <p:nvPr/>
        </p:nvSpPr>
        <p:spPr>
          <a:xfrm>
            <a:off x="818147" y="2468032"/>
            <a:ext cx="834190" cy="369332"/>
          </a:xfrm>
          <a:prstGeom prst="rect">
            <a:avLst/>
          </a:prstGeom>
          <a:noFill/>
        </p:spPr>
        <p:txBody>
          <a:bodyPr wrap="square" rtlCol="0">
            <a:spAutoFit/>
          </a:bodyPr>
          <a:lstStyle/>
          <a:p>
            <a:r>
              <a:rPr kumimoji="1" lang="en-US" altLang="ja-JP" dirty="0"/>
              <a:t>Tips</a:t>
            </a:r>
            <a:endParaRPr kumimoji="1" lang="ja-JP" altLang="en-US" dirty="0"/>
          </a:p>
        </p:txBody>
      </p:sp>
    </p:spTree>
    <p:extLst>
      <p:ext uri="{BB962C8B-B14F-4D97-AF65-F5344CB8AC3E}">
        <p14:creationId xmlns:p14="http://schemas.microsoft.com/office/powerpoint/2010/main" val="3742288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84DA7D-79CC-E00E-C2D1-83D5861BCF6D}"/>
              </a:ext>
            </a:extLst>
          </p:cNvPr>
          <p:cNvSpPr>
            <a:spLocks noGrp="1"/>
          </p:cNvSpPr>
          <p:nvPr>
            <p:ph type="title"/>
          </p:nvPr>
        </p:nvSpPr>
        <p:spPr/>
        <p:txBody>
          <a:bodyPr/>
          <a:lstStyle/>
          <a:p>
            <a:r>
              <a:rPr kumimoji="1" lang="en-US" altLang="ja-JP" dirty="0"/>
              <a:t>The answer of</a:t>
            </a:r>
            <a:br>
              <a:rPr kumimoji="1" lang="en-US" altLang="ja-JP" dirty="0"/>
            </a:br>
            <a:r>
              <a:rPr kumimoji="1" lang="en-US" altLang="ja-JP" dirty="0"/>
              <a:t>The Situation of American Criminals</a:t>
            </a:r>
            <a:endParaRPr kumimoji="1" lang="ja-JP" altLang="en-US" dirty="0"/>
          </a:p>
        </p:txBody>
      </p:sp>
      <p:sp>
        <p:nvSpPr>
          <p:cNvPr id="3" name="コンテンツ プレースホルダー 2">
            <a:extLst>
              <a:ext uri="{FF2B5EF4-FFF2-40B4-BE49-F238E27FC236}">
                <a16:creationId xmlns:a16="http://schemas.microsoft.com/office/drawing/2014/main" id="{476D521D-DFE4-F57A-D412-84FE828004C7}"/>
              </a:ext>
            </a:extLst>
          </p:cNvPr>
          <p:cNvSpPr>
            <a:spLocks noGrp="1"/>
          </p:cNvSpPr>
          <p:nvPr>
            <p:ph idx="1"/>
          </p:nvPr>
        </p:nvSpPr>
        <p:spPr/>
        <p:txBody>
          <a:bodyPr/>
          <a:lstStyle/>
          <a:p>
            <a:pPr marL="0" indent="0">
              <a:buNone/>
            </a:pPr>
            <a:r>
              <a:rPr kumimoji="1" lang="en-US" altLang="ja-JP" dirty="0">
                <a:solidFill>
                  <a:schemeClr val="accent1">
                    <a:lumMod val="75000"/>
                  </a:schemeClr>
                </a:solidFill>
              </a:rPr>
              <a:t>5. </a:t>
            </a:r>
            <a:r>
              <a:rPr kumimoji="1" lang="en-US" altLang="ja-JP" dirty="0"/>
              <a:t>record cleared</a:t>
            </a:r>
            <a:endParaRPr kumimoji="1" lang="en-US" altLang="ja-JP" dirty="0">
              <a:solidFill>
                <a:schemeClr val="accent1">
                  <a:lumMod val="75000"/>
                </a:schemeClr>
              </a:solidFill>
            </a:endParaRPr>
          </a:p>
          <a:p>
            <a:pPr marL="0" indent="0">
              <a:buNone/>
            </a:pPr>
            <a:r>
              <a:rPr lang="en-US" altLang="ja-JP" dirty="0">
                <a:solidFill>
                  <a:schemeClr val="accent1">
                    <a:lumMod val="75000"/>
                  </a:schemeClr>
                </a:solidFill>
              </a:rPr>
              <a:t>6. </a:t>
            </a:r>
            <a:r>
              <a:rPr lang="en-US" altLang="ja-JP" dirty="0"/>
              <a:t>30</a:t>
            </a:r>
          </a:p>
          <a:p>
            <a:pPr marL="0" indent="0">
              <a:buNone/>
            </a:pPr>
            <a:r>
              <a:rPr lang="en-US" altLang="ja-JP" dirty="0">
                <a:solidFill>
                  <a:schemeClr val="accent1">
                    <a:lumMod val="75000"/>
                  </a:schemeClr>
                </a:solidFill>
              </a:rPr>
              <a:t>7. </a:t>
            </a:r>
            <a:r>
              <a:rPr lang="en-US" altLang="ja-JP" dirty="0"/>
              <a:t>10</a:t>
            </a:r>
          </a:p>
          <a:p>
            <a:pPr marL="0" indent="0">
              <a:buNone/>
            </a:pPr>
            <a:r>
              <a:rPr lang="en-US" altLang="ja-JP" dirty="0">
                <a:solidFill>
                  <a:schemeClr val="accent1">
                    <a:lumMod val="75000"/>
                  </a:schemeClr>
                </a:solidFill>
              </a:rPr>
              <a:t>8.</a:t>
            </a:r>
            <a:r>
              <a:rPr lang="en-US" altLang="ja-JP" dirty="0"/>
              <a:t>  5</a:t>
            </a:r>
            <a:endParaRPr lang="en-US" altLang="ja-JP" dirty="0">
              <a:solidFill>
                <a:schemeClr val="accent1">
                  <a:lumMod val="75000"/>
                </a:schemeClr>
              </a:solidFill>
            </a:endParaRPr>
          </a:p>
          <a:p>
            <a:pPr marL="0" indent="0">
              <a:buNone/>
            </a:pPr>
            <a:r>
              <a:rPr lang="en-US" altLang="ja-JP" dirty="0">
                <a:solidFill>
                  <a:schemeClr val="accent1">
                    <a:lumMod val="75000"/>
                  </a:schemeClr>
                </a:solidFill>
              </a:rPr>
              <a:t>9. </a:t>
            </a:r>
            <a:r>
              <a:rPr lang="en-US" altLang="ja-JP" dirty="0"/>
              <a:t>10</a:t>
            </a:r>
          </a:p>
          <a:p>
            <a:pPr marL="0" indent="0">
              <a:buNone/>
            </a:pPr>
            <a:r>
              <a:rPr lang="en-US" altLang="ja-JP" dirty="0">
                <a:solidFill>
                  <a:schemeClr val="accent1">
                    <a:lumMod val="75000"/>
                  </a:schemeClr>
                </a:solidFill>
              </a:rPr>
              <a:t>10. </a:t>
            </a:r>
            <a:r>
              <a:rPr lang="en-US" altLang="ja-JP" dirty="0"/>
              <a:t>500</a:t>
            </a:r>
          </a:p>
        </p:txBody>
      </p:sp>
    </p:spTree>
    <p:extLst>
      <p:ext uri="{BB962C8B-B14F-4D97-AF65-F5344CB8AC3E}">
        <p14:creationId xmlns:p14="http://schemas.microsoft.com/office/powerpoint/2010/main" val="15163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39687F-B517-7ABF-C73C-54FB3ED2A5DA}"/>
              </a:ext>
            </a:extLst>
          </p:cNvPr>
          <p:cNvSpPr>
            <a:spLocks noGrp="1"/>
          </p:cNvSpPr>
          <p:nvPr>
            <p:ph type="title"/>
          </p:nvPr>
        </p:nvSpPr>
        <p:spPr>
          <a:xfrm>
            <a:off x="1154954" y="973668"/>
            <a:ext cx="8761413" cy="706964"/>
          </a:xfrm>
        </p:spPr>
        <p:txBody>
          <a:bodyPr>
            <a:normAutofit/>
          </a:bodyPr>
          <a:lstStyle/>
          <a:p>
            <a:r>
              <a:rPr lang="en-US" altLang="ja-JP" dirty="0">
                <a:solidFill>
                  <a:srgbClr val="EBEBEB"/>
                </a:solidFill>
              </a:rPr>
              <a:t>What are “Clean Slate” Laws?</a:t>
            </a:r>
            <a:endParaRPr kumimoji="1" lang="ja-JP" altLang="en-US" dirty="0">
              <a:solidFill>
                <a:srgbClr val="EBEBEB"/>
              </a:solidFill>
            </a:endParaRPr>
          </a:p>
        </p:txBody>
      </p:sp>
      <p:sp>
        <p:nvSpPr>
          <p:cNvPr id="3" name="コンテンツ プレースホルダー 2">
            <a:extLst>
              <a:ext uri="{FF2B5EF4-FFF2-40B4-BE49-F238E27FC236}">
                <a16:creationId xmlns:a16="http://schemas.microsoft.com/office/drawing/2014/main" id="{CEAA0914-AD8E-B5BB-C2E1-4372255F5542}"/>
              </a:ext>
            </a:extLst>
          </p:cNvPr>
          <p:cNvSpPr>
            <a:spLocks noGrp="1"/>
          </p:cNvSpPr>
          <p:nvPr>
            <p:ph idx="1"/>
          </p:nvPr>
        </p:nvSpPr>
        <p:spPr>
          <a:xfrm>
            <a:off x="1154954" y="2603500"/>
            <a:ext cx="6397313" cy="3416300"/>
          </a:xfrm>
        </p:spPr>
        <p:txBody>
          <a:bodyPr anchor="ctr">
            <a:normAutofit/>
          </a:bodyPr>
          <a:lstStyle/>
          <a:p>
            <a:pPr>
              <a:lnSpc>
                <a:spcPct val="90000"/>
              </a:lnSpc>
            </a:pPr>
            <a:r>
              <a:rPr kumimoji="1" lang="en-US" altLang="ja-JP" sz="1500"/>
              <a:t>“clean slate” is laws that say once </a:t>
            </a:r>
            <a:r>
              <a:rPr kumimoji="1" lang="en-US" altLang="ja-JP" sz="1500">
                <a:effectLst>
                  <a:outerShdw blurRad="38100" dist="38100" dir="2700000" algn="tl">
                    <a:srgbClr val="000000">
                      <a:alpha val="43137"/>
                    </a:srgbClr>
                  </a:outerShdw>
                </a:effectLst>
              </a:rPr>
              <a:t>a person has remained crime-free for a set period of time and they're eligible</a:t>
            </a:r>
            <a:r>
              <a:rPr kumimoji="1" lang="en-US" altLang="ja-JP" sz="1500"/>
              <a:t>, a set period of time by the state’s definition, remaining crime-free, that their record is </a:t>
            </a:r>
            <a:r>
              <a:rPr kumimoji="1" lang="en-US" altLang="ja-JP" sz="1500">
                <a:effectLst>
                  <a:outerShdw blurRad="38100" dist="38100" dir="2700000" algn="tl">
                    <a:srgbClr val="000000">
                      <a:alpha val="43137"/>
                    </a:srgbClr>
                  </a:outerShdw>
                </a:effectLst>
              </a:rPr>
              <a:t>automatically cleared</a:t>
            </a:r>
            <a:r>
              <a:rPr kumimoji="1" lang="en-US" altLang="ja-JP" sz="1500"/>
              <a:t>.</a:t>
            </a:r>
          </a:p>
          <a:p>
            <a:pPr>
              <a:lnSpc>
                <a:spcPct val="90000"/>
              </a:lnSpc>
            </a:pPr>
            <a:endParaRPr lang="en-US" altLang="ja-JP" sz="1500"/>
          </a:p>
          <a:p>
            <a:pPr>
              <a:lnSpc>
                <a:spcPct val="90000"/>
              </a:lnSpc>
            </a:pPr>
            <a:r>
              <a:rPr lang="en-US" altLang="ja-JP" sz="1500"/>
              <a:t>In just the last three years, we've been able to help </a:t>
            </a:r>
            <a:br>
              <a:rPr lang="en-US" altLang="ja-JP" sz="1500"/>
            </a:br>
            <a:r>
              <a:rPr lang="en-US" altLang="ja-JP" sz="1500">
                <a:effectLst>
                  <a:outerShdw blurRad="38100" dist="38100" dir="2700000" algn="tl">
                    <a:srgbClr val="000000">
                      <a:alpha val="43137"/>
                    </a:srgbClr>
                  </a:outerShdw>
                </a:effectLst>
              </a:rPr>
              <a:t>6 states </a:t>
            </a:r>
            <a:r>
              <a:rPr lang="en-US" altLang="ja-JP" sz="1500"/>
              <a:t>pass clean slate laws.  (At present, the number of state that have passed the laws increases to 12 states.)</a:t>
            </a:r>
          </a:p>
          <a:p>
            <a:pPr>
              <a:lnSpc>
                <a:spcPct val="90000"/>
              </a:lnSpc>
            </a:pPr>
            <a:endParaRPr lang="en-US" altLang="ja-JP" sz="1500"/>
          </a:p>
          <a:p>
            <a:pPr>
              <a:lnSpc>
                <a:spcPct val="90000"/>
              </a:lnSpc>
            </a:pPr>
            <a:r>
              <a:rPr kumimoji="1" lang="en-US" altLang="ja-JP" sz="1500"/>
              <a:t> That has resulted in </a:t>
            </a:r>
            <a:r>
              <a:rPr kumimoji="1" lang="en-US" altLang="ja-JP" sz="1500">
                <a:effectLst>
                  <a:outerShdw blurRad="38100" dist="38100" dir="2700000" algn="tl">
                    <a:srgbClr val="000000">
                      <a:alpha val="43137"/>
                    </a:srgbClr>
                  </a:outerShdw>
                </a:effectLst>
              </a:rPr>
              <a:t>3 million</a:t>
            </a:r>
            <a:r>
              <a:rPr kumimoji="1" lang="en-US" altLang="ja-JP" sz="1500"/>
              <a:t> people getting their records cleared.</a:t>
            </a:r>
            <a:endParaRPr kumimoji="1" lang="ja-JP" altLang="en-US" sz="1500"/>
          </a:p>
        </p:txBody>
      </p:sp>
      <p:pic>
        <p:nvPicPr>
          <p:cNvPr id="5" name="図 4" descr="マップ&#10;&#10;自動的に生成された説明">
            <a:extLst>
              <a:ext uri="{FF2B5EF4-FFF2-40B4-BE49-F238E27FC236}">
                <a16:creationId xmlns:a16="http://schemas.microsoft.com/office/drawing/2014/main" id="{EA50358D-CDF6-BD7F-5AA8-0AEF873DB7B2}"/>
              </a:ext>
            </a:extLst>
          </p:cNvPr>
          <p:cNvPicPr>
            <a:picLocks noChangeAspect="1"/>
          </p:cNvPicPr>
          <p:nvPr/>
        </p:nvPicPr>
        <p:blipFill>
          <a:blip r:embed="rId2"/>
          <a:stretch>
            <a:fillRect/>
          </a:stretch>
        </p:blipFill>
        <p:spPr>
          <a:xfrm>
            <a:off x="8100782" y="2727154"/>
            <a:ext cx="3080048" cy="2394736"/>
          </a:xfrm>
          <a:prstGeom prst="roundRect">
            <a:avLst>
              <a:gd name="adj" fmla="val 1858"/>
            </a:avLst>
          </a:prstGeom>
          <a:effectLst>
            <a:outerShdw blurRad="50800" dist="50800" dir="5400000" algn="tl" rotWithShape="0">
              <a:srgbClr val="000000">
                <a:alpha val="43000"/>
              </a:srgbClr>
            </a:outerShdw>
          </a:effectLst>
        </p:spPr>
      </p:pic>
      <p:sp>
        <p:nvSpPr>
          <p:cNvPr id="6" name="正方形/長方形 5">
            <a:extLst>
              <a:ext uri="{FF2B5EF4-FFF2-40B4-BE49-F238E27FC236}">
                <a16:creationId xmlns:a16="http://schemas.microsoft.com/office/drawing/2014/main" id="{EB3EA7DD-9D3F-B816-3173-7711DDD3CB76}"/>
              </a:ext>
            </a:extLst>
          </p:cNvPr>
          <p:cNvSpPr/>
          <p:nvPr/>
        </p:nvSpPr>
        <p:spPr>
          <a:xfrm>
            <a:off x="8100782" y="5614737"/>
            <a:ext cx="2936264" cy="786063"/>
          </a:xfrm>
          <a:prstGeom prst="rect">
            <a:avLst/>
          </a:prstGeom>
          <a:ln>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050" dirty="0"/>
              <a:t>THE CLEAN SLATE INITIATIVE, </a:t>
            </a:r>
          </a:p>
          <a:p>
            <a:pPr algn="ctr"/>
            <a:r>
              <a:rPr kumimoji="1" lang="en-US" altLang="ja-JP" sz="1050" dirty="0"/>
              <a:t>Clean Slate in States,  </a:t>
            </a:r>
            <a:r>
              <a:rPr kumimoji="1" lang="en-US" altLang="ja-JP" sz="1050" dirty="0">
                <a:hlinkClick r:id="rId3"/>
              </a:rPr>
              <a:t>https://www.cleanslateinitiative.org/states</a:t>
            </a:r>
            <a:r>
              <a:rPr kumimoji="1" lang="en-US" altLang="ja-JP" sz="1050" dirty="0"/>
              <a:t> </a:t>
            </a:r>
          </a:p>
          <a:p>
            <a:pPr algn="ctr"/>
            <a:r>
              <a:rPr kumimoji="1" lang="en-US" altLang="ja-JP" sz="1050" dirty="0"/>
              <a:t>(9 July 2023)</a:t>
            </a:r>
            <a:endParaRPr kumimoji="1" lang="ja-JP" altLang="en-US" sz="1050" dirty="0"/>
          </a:p>
        </p:txBody>
      </p:sp>
    </p:spTree>
    <p:extLst>
      <p:ext uri="{BB962C8B-B14F-4D97-AF65-F5344CB8AC3E}">
        <p14:creationId xmlns:p14="http://schemas.microsoft.com/office/powerpoint/2010/main" val="1139559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JP"/>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JP"/>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en-JP"/>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JP"/>
          </a:p>
        </p:txBody>
      </p:sp>
      <p:sp>
        <p:nvSpPr>
          <p:cNvPr id="2" name="タイトル 1">
            <a:extLst>
              <a:ext uri="{FF2B5EF4-FFF2-40B4-BE49-F238E27FC236}">
                <a16:creationId xmlns:a16="http://schemas.microsoft.com/office/drawing/2014/main" id="{387D2009-2D40-CDA0-131A-9AE9C0457F20}"/>
              </a:ext>
            </a:extLst>
          </p:cNvPr>
          <p:cNvSpPr>
            <a:spLocks noGrp="1"/>
          </p:cNvSpPr>
          <p:nvPr>
            <p:ph type="title"/>
          </p:nvPr>
        </p:nvSpPr>
        <p:spPr>
          <a:xfrm>
            <a:off x="994087" y="1130603"/>
            <a:ext cx="3342442" cy="4596794"/>
          </a:xfrm>
        </p:spPr>
        <p:txBody>
          <a:bodyPr anchor="ctr">
            <a:normAutofit/>
          </a:bodyPr>
          <a:lstStyle/>
          <a:p>
            <a:r>
              <a:rPr kumimoji="1" lang="en-US" altLang="ja-JP" sz="3200" dirty="0">
                <a:solidFill>
                  <a:srgbClr val="EBEBEB"/>
                </a:solidFill>
              </a:rPr>
              <a:t>Questions about “Clean Slate” Laws</a:t>
            </a:r>
            <a:endParaRPr kumimoji="1" lang="ja-JP" altLang="en-US" sz="3200">
              <a:solidFill>
                <a:srgbClr val="EBEBEB"/>
              </a:solidFill>
            </a:endParaRPr>
          </a:p>
        </p:txBody>
      </p:sp>
      <p:sp>
        <p:nvSpPr>
          <p:cNvPr id="3" name="コンテンツ プレースホルダー 2">
            <a:extLst>
              <a:ext uri="{FF2B5EF4-FFF2-40B4-BE49-F238E27FC236}">
                <a16:creationId xmlns:a16="http://schemas.microsoft.com/office/drawing/2014/main" id="{ECC6CA0C-566E-17DB-4ACA-3E609E14285B}"/>
              </a:ext>
            </a:extLst>
          </p:cNvPr>
          <p:cNvSpPr>
            <a:spLocks noGrp="1"/>
          </p:cNvSpPr>
          <p:nvPr>
            <p:ph idx="1"/>
          </p:nvPr>
        </p:nvSpPr>
        <p:spPr>
          <a:xfrm>
            <a:off x="5290077" y="437513"/>
            <a:ext cx="5502614" cy="5954325"/>
          </a:xfrm>
        </p:spPr>
        <p:txBody>
          <a:bodyPr anchor="ctr">
            <a:normAutofit/>
          </a:bodyPr>
          <a:lstStyle/>
          <a:p>
            <a:pPr>
              <a:buAutoNum type="arabicPeriod"/>
            </a:pPr>
            <a:r>
              <a:rPr kumimoji="1" lang="en-US" altLang="ja-JP" sz="2000" dirty="0"/>
              <a:t>What </a:t>
            </a:r>
            <a:r>
              <a:rPr lang="en-US" altLang="ja-JP" sz="2000" dirty="0"/>
              <a:t>do you think about “Clean Slate” laws?</a:t>
            </a:r>
          </a:p>
          <a:p>
            <a:pPr>
              <a:buAutoNum type="arabicPeriod"/>
            </a:pPr>
            <a:endParaRPr lang="en-US" altLang="ja-JP" sz="2000" dirty="0"/>
          </a:p>
          <a:p>
            <a:pPr>
              <a:buAutoNum type="arabicPeriod"/>
            </a:pPr>
            <a:r>
              <a:rPr lang="en-US" altLang="ja-JP" sz="2000" dirty="0"/>
              <a:t>What do you think about getting criminal records cleared?</a:t>
            </a:r>
          </a:p>
          <a:p>
            <a:endParaRPr kumimoji="1" lang="en-US" altLang="ja-JP" sz="2000" dirty="0"/>
          </a:p>
          <a:p>
            <a:endParaRPr kumimoji="1" lang="ja-JP" altLang="en-US" sz="2000" dirty="0"/>
          </a:p>
        </p:txBody>
      </p:sp>
    </p:spTree>
    <p:extLst>
      <p:ext uri="{BB962C8B-B14F-4D97-AF65-F5344CB8AC3E}">
        <p14:creationId xmlns:p14="http://schemas.microsoft.com/office/powerpoint/2010/main" val="3432459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99551F-9932-1DC7-4217-A8E5AAA59AF8}"/>
              </a:ext>
            </a:extLst>
          </p:cNvPr>
          <p:cNvSpPr>
            <a:spLocks noGrp="1"/>
          </p:cNvSpPr>
          <p:nvPr>
            <p:ph type="title"/>
          </p:nvPr>
        </p:nvSpPr>
        <p:spPr>
          <a:xfrm>
            <a:off x="1154954" y="973668"/>
            <a:ext cx="9177766" cy="706964"/>
          </a:xfrm>
        </p:spPr>
        <p:txBody>
          <a:bodyPr/>
          <a:lstStyle/>
          <a:p>
            <a:r>
              <a:rPr kumimoji="1" lang="en-US" altLang="ja-JP" dirty="0"/>
              <a:t>My answer of</a:t>
            </a:r>
            <a:br>
              <a:rPr kumimoji="1" lang="en-US" altLang="ja-JP" dirty="0"/>
            </a:br>
            <a:r>
              <a:rPr kumimoji="1" lang="en-US" altLang="ja-JP" dirty="0"/>
              <a:t>The Questions about “Clean Slate” Laws</a:t>
            </a:r>
            <a:endParaRPr kumimoji="1" lang="ja-JP" altLang="en-US" dirty="0"/>
          </a:p>
        </p:txBody>
      </p:sp>
      <p:sp>
        <p:nvSpPr>
          <p:cNvPr id="3" name="コンテンツ プレースホルダー 2">
            <a:extLst>
              <a:ext uri="{FF2B5EF4-FFF2-40B4-BE49-F238E27FC236}">
                <a16:creationId xmlns:a16="http://schemas.microsoft.com/office/drawing/2014/main" id="{01481E78-7F52-6593-0807-2725E87E3C9B}"/>
              </a:ext>
            </a:extLst>
          </p:cNvPr>
          <p:cNvSpPr>
            <a:spLocks noGrp="1"/>
          </p:cNvSpPr>
          <p:nvPr>
            <p:ph idx="1"/>
          </p:nvPr>
        </p:nvSpPr>
        <p:spPr/>
        <p:txBody>
          <a:bodyPr/>
          <a:lstStyle/>
          <a:p>
            <a:pPr>
              <a:buAutoNum type="arabicPeriod"/>
            </a:pPr>
            <a:r>
              <a:rPr lang="en-US" altLang="ja-JP" dirty="0"/>
              <a:t>It is good to help criminals after their stay in prison. After a certain period of time, they could commit a crime at the next opportunity. It means that the punishment would become righter. However, this makes the effect of deterrence weak if they commit </a:t>
            </a:r>
            <a:r>
              <a:rPr lang="en-US" altLang="ja-JP" dirty="0" err="1"/>
              <a:t>futher</a:t>
            </a:r>
            <a:r>
              <a:rPr lang="en-US" altLang="ja-JP" dirty="0"/>
              <a:t> crime because they cannot gain employment after prison. We have to carefully consider the effect of the law.</a:t>
            </a:r>
          </a:p>
          <a:p>
            <a:pPr>
              <a:buAutoNum type="arabicPeriod"/>
            </a:pPr>
            <a:endParaRPr lang="en-US" altLang="ja-JP" dirty="0"/>
          </a:p>
          <a:p>
            <a:pPr>
              <a:buAutoNum type="arabicPeriod"/>
            </a:pPr>
            <a:r>
              <a:rPr lang="en-US" altLang="ja-JP" dirty="0"/>
              <a:t>It would be effective to protect criminals from committing another crime. However, this should be limited to the situation related to their career about job, school and so on. When being punished again, their criminal records should be referred to.</a:t>
            </a:r>
          </a:p>
          <a:p>
            <a:pPr>
              <a:buAutoNum type="arabicPeriod"/>
            </a:pPr>
            <a:endParaRPr lang="en-US" altLang="ja-JP" dirty="0"/>
          </a:p>
        </p:txBody>
      </p:sp>
    </p:spTree>
    <p:extLst>
      <p:ext uri="{BB962C8B-B14F-4D97-AF65-F5344CB8AC3E}">
        <p14:creationId xmlns:p14="http://schemas.microsoft.com/office/powerpoint/2010/main" val="986924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058CE0-242E-64B6-49D1-BA173FB6A26A}"/>
              </a:ext>
            </a:extLst>
          </p:cNvPr>
          <p:cNvSpPr>
            <a:spLocks noGrp="1"/>
          </p:cNvSpPr>
          <p:nvPr>
            <p:ph type="title"/>
          </p:nvPr>
        </p:nvSpPr>
        <p:spPr/>
        <p:txBody>
          <a:bodyPr/>
          <a:lstStyle/>
          <a:p>
            <a:r>
              <a:rPr kumimoji="1" lang="en-US" altLang="ja-JP" dirty="0"/>
              <a:t>References</a:t>
            </a:r>
            <a:endParaRPr kumimoji="1" lang="ja-JP" altLang="en-US" dirty="0"/>
          </a:p>
        </p:txBody>
      </p:sp>
      <p:sp>
        <p:nvSpPr>
          <p:cNvPr id="3" name="コンテンツ プレースホルダー 2">
            <a:extLst>
              <a:ext uri="{FF2B5EF4-FFF2-40B4-BE49-F238E27FC236}">
                <a16:creationId xmlns:a16="http://schemas.microsoft.com/office/drawing/2014/main" id="{C2BCB8E0-B8AD-2AC8-D219-A76CEF775D32}"/>
              </a:ext>
            </a:extLst>
          </p:cNvPr>
          <p:cNvSpPr>
            <a:spLocks noGrp="1"/>
          </p:cNvSpPr>
          <p:nvPr>
            <p:ph idx="1"/>
          </p:nvPr>
        </p:nvSpPr>
        <p:spPr>
          <a:xfrm>
            <a:off x="1154954" y="2603500"/>
            <a:ext cx="10694146" cy="3968750"/>
          </a:xfrm>
        </p:spPr>
        <p:txBody>
          <a:bodyPr>
            <a:normAutofit/>
          </a:bodyPr>
          <a:lstStyle/>
          <a:p>
            <a:r>
              <a:rPr kumimoji="1" lang="ja-JP" altLang="en-US" sz="1800" dirty="0"/>
              <a:t>法務省</a:t>
            </a:r>
            <a:r>
              <a:rPr kumimoji="1" lang="en-US" altLang="ja-JP" sz="1800" dirty="0"/>
              <a:t>,  2021, </a:t>
            </a:r>
            <a:r>
              <a:rPr kumimoji="1" lang="ja-JP" altLang="en-US" sz="1800" dirty="0"/>
              <a:t>「再犯防止をめぐる近年の動向」</a:t>
            </a:r>
            <a:r>
              <a:rPr kumimoji="1" lang="en-US" altLang="ja-JP" sz="1800" dirty="0"/>
              <a:t>, 『</a:t>
            </a:r>
            <a:r>
              <a:rPr kumimoji="1" lang="ja-JP" altLang="en-US" sz="1800" dirty="0"/>
              <a:t>令和</a:t>
            </a:r>
            <a:r>
              <a:rPr kumimoji="1" lang="en-US" altLang="ja-JP" sz="1800" dirty="0"/>
              <a:t>3</a:t>
            </a:r>
            <a:r>
              <a:rPr kumimoji="1" lang="ja-JP" altLang="en-US" sz="1800" dirty="0"/>
              <a:t>年版 再犯防止推進白書</a:t>
            </a:r>
            <a:r>
              <a:rPr kumimoji="1" lang="en-US" altLang="ja-JP" sz="1800" dirty="0"/>
              <a:t>』</a:t>
            </a:r>
            <a:endParaRPr kumimoji="1" lang="ja-JP" altLang="en-US" sz="1800" dirty="0"/>
          </a:p>
          <a:p>
            <a:endParaRPr kumimoji="1" lang="en-US" altLang="ja-JP" dirty="0"/>
          </a:p>
          <a:p>
            <a:r>
              <a:rPr kumimoji="1" lang="en-US" altLang="ja-JP" dirty="0"/>
              <a:t>THE CLEAN SLATE INITIATIVE, Clean Slate in States,  </a:t>
            </a:r>
            <a:r>
              <a:rPr kumimoji="1" lang="en-US" altLang="ja-JP" dirty="0">
                <a:hlinkClick r:id="rId2"/>
              </a:rPr>
              <a:t>https://www.cleanslateinitiative.org/states</a:t>
            </a:r>
            <a:r>
              <a:rPr kumimoji="1" lang="en-US" altLang="ja-JP" dirty="0"/>
              <a:t>, (9 July 2023)</a:t>
            </a:r>
          </a:p>
          <a:p>
            <a:endParaRPr kumimoji="1" lang="en-US" altLang="ja-JP" dirty="0"/>
          </a:p>
          <a:p>
            <a:r>
              <a:rPr lang="en-US" altLang="ja-JP" dirty="0"/>
              <a:t>Sheena Meade,</a:t>
            </a:r>
            <a:r>
              <a:rPr lang="ja-JP" altLang="en-US" dirty="0"/>
              <a:t> </a:t>
            </a:r>
            <a:r>
              <a:rPr lang="en-US" altLang="ja-JP" dirty="0"/>
              <a:t>2023, “How “second chance” laws could transform the US justice system”, TED talks, </a:t>
            </a:r>
            <a:r>
              <a:rPr lang="en-US" altLang="ja-JP" dirty="0">
                <a:hlinkClick r:id="rId3"/>
              </a:rPr>
              <a:t>https://www.ted.com/talks/sheena_meade_how_second_chance_laws_could_transform_the_us_justice_system/c</a:t>
            </a:r>
            <a:r>
              <a:rPr lang="en-US" altLang="ja-JP" dirty="0"/>
              <a:t>,</a:t>
            </a:r>
            <a:r>
              <a:rPr lang="ja-JP" altLang="en-US" dirty="0"/>
              <a:t> </a:t>
            </a:r>
            <a:r>
              <a:rPr lang="en-US" altLang="ja-JP" dirty="0"/>
              <a:t>(9 July 2023)</a:t>
            </a:r>
          </a:p>
        </p:txBody>
      </p:sp>
    </p:spTree>
    <p:extLst>
      <p:ext uri="{BB962C8B-B14F-4D97-AF65-F5344CB8AC3E}">
        <p14:creationId xmlns:p14="http://schemas.microsoft.com/office/powerpoint/2010/main" val="10354632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ボードルーム">
  <a:themeElements>
    <a:clrScheme name="イオン ボードルーム">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イオン ボードルーム">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ボードルーム">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170</TotalTime>
  <Words>881</Words>
  <Application>Microsoft Macintosh PowerPoint</Application>
  <PresentationFormat>Widescreen</PresentationFormat>
  <Paragraphs>75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Inter</vt:lpstr>
      <vt:lpstr>Arial</vt:lpstr>
      <vt:lpstr>Century Gothic</vt:lpstr>
      <vt:lpstr>Wingdings 3</vt:lpstr>
      <vt:lpstr>イオン ボードルーム</vt:lpstr>
      <vt:lpstr>How "second chance" laws  could transform  the US justice system</vt:lpstr>
      <vt:lpstr>How "second chance" laws  could transform  the US justice system</vt:lpstr>
      <vt:lpstr>Why I Chose This Material</vt:lpstr>
      <vt:lpstr>Vocabulary Quiz</vt:lpstr>
      <vt:lpstr>The answer of Vocabulary Quiz</vt:lpstr>
      <vt:lpstr>The Situation of American Criminals.</vt:lpstr>
      <vt:lpstr>The answer of  The Situation of American Criminals.1</vt:lpstr>
      <vt:lpstr>The Situation of American Criminals</vt:lpstr>
      <vt:lpstr>The answer of The Situation of American Criminals</vt:lpstr>
      <vt:lpstr>What are “Clean Slate” Laws?</vt:lpstr>
      <vt:lpstr>Questions about “Clean Slate” Laws</vt:lpstr>
      <vt:lpstr>My answer of The Questions about “Clean Slate” Laws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"second chance" laws could transform  the US justice system</dc:title>
  <dc:creator>平野 雄大</dc:creator>
  <cp:lastModifiedBy>Jason Pipe</cp:lastModifiedBy>
  <cp:revision>3</cp:revision>
  <dcterms:created xsi:type="dcterms:W3CDTF">2023-07-09T05:10:43Z</dcterms:created>
  <dcterms:modified xsi:type="dcterms:W3CDTF">2024-05-09T04:51:00Z</dcterms:modified>
</cp:coreProperties>
</file>