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League Spartan" pitchFamily="2" charset="77"/>
      <p:regular r:id="rId8"/>
      <p:bold r:id="rId9"/>
    </p:embeddedFont>
    <p:embeddedFont>
      <p:font typeface="Open Sans" panose="020B0606030504020204" pitchFamily="34" charset="0"/>
      <p:regular r:id="rId10"/>
      <p:bold r:id="rId11"/>
      <p:italic r:id="rId12"/>
      <p:boldItalic r:id="rId13"/>
    </p:embeddedFont>
    <p:embeddedFont>
      <p:font typeface="Open Sans Bold" panose="020B0806030504020204" pitchFamily="34" charset="0"/>
      <p:regular r:id="rId14"/>
      <p:bold r:id="rId15"/>
    </p:embeddedFont>
    <p:embeddedFont>
      <p:font typeface="Open Sans Bold Italics" panose="020B0806030504020204" pitchFamily="34" charset="0"/>
      <p:regular r:id="rId16"/>
      <p:bold r:id="rId17"/>
      <p:italic r:id="rId18"/>
      <p:boldItalic r:id="rId19"/>
    </p:embeddedFont>
    <p:embeddedFont>
      <p:font typeface="Segoe UI Black" panose="020B0502040204020203" pitchFamily="34" charset="0"/>
      <p:bold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95" autoAdjust="0"/>
  </p:normalViewPr>
  <p:slideViewPr>
    <p:cSldViewPr>
      <p:cViewPr>
        <p:scale>
          <a:sx n="63" d="100"/>
          <a:sy n="63" d="100"/>
        </p:scale>
        <p:origin x="70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david_byrne_how_architecture_helped_music_evolve?language=e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ed.com/talks/david_byrne_how_architecture_helped_music_evolve/transcript?referrer=playlist-how_music_affects_us&amp;autoplay=tru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n.wikipedia.org/wiki/Leipzig-Mitte" TargetMode="External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089883"/>
            <a:ext cx="18288000" cy="4565592"/>
            <a:chOff x="0" y="0"/>
            <a:chExt cx="24384000" cy="608745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50525" b="9507"/>
            <a:stretch>
              <a:fillRect/>
            </a:stretch>
          </p:blipFill>
          <p:spPr>
            <a:xfrm>
              <a:off x="0" y="0"/>
              <a:ext cx="24384000" cy="6087456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4655754" y="1148715"/>
            <a:ext cx="7367454" cy="0"/>
          </a:xfrm>
          <a:prstGeom prst="line">
            <a:avLst/>
          </a:prstGeom>
          <a:ln w="28575" cap="rnd">
            <a:solidFill>
              <a:srgbClr val="ED5B2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grpSp>
        <p:nvGrpSpPr>
          <p:cNvPr id="5" name="Group 5"/>
          <p:cNvGrpSpPr/>
          <p:nvPr/>
        </p:nvGrpSpPr>
        <p:grpSpPr>
          <a:xfrm>
            <a:off x="0" y="2204409"/>
            <a:ext cx="4951029" cy="2547311"/>
            <a:chOff x="0" y="0"/>
            <a:chExt cx="1303975" cy="6708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03975" cy="670897"/>
            </a:xfrm>
            <a:custGeom>
              <a:avLst/>
              <a:gdLst/>
              <a:ahLst/>
              <a:cxnLst/>
              <a:rect l="l" t="t" r="r" b="b"/>
              <a:pathLst>
                <a:path w="1303975" h="670897">
                  <a:moveTo>
                    <a:pt x="0" y="0"/>
                  </a:moveTo>
                  <a:lnTo>
                    <a:pt x="1303975" y="0"/>
                  </a:lnTo>
                  <a:lnTo>
                    <a:pt x="1303975" y="670897"/>
                  </a:lnTo>
                  <a:lnTo>
                    <a:pt x="0" y="670897"/>
                  </a:lnTo>
                  <a:close/>
                </a:path>
              </a:pathLst>
            </a:custGeom>
            <a:solidFill>
              <a:srgbClr val="ED5B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03975" cy="7089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341254" y="2204409"/>
            <a:ext cx="4951386" cy="2547311"/>
            <a:chOff x="0" y="0"/>
            <a:chExt cx="1304069" cy="67089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4069" cy="670897"/>
            </a:xfrm>
            <a:custGeom>
              <a:avLst/>
              <a:gdLst/>
              <a:ahLst/>
              <a:cxnLst/>
              <a:rect l="l" t="t" r="r" b="b"/>
              <a:pathLst>
                <a:path w="1304069" h="670897">
                  <a:moveTo>
                    <a:pt x="0" y="0"/>
                  </a:moveTo>
                  <a:lnTo>
                    <a:pt x="1304069" y="0"/>
                  </a:lnTo>
                  <a:lnTo>
                    <a:pt x="1304069" y="670897"/>
                  </a:lnTo>
                  <a:lnTo>
                    <a:pt x="0" y="670897"/>
                  </a:lnTo>
                  <a:close/>
                </a:path>
              </a:pathLst>
            </a:custGeom>
            <a:solidFill>
              <a:srgbClr val="ED5B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04069" cy="7089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57275" y="1000125"/>
            <a:ext cx="3248145" cy="297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291B25"/>
                </a:solidFill>
                <a:latin typeface="Open Sans Bold"/>
              </a:rPr>
              <a:t>Page 01/10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43253" y="5632406"/>
            <a:ext cx="324814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291B25"/>
                </a:solidFill>
                <a:latin typeface="Open Sans Bold"/>
              </a:rPr>
              <a:t>Carnegie Hall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80751" y="1389395"/>
            <a:ext cx="9926497" cy="571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7500" spc="-44" dirty="0">
                <a:solidFill>
                  <a:srgbClr val="291B25"/>
                </a:solidFill>
                <a:latin typeface="Segoe UI Black" panose="020B0A02040204020203" pitchFamily="34" charset="0"/>
                <a:ea typeface="Segoe UI Black" panose="020B0A02040204020203" pitchFamily="34" charset="0"/>
                <a:hlinkClick r:id="rId3"/>
              </a:rPr>
              <a:t>HOW ARCHITECTURE HELPED MUSIC EVOLVE</a:t>
            </a:r>
            <a:endParaRPr lang="en-US" sz="7500" spc="-44" dirty="0">
              <a:solidFill>
                <a:srgbClr val="291B25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>
              <a:lnSpc>
                <a:spcPts val="9000"/>
              </a:lnSpc>
            </a:pPr>
            <a:endParaRPr lang="en-US" sz="7500" spc="-44" dirty="0">
              <a:solidFill>
                <a:srgbClr val="291B25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66608" y="1150144"/>
            <a:ext cx="5562589" cy="0"/>
          </a:xfrm>
          <a:prstGeom prst="line">
            <a:avLst/>
          </a:prstGeom>
          <a:ln w="28575" cap="rnd">
            <a:solidFill>
              <a:srgbClr val="ED5B2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grpSp>
        <p:nvGrpSpPr>
          <p:cNvPr id="3" name="Group 3"/>
          <p:cNvGrpSpPr/>
          <p:nvPr/>
        </p:nvGrpSpPr>
        <p:grpSpPr>
          <a:xfrm>
            <a:off x="0" y="9258300"/>
            <a:ext cx="9429197" cy="1028700"/>
            <a:chOff x="0" y="0"/>
            <a:chExt cx="2483410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3410" cy="270933"/>
            </a:xfrm>
            <a:custGeom>
              <a:avLst/>
              <a:gdLst/>
              <a:ahLst/>
              <a:cxnLst/>
              <a:rect l="l" t="t" r="r" b="b"/>
              <a:pathLst>
                <a:path w="2483410" h="270933">
                  <a:moveTo>
                    <a:pt x="0" y="0"/>
                  </a:moveTo>
                  <a:lnTo>
                    <a:pt x="2483410" y="0"/>
                  </a:lnTo>
                  <a:lnTo>
                    <a:pt x="2483410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ED5B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83410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29197" y="0"/>
            <a:ext cx="8858803" cy="10287000"/>
            <a:chOff x="0" y="0"/>
            <a:chExt cx="11811737" cy="137160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 t="11275" b="11275"/>
            <a:stretch>
              <a:fillRect/>
            </a:stretch>
          </p:blipFill>
          <p:spPr>
            <a:xfrm>
              <a:off x="0" y="0"/>
              <a:ext cx="11811737" cy="137160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028700" y="5214643"/>
            <a:ext cx="381744" cy="381744"/>
            <a:chOff x="0" y="0"/>
            <a:chExt cx="100542" cy="1005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0542" cy="100542"/>
            </a:xfrm>
            <a:custGeom>
              <a:avLst/>
              <a:gdLst/>
              <a:ahLst/>
              <a:cxnLst/>
              <a:rect l="l" t="t" r="r" b="b"/>
              <a:pathLst>
                <a:path w="100542" h="100542">
                  <a:moveTo>
                    <a:pt x="0" y="0"/>
                  </a:moveTo>
                  <a:lnTo>
                    <a:pt x="100542" y="0"/>
                  </a:lnTo>
                  <a:lnTo>
                    <a:pt x="100542" y="100542"/>
                  </a:lnTo>
                  <a:lnTo>
                    <a:pt x="0" y="100542"/>
                  </a:lnTo>
                  <a:close/>
                </a:path>
              </a:pathLst>
            </a:custGeom>
            <a:solidFill>
              <a:srgbClr val="291B25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0542" cy="138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6076481"/>
            <a:ext cx="381744" cy="381744"/>
            <a:chOff x="0" y="0"/>
            <a:chExt cx="100542" cy="1005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542" cy="100542"/>
            </a:xfrm>
            <a:custGeom>
              <a:avLst/>
              <a:gdLst/>
              <a:ahLst/>
              <a:cxnLst/>
              <a:rect l="l" t="t" r="r" b="b"/>
              <a:pathLst>
                <a:path w="100542" h="100542">
                  <a:moveTo>
                    <a:pt x="0" y="0"/>
                  </a:moveTo>
                  <a:lnTo>
                    <a:pt x="100542" y="0"/>
                  </a:lnTo>
                  <a:lnTo>
                    <a:pt x="100542" y="100542"/>
                  </a:lnTo>
                  <a:lnTo>
                    <a:pt x="0" y="100542"/>
                  </a:lnTo>
                  <a:close/>
                </a:path>
              </a:pathLst>
            </a:custGeom>
            <a:solidFill>
              <a:srgbClr val="9B724C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0542" cy="138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6905156"/>
            <a:ext cx="381744" cy="381744"/>
            <a:chOff x="0" y="0"/>
            <a:chExt cx="100542" cy="1005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542" cy="100542"/>
            </a:xfrm>
            <a:custGeom>
              <a:avLst/>
              <a:gdLst/>
              <a:ahLst/>
              <a:cxnLst/>
              <a:rect l="l" t="t" r="r" b="b"/>
              <a:pathLst>
                <a:path w="100542" h="100542">
                  <a:moveTo>
                    <a:pt x="0" y="0"/>
                  </a:moveTo>
                  <a:lnTo>
                    <a:pt x="100542" y="0"/>
                  </a:lnTo>
                  <a:lnTo>
                    <a:pt x="100542" y="100542"/>
                  </a:lnTo>
                  <a:lnTo>
                    <a:pt x="0" y="100542"/>
                  </a:lnTo>
                  <a:close/>
                </a:path>
              </a:pathLst>
            </a:custGeom>
            <a:solidFill>
              <a:srgbClr val="291B25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00542" cy="138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" y="7733831"/>
            <a:ext cx="381744" cy="381744"/>
            <a:chOff x="0" y="0"/>
            <a:chExt cx="100542" cy="1005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0542" cy="100542"/>
            </a:xfrm>
            <a:custGeom>
              <a:avLst/>
              <a:gdLst/>
              <a:ahLst/>
              <a:cxnLst/>
              <a:rect l="l" t="t" r="r" b="b"/>
              <a:pathLst>
                <a:path w="100542" h="100542">
                  <a:moveTo>
                    <a:pt x="0" y="0"/>
                  </a:moveTo>
                  <a:lnTo>
                    <a:pt x="100542" y="0"/>
                  </a:lnTo>
                  <a:lnTo>
                    <a:pt x="100542" y="100542"/>
                  </a:lnTo>
                  <a:lnTo>
                    <a:pt x="0" y="100542"/>
                  </a:lnTo>
                  <a:close/>
                </a:path>
              </a:pathLst>
            </a:custGeom>
            <a:solidFill>
              <a:srgbClr val="9B724C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00542" cy="138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28700" y="1900334"/>
            <a:ext cx="7706725" cy="2273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291B25"/>
                </a:solidFill>
                <a:latin typeface="League Spartan"/>
              </a:rPr>
              <a:t>TABLE OF CONTENT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03120" y="5167018"/>
            <a:ext cx="5656335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999">
                <a:solidFill>
                  <a:srgbClr val="291B25"/>
                </a:solidFill>
                <a:latin typeface="Open Sans Bold"/>
              </a:rPr>
              <a:t>WHY I CHOOSE THIS TOPIC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03120" y="6824565"/>
            <a:ext cx="5498665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999">
                <a:solidFill>
                  <a:srgbClr val="291B25"/>
                </a:solidFill>
                <a:latin typeface="Open Sans Bold"/>
              </a:rPr>
              <a:t>ENGAGING QUESTIONS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03120" y="5995890"/>
            <a:ext cx="270312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999">
                <a:solidFill>
                  <a:srgbClr val="291B25"/>
                </a:solidFill>
                <a:latin typeface="Open Sans Bold"/>
              </a:rPr>
              <a:t>VOCABLARY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03120" y="7653241"/>
            <a:ext cx="293529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999">
                <a:solidFill>
                  <a:srgbClr val="291B25"/>
                </a:solidFill>
                <a:latin typeface="Open Sans Bold"/>
              </a:rPr>
              <a:t>FUN ACTIVITY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8095" y="1001554"/>
            <a:ext cx="3248145" cy="297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291B25"/>
                </a:solidFill>
                <a:latin typeface="Open Sans Bold"/>
              </a:rPr>
              <a:t>Page 02/10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95855" y="8697996"/>
            <a:ext cx="324814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291B25"/>
                </a:solidFill>
                <a:latin typeface="Open Sans Bold"/>
              </a:rPr>
              <a:t>tootsies orchid lounge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94468" y="1177290"/>
            <a:ext cx="9831972" cy="0"/>
          </a:xfrm>
          <a:prstGeom prst="line">
            <a:avLst/>
          </a:prstGeom>
          <a:ln w="28575" cap="rnd">
            <a:solidFill>
              <a:srgbClr val="ED5B2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grpSp>
        <p:nvGrpSpPr>
          <p:cNvPr id="3" name="Group 3"/>
          <p:cNvGrpSpPr/>
          <p:nvPr/>
        </p:nvGrpSpPr>
        <p:grpSpPr>
          <a:xfrm>
            <a:off x="8458567" y="1831430"/>
            <a:ext cx="9829433" cy="8455570"/>
            <a:chOff x="0" y="0"/>
            <a:chExt cx="2104882" cy="18106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04882" cy="1810682"/>
            </a:xfrm>
            <a:custGeom>
              <a:avLst/>
              <a:gdLst/>
              <a:ahLst/>
              <a:cxnLst/>
              <a:rect l="l" t="t" r="r" b="b"/>
              <a:pathLst>
                <a:path w="2104882" h="1810682">
                  <a:moveTo>
                    <a:pt x="0" y="0"/>
                  </a:moveTo>
                  <a:lnTo>
                    <a:pt x="2104882" y="0"/>
                  </a:lnTo>
                  <a:lnTo>
                    <a:pt x="2104882" y="1810682"/>
                  </a:lnTo>
                  <a:lnTo>
                    <a:pt x="0" y="1810682"/>
                  </a:lnTo>
                  <a:close/>
                </a:path>
              </a:pathLst>
            </a:custGeom>
            <a:solidFill>
              <a:srgbClr val="ED5B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104882" cy="18487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339789" y="4795817"/>
            <a:ext cx="3948211" cy="5704893"/>
          </a:xfrm>
          <a:custGeom>
            <a:avLst/>
            <a:gdLst/>
            <a:ahLst/>
            <a:cxnLst/>
            <a:rect l="l" t="t" r="r" b="b"/>
            <a:pathLst>
              <a:path w="3948211" h="5704893">
                <a:moveTo>
                  <a:pt x="0" y="0"/>
                </a:moveTo>
                <a:lnTo>
                  <a:pt x="3948211" y="0"/>
                </a:lnTo>
                <a:lnTo>
                  <a:pt x="3948211" y="5704893"/>
                </a:lnTo>
                <a:lnTo>
                  <a:pt x="0" y="57048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099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7" name="Freeform 7"/>
          <p:cNvSpPr/>
          <p:nvPr/>
        </p:nvSpPr>
        <p:spPr>
          <a:xfrm>
            <a:off x="8458567" y="1831430"/>
            <a:ext cx="6236124" cy="6392028"/>
          </a:xfrm>
          <a:custGeom>
            <a:avLst/>
            <a:gdLst/>
            <a:ahLst/>
            <a:cxnLst/>
            <a:rect l="l" t="t" r="r" b="b"/>
            <a:pathLst>
              <a:path w="6236124" h="6392028">
                <a:moveTo>
                  <a:pt x="0" y="0"/>
                </a:moveTo>
                <a:lnTo>
                  <a:pt x="6236125" y="0"/>
                </a:lnTo>
                <a:lnTo>
                  <a:pt x="6236125" y="6392028"/>
                </a:lnTo>
                <a:lnTo>
                  <a:pt x="0" y="63920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8" name="TextBox 8"/>
          <p:cNvSpPr txBox="1"/>
          <p:nvPr/>
        </p:nvSpPr>
        <p:spPr>
          <a:xfrm>
            <a:off x="925600" y="1058227"/>
            <a:ext cx="5849956" cy="342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291B25"/>
                </a:solidFill>
                <a:latin typeface="League Spartan"/>
              </a:rPr>
              <a:t>WHY I CHOOSE THIS TOPIC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140665" y="1014413"/>
            <a:ext cx="2118635" cy="297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291B25"/>
                </a:solidFill>
                <a:latin typeface="Open Sans Bold"/>
              </a:rPr>
              <a:t>Page 03/10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191385"/>
            <a:ext cx="6074345" cy="2956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2100" dirty="0">
                <a:solidFill>
                  <a:srgbClr val="291B25"/>
                </a:solidFill>
                <a:latin typeface="Open Sans"/>
                <a:ea typeface="Open Sans"/>
              </a:rPr>
              <a:t>・Firstly, I love music, so I was exploring topics related to it. </a:t>
            </a:r>
          </a:p>
          <a:p>
            <a:pPr>
              <a:lnSpc>
                <a:spcPts val="2940"/>
              </a:lnSpc>
            </a:pPr>
            <a:r>
              <a:rPr lang="en-US" sz="2100" dirty="0">
                <a:solidFill>
                  <a:srgbClr val="291B25"/>
                </a:solidFill>
                <a:ea typeface="Open Sans"/>
              </a:rPr>
              <a:t>・</a:t>
            </a:r>
            <a:r>
              <a:rPr lang="en-US" sz="2100" dirty="0">
                <a:solidFill>
                  <a:srgbClr val="291B25"/>
                </a:solidFill>
                <a:latin typeface="Open Sans"/>
              </a:rPr>
              <a:t>Recently, I watched a live concert film of David Byrne's band, Talking Heads, and my interest in him has grown. </a:t>
            </a:r>
          </a:p>
          <a:p>
            <a:pPr>
              <a:lnSpc>
                <a:spcPts val="2940"/>
              </a:lnSpc>
            </a:pPr>
            <a:r>
              <a:rPr lang="en-US" sz="2100" dirty="0">
                <a:solidFill>
                  <a:srgbClr val="291B25"/>
                </a:solidFill>
                <a:ea typeface="Open Sans"/>
              </a:rPr>
              <a:t>・</a:t>
            </a:r>
            <a:r>
              <a:rPr lang="en-US" sz="2100" dirty="0">
                <a:solidFill>
                  <a:srgbClr val="291B25"/>
                </a:solidFill>
                <a:latin typeface="Open Sans"/>
              </a:rPr>
              <a:t>The connection between architecture and music was very unexpected to me, and I found it fascinating.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5600" y="8961120"/>
            <a:ext cx="450367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 u="sng" dirty="0">
                <a:solidFill>
                  <a:srgbClr val="291B25"/>
                </a:solidFill>
                <a:latin typeface="Open Sans Bold Italics"/>
                <a:hlinkClick r:id="rId4" tooltip="https://www.ted.com/talks/david_byrne_how_architecture_helped_music_evolve/transcript?referrer=playlist-how_music_affects_us&amp;autoplay=true"/>
              </a:rPr>
              <a:t>www.reallygreatsite.com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58567" y="8361773"/>
            <a:ext cx="211863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291B25"/>
                </a:solidFill>
                <a:latin typeface="Open Sans Bold"/>
              </a:rPr>
              <a:t>talking heads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64590" y="4272616"/>
            <a:ext cx="211863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291B25"/>
                </a:solidFill>
                <a:latin typeface="Open Sans Bold"/>
              </a:rPr>
              <a:t>David byrne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138" y="4582590"/>
            <a:ext cx="9769502" cy="5679448"/>
            <a:chOff x="0" y="0"/>
            <a:chExt cx="2573038" cy="14958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73038" cy="1495822"/>
            </a:xfrm>
            <a:custGeom>
              <a:avLst/>
              <a:gdLst/>
              <a:ahLst/>
              <a:cxnLst/>
              <a:rect l="l" t="t" r="r" b="b"/>
              <a:pathLst>
                <a:path w="2573038" h="1495822">
                  <a:moveTo>
                    <a:pt x="0" y="0"/>
                  </a:moveTo>
                  <a:lnTo>
                    <a:pt x="2573038" y="0"/>
                  </a:lnTo>
                  <a:lnTo>
                    <a:pt x="2573038" y="1495822"/>
                  </a:lnTo>
                  <a:lnTo>
                    <a:pt x="0" y="1495822"/>
                  </a:lnTo>
                  <a:close/>
                </a:path>
              </a:pathLst>
            </a:custGeom>
            <a:solidFill>
              <a:srgbClr val="ED5B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73038" cy="1533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011155" y="1014413"/>
            <a:ext cx="3248145" cy="297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291B25"/>
                </a:solidFill>
                <a:latin typeface="Open Sans Bold"/>
              </a:rPr>
              <a:t>Page 04/10</a:t>
            </a:r>
          </a:p>
        </p:txBody>
      </p:sp>
      <p:sp>
        <p:nvSpPr>
          <p:cNvPr id="6" name="AutoShape 6"/>
          <p:cNvSpPr/>
          <p:nvPr/>
        </p:nvSpPr>
        <p:spPr>
          <a:xfrm>
            <a:off x="5794468" y="1177290"/>
            <a:ext cx="9831972" cy="0"/>
          </a:xfrm>
          <a:prstGeom prst="line">
            <a:avLst/>
          </a:prstGeom>
          <a:ln w="28575" cap="rnd">
            <a:solidFill>
              <a:srgbClr val="ED5B2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JP"/>
          </a:p>
        </p:txBody>
      </p:sp>
      <p:sp>
        <p:nvSpPr>
          <p:cNvPr id="7" name="Freeform 7"/>
          <p:cNvSpPr/>
          <p:nvPr/>
        </p:nvSpPr>
        <p:spPr>
          <a:xfrm>
            <a:off x="2209800" y="3670889"/>
            <a:ext cx="7960894" cy="5970671"/>
          </a:xfrm>
          <a:custGeom>
            <a:avLst/>
            <a:gdLst/>
            <a:ahLst/>
            <a:cxnLst/>
            <a:rect l="l" t="t" r="r" b="b"/>
            <a:pathLst>
              <a:path w="7960894" h="5970671">
                <a:moveTo>
                  <a:pt x="0" y="0"/>
                </a:moveTo>
                <a:lnTo>
                  <a:pt x="7960894" y="0"/>
                </a:lnTo>
                <a:lnTo>
                  <a:pt x="796089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8" name="TextBox 8"/>
          <p:cNvSpPr txBox="1"/>
          <p:nvPr/>
        </p:nvSpPr>
        <p:spPr>
          <a:xfrm>
            <a:off x="1028700" y="2269875"/>
            <a:ext cx="10785150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291B25"/>
                </a:solidFill>
                <a:latin typeface="League Spartan"/>
              </a:rPr>
              <a:t>VOCABLARY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06620" y="3785803"/>
            <a:ext cx="3817135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291B25"/>
                </a:solidFill>
                <a:latin typeface="Open Sans"/>
              </a:rPr>
              <a:t>the location where an event or activity takes place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806620" y="3298144"/>
            <a:ext cx="420084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109">
                <a:solidFill>
                  <a:srgbClr val="291B25"/>
                </a:solidFill>
                <a:latin typeface="Open Sans Bold"/>
              </a:rPr>
              <a:t>VENUE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06620" y="4628426"/>
            <a:ext cx="420084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109">
                <a:solidFill>
                  <a:srgbClr val="291B25"/>
                </a:solidFill>
                <a:latin typeface="Open Sans Bold"/>
              </a:rPr>
              <a:t>INTERICATE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806620" y="5116085"/>
            <a:ext cx="3817135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291B25"/>
                </a:solidFill>
                <a:latin typeface="Open Sans"/>
              </a:rPr>
              <a:t>complex, detailed, or having many interconnected parts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06620" y="5958708"/>
            <a:ext cx="420084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109">
                <a:solidFill>
                  <a:srgbClr val="291B25"/>
                </a:solidFill>
                <a:latin typeface="Open Sans Bold"/>
              </a:rPr>
              <a:t>REVERBERATION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806620" y="6446367"/>
            <a:ext cx="6105559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291B25"/>
                </a:solidFill>
                <a:latin typeface="Open Sans"/>
              </a:rPr>
              <a:t>he persistence of sound in a space after the source stops, caused by echoes off surfaces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06620" y="7288377"/>
            <a:ext cx="420084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109">
                <a:solidFill>
                  <a:srgbClr val="291B25"/>
                </a:solidFill>
                <a:latin typeface="Open Sans Bold"/>
              </a:rPr>
              <a:t>HOLLER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806620" y="7776036"/>
            <a:ext cx="6105559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291B25"/>
                </a:solidFill>
                <a:latin typeface="Open Sans"/>
              </a:rPr>
              <a:t>to shout or call out loudly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806620" y="8246570"/>
            <a:ext cx="420084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109">
                <a:solidFill>
                  <a:srgbClr val="291B25"/>
                </a:solidFill>
                <a:latin typeface="Open Sans Bold"/>
              </a:rPr>
              <a:t>TRANSMIT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806620" y="8734229"/>
            <a:ext cx="6105559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291B25"/>
                </a:solidFill>
                <a:latin typeface="Open Sans"/>
              </a:rPr>
              <a:t>to send or convey signals, information, or data from one place to another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5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05950" y="0"/>
            <a:ext cx="8782050" cy="10287000"/>
            <a:chOff x="0" y="0"/>
            <a:chExt cx="2670650" cy="31283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0651" cy="3128311"/>
            </a:xfrm>
            <a:custGeom>
              <a:avLst/>
              <a:gdLst/>
              <a:ahLst/>
              <a:cxnLst/>
              <a:rect l="l" t="t" r="r" b="b"/>
              <a:pathLst>
                <a:path w="2670651" h="3128311">
                  <a:moveTo>
                    <a:pt x="0" y="0"/>
                  </a:moveTo>
                  <a:lnTo>
                    <a:pt x="2670651" y="0"/>
                  </a:lnTo>
                  <a:lnTo>
                    <a:pt x="2670651" y="3128311"/>
                  </a:lnTo>
                  <a:lnTo>
                    <a:pt x="0" y="3128311"/>
                  </a:lnTo>
                  <a:close/>
                </a:path>
              </a:pathLst>
            </a:custGeom>
            <a:solidFill>
              <a:srgbClr val="F6F6E9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670650" cy="31664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831258" y="-485849"/>
            <a:ext cx="10483031" cy="10106216"/>
            <a:chOff x="0" y="0"/>
            <a:chExt cx="13977375" cy="13474955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0722" r="20124"/>
            <a:stretch>
              <a:fillRect/>
            </a:stretch>
          </p:blipFill>
          <p:spPr>
            <a:xfrm>
              <a:off x="0" y="0"/>
              <a:ext cx="13977375" cy="13474955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5249405" y="1000125"/>
            <a:ext cx="2009895" cy="297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6F6E9"/>
                </a:solidFill>
                <a:latin typeface="Open Sans Bold"/>
              </a:rPr>
              <a:t>Page 07/10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69405" y="7059690"/>
            <a:ext cx="4511724" cy="2560678"/>
            <a:chOff x="0" y="0"/>
            <a:chExt cx="1372030" cy="7787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72030" cy="778711"/>
            </a:xfrm>
            <a:custGeom>
              <a:avLst/>
              <a:gdLst/>
              <a:ahLst/>
              <a:cxnLst/>
              <a:rect l="l" t="t" r="r" b="b"/>
              <a:pathLst>
                <a:path w="1372030" h="778711">
                  <a:moveTo>
                    <a:pt x="0" y="0"/>
                  </a:moveTo>
                  <a:lnTo>
                    <a:pt x="1372030" y="0"/>
                  </a:lnTo>
                  <a:lnTo>
                    <a:pt x="1372030" y="778711"/>
                  </a:lnTo>
                  <a:lnTo>
                    <a:pt x="0" y="778711"/>
                  </a:lnTo>
                  <a:close/>
                </a:path>
              </a:pathLst>
            </a:custGeom>
            <a:solidFill>
              <a:srgbClr val="ED5B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72030" cy="816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618633" y="8634451"/>
            <a:ext cx="411172" cy="699868"/>
          </a:xfrm>
          <a:custGeom>
            <a:avLst/>
            <a:gdLst/>
            <a:ahLst/>
            <a:cxnLst/>
            <a:rect l="l" t="t" r="r" b="b"/>
            <a:pathLst>
              <a:path w="411172" h="699868">
                <a:moveTo>
                  <a:pt x="0" y="0"/>
                </a:moveTo>
                <a:lnTo>
                  <a:pt x="411172" y="0"/>
                </a:lnTo>
                <a:lnTo>
                  <a:pt x="411172" y="699868"/>
                </a:lnTo>
                <a:lnTo>
                  <a:pt x="0" y="6998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2" name="TextBox 12"/>
          <p:cNvSpPr txBox="1"/>
          <p:nvPr/>
        </p:nvSpPr>
        <p:spPr>
          <a:xfrm>
            <a:off x="1028700" y="655693"/>
            <a:ext cx="6659326" cy="199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F6F6E9"/>
                </a:solidFill>
                <a:latin typeface="League Spartan"/>
              </a:rPr>
              <a:t>ENGAGING QUESTIONS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97816" y="8557721"/>
            <a:ext cx="2374855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F6F6E9"/>
                </a:solidFill>
                <a:latin typeface="Open Sans Bold"/>
              </a:rPr>
              <a:t>in Los Angeles, California, USA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98870" y="7513769"/>
            <a:ext cx="3852793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F6F6E9"/>
                </a:solidFill>
                <a:latin typeface="Open Sans Bold"/>
              </a:rPr>
              <a:t>Walt Disney Concert Hall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1869" y="3250565"/>
            <a:ext cx="6726156" cy="594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39"/>
              </a:lnSpc>
            </a:pPr>
            <a:r>
              <a:rPr lang="en-US" sz="3099">
                <a:solidFill>
                  <a:srgbClr val="F6F6E9"/>
                </a:solidFill>
                <a:latin typeface="Open Sans"/>
              </a:rPr>
              <a:t>Did you imagine the relationship between architecture and music? </a:t>
            </a:r>
          </a:p>
          <a:p>
            <a:pPr>
              <a:lnSpc>
                <a:spcPts val="4339"/>
              </a:lnSpc>
            </a:pPr>
            <a:endParaRPr lang="en-US" sz="3099">
              <a:solidFill>
                <a:srgbClr val="F6F6E9"/>
              </a:solidFill>
              <a:latin typeface="Open Sans"/>
            </a:endParaRPr>
          </a:p>
          <a:p>
            <a:pPr>
              <a:lnSpc>
                <a:spcPts val="4339"/>
              </a:lnSpc>
            </a:pPr>
            <a:r>
              <a:rPr lang="en-US" sz="3099">
                <a:solidFill>
                  <a:srgbClr val="F6F6E9"/>
                </a:solidFill>
                <a:latin typeface="Open Sans"/>
              </a:rPr>
              <a:t>Are there venues in Japan with specific purposes? </a:t>
            </a:r>
          </a:p>
          <a:p>
            <a:pPr>
              <a:lnSpc>
                <a:spcPts val="4339"/>
              </a:lnSpc>
            </a:pPr>
            <a:endParaRPr lang="en-US" sz="3099">
              <a:solidFill>
                <a:srgbClr val="F6F6E9"/>
              </a:solidFill>
              <a:latin typeface="Open Sans"/>
            </a:endParaRPr>
          </a:p>
          <a:p>
            <a:pPr>
              <a:lnSpc>
                <a:spcPts val="4339"/>
              </a:lnSpc>
            </a:pPr>
            <a:r>
              <a:rPr lang="en-US" sz="3099">
                <a:solidFill>
                  <a:srgbClr val="F6F6E9"/>
                </a:solidFill>
                <a:latin typeface="Open Sans"/>
              </a:rPr>
              <a:t>Which live performance venue did you find the most enjoyable?</a:t>
            </a:r>
          </a:p>
          <a:p>
            <a:pPr>
              <a:lnSpc>
                <a:spcPts val="4339"/>
              </a:lnSpc>
            </a:pPr>
            <a:endParaRPr lang="en-US" sz="3099">
              <a:solidFill>
                <a:srgbClr val="F6F6E9"/>
              </a:solidFill>
              <a:latin typeface="Open Sans"/>
            </a:endParaRPr>
          </a:p>
          <a:p>
            <a:pPr marL="0" lvl="0" indent="0"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6F6E9"/>
                </a:solidFill>
                <a:latin typeface="Open Sans"/>
              </a:rPr>
              <a:t>What are your thoughts on live performances at Tokyo Dome?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524735" cy="10287000"/>
            <a:chOff x="0" y="0"/>
            <a:chExt cx="2630344" cy="35959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30344" cy="3595921"/>
            </a:xfrm>
            <a:custGeom>
              <a:avLst/>
              <a:gdLst/>
              <a:ahLst/>
              <a:cxnLst/>
              <a:rect l="l" t="t" r="r" b="b"/>
              <a:pathLst>
                <a:path w="2630344" h="3595921">
                  <a:moveTo>
                    <a:pt x="0" y="0"/>
                  </a:moveTo>
                  <a:lnTo>
                    <a:pt x="2630344" y="0"/>
                  </a:lnTo>
                  <a:lnTo>
                    <a:pt x="2630344" y="3595921"/>
                  </a:lnTo>
                  <a:lnTo>
                    <a:pt x="0" y="3595921"/>
                  </a:lnTo>
                  <a:close/>
                </a:path>
              </a:pathLst>
            </a:custGeom>
            <a:solidFill>
              <a:srgbClr val="ED5B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630344" cy="3634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6856937" cy="9620768"/>
            <a:chOff x="0" y="0"/>
            <a:chExt cx="9142583" cy="1282769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>
              <a:alphaModFix amt="91000"/>
            </a:blip>
            <a:srcRect l="20643" r="20643"/>
            <a:stretch>
              <a:fillRect/>
            </a:stretch>
          </p:blipFill>
          <p:spPr>
            <a:xfrm>
              <a:off x="0" y="0"/>
              <a:ext cx="9142583" cy="1282769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2367691" y="7058083"/>
            <a:ext cx="4511724" cy="2560678"/>
            <a:chOff x="0" y="0"/>
            <a:chExt cx="1372030" cy="7787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72030" cy="778711"/>
            </a:xfrm>
            <a:custGeom>
              <a:avLst/>
              <a:gdLst/>
              <a:ahLst/>
              <a:cxnLst/>
              <a:rect l="l" t="t" r="r" b="b"/>
              <a:pathLst>
                <a:path w="1372030" h="778711">
                  <a:moveTo>
                    <a:pt x="0" y="0"/>
                  </a:moveTo>
                  <a:lnTo>
                    <a:pt x="1372030" y="0"/>
                  </a:lnTo>
                  <a:lnTo>
                    <a:pt x="1372030" y="778711"/>
                  </a:lnTo>
                  <a:lnTo>
                    <a:pt x="0" y="778711"/>
                  </a:lnTo>
                  <a:close/>
                </a:path>
              </a:pathLst>
            </a:custGeom>
            <a:solidFill>
              <a:srgbClr val="F6F6E9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72030" cy="816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2816919" y="7550900"/>
            <a:ext cx="411172" cy="699868"/>
          </a:xfrm>
          <a:custGeom>
            <a:avLst/>
            <a:gdLst/>
            <a:ahLst/>
            <a:cxnLst/>
            <a:rect l="l" t="t" r="r" b="b"/>
            <a:pathLst>
              <a:path w="411172" h="699868">
                <a:moveTo>
                  <a:pt x="0" y="0"/>
                </a:moveTo>
                <a:lnTo>
                  <a:pt x="411172" y="0"/>
                </a:lnTo>
                <a:lnTo>
                  <a:pt x="411172" y="699868"/>
                </a:lnTo>
                <a:lnTo>
                  <a:pt x="0" y="6998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1" name="TextBox 11"/>
          <p:cNvSpPr txBox="1"/>
          <p:nvPr/>
        </p:nvSpPr>
        <p:spPr>
          <a:xfrm>
            <a:off x="8569290" y="658856"/>
            <a:ext cx="8926943" cy="199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6500">
                <a:solidFill>
                  <a:srgbClr val="291B25"/>
                </a:solidFill>
                <a:latin typeface="League Spartan"/>
              </a:rPr>
              <a:t>FUN ACTIVITY:</a:t>
            </a:r>
          </a:p>
          <a:p>
            <a:pPr>
              <a:lnSpc>
                <a:spcPts val="7800"/>
              </a:lnSpc>
            </a:pPr>
            <a:r>
              <a:rPr lang="en-US" sz="6500">
                <a:solidFill>
                  <a:srgbClr val="291B25"/>
                </a:solidFill>
                <a:latin typeface="League Spartan"/>
              </a:rPr>
              <a:t>QUIZ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000125"/>
            <a:ext cx="200989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6F6E9"/>
                </a:solidFill>
                <a:latin typeface="Open Sans Bold"/>
              </a:rPr>
              <a:t>Page 06/10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69290" y="3239859"/>
            <a:ext cx="2385943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291B25"/>
                </a:solidFill>
                <a:latin typeface="Open Sans Bold"/>
              </a:rPr>
              <a:t>HOW TO PLAY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69290" y="3874224"/>
            <a:ext cx="8690010" cy="2140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6" lvl="1" indent="-334643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291B25"/>
                </a:solidFill>
                <a:latin typeface="Open Sans"/>
              </a:rPr>
              <a:t>Listen to multiple live recordings, </a:t>
            </a:r>
          </a:p>
          <a:p>
            <a:pPr marL="669286" lvl="1" indent="-334643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291B25"/>
                </a:solidFill>
                <a:latin typeface="Open Sans"/>
              </a:rPr>
              <a:t>View photos of some of concert halls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291B25"/>
                </a:solidFill>
                <a:latin typeface="Open Sans"/>
              </a:rPr>
              <a:t> Try to match each audio recording to the respective concert hall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28468" y="8572590"/>
            <a:ext cx="3383313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>
                <a:solidFill>
                  <a:srgbClr val="ED5B2D"/>
                </a:solidFill>
                <a:latin typeface="Open Sans Bold"/>
              </a:rPr>
              <a:t>Thomas Church, Leipzig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569290" y="6767285"/>
            <a:ext cx="3027050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291B25"/>
                </a:solidFill>
                <a:latin typeface="Open Sans Bold"/>
              </a:rPr>
              <a:t>THE INTENTION IS…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569290" y="7401650"/>
            <a:ext cx="8690010" cy="159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291B25"/>
                </a:solidFill>
                <a:latin typeface="Open Sans"/>
              </a:rPr>
              <a:t> to make people aware of the connection between music genres and the architectural spaces where the music is performed.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28468" y="7523082"/>
            <a:ext cx="3383313" cy="84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dirty="0">
                <a:solidFill>
                  <a:srgbClr val="291B25"/>
                </a:solidFill>
                <a:latin typeface="Open Sans Bold"/>
              </a:rPr>
              <a:t>Leipzig's </a:t>
            </a:r>
            <a:r>
              <a:rPr lang="en-US" sz="2400" dirty="0">
                <a:latin typeface="Open Sans Bold"/>
                <a:hlinkClick r:id="rId5" tooltip="https://en.wikipedia.org/wiki/Leipzig-Mit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central district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289</Words>
  <Application>Microsoft Macintosh PowerPoint</Application>
  <PresentationFormat>Custom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Segoe UI Black</vt:lpstr>
      <vt:lpstr>League Spartan</vt:lpstr>
      <vt:lpstr>Calibri</vt:lpstr>
      <vt:lpstr>Open Sans</vt:lpstr>
      <vt:lpstr>Open Sans Bold</vt:lpstr>
      <vt:lpstr>Open Sans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Orange Modern Real Estate Company Presentation</dc:title>
  <cp:lastModifiedBy>Jason Pipe</cp:lastModifiedBy>
  <cp:revision>4</cp:revision>
  <dcterms:created xsi:type="dcterms:W3CDTF">2006-08-16T00:00:00Z</dcterms:created>
  <dcterms:modified xsi:type="dcterms:W3CDTF">2024-05-09T06:34:39Z</dcterms:modified>
  <dc:identifier>DAF6nKJpUqY</dc:identifier>
</cp:coreProperties>
</file>