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7" r:id="rId4"/>
    <p:sldId id="258" r:id="rId5"/>
    <p:sldId id="260" r:id="rId6"/>
    <p:sldId id="259" r:id="rId7"/>
    <p:sldId id="261" r:id="rId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99"/>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02" autoAdjust="0"/>
    <p:restoredTop sz="94660"/>
  </p:normalViewPr>
  <p:slideViewPr>
    <p:cSldViewPr snapToGrid="0">
      <p:cViewPr varScale="1">
        <p:scale>
          <a:sx n="80" d="100"/>
          <a:sy n="80" d="100"/>
        </p:scale>
        <p:origin x="224" y="5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84FAC1-365F-43EF-9C2C-3756750FAC62}"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905DC9A5-5BBA-491A-A8CC-347734410E57}">
      <dgm:prSet/>
      <dgm:spPr/>
      <dgm:t>
        <a:bodyPr/>
        <a:lstStyle/>
        <a:p>
          <a:r>
            <a:rPr kumimoji="1" lang="ja-JP"/>
            <a:t>・</a:t>
          </a:r>
          <a:r>
            <a:rPr lang="en-US"/>
            <a:t>Knowing that different languages encapsulate different worldviews and knowledges that have been developed within a culture can change the way you think of language learning.</a:t>
          </a:r>
        </a:p>
      </dgm:t>
    </dgm:pt>
    <dgm:pt modelId="{54BD34C1-DAE4-4F3B-BB90-7390F83E404E}" type="parTrans" cxnId="{F2381055-9074-4399-B3CE-29A27A209671}">
      <dgm:prSet/>
      <dgm:spPr/>
      <dgm:t>
        <a:bodyPr/>
        <a:lstStyle/>
        <a:p>
          <a:endParaRPr lang="en-US"/>
        </a:p>
      </dgm:t>
    </dgm:pt>
    <dgm:pt modelId="{12D39738-C6D5-4C8A-A190-79B722CD396E}" type="sibTrans" cxnId="{F2381055-9074-4399-B3CE-29A27A209671}">
      <dgm:prSet/>
      <dgm:spPr/>
      <dgm:t>
        <a:bodyPr/>
        <a:lstStyle/>
        <a:p>
          <a:endParaRPr lang="en-US"/>
        </a:p>
      </dgm:t>
    </dgm:pt>
    <dgm:pt modelId="{E9DFC9AF-C4DE-4C8C-8EB7-1A1529401EF6}">
      <dgm:prSet/>
      <dgm:spPr/>
      <dgm:t>
        <a:bodyPr/>
        <a:lstStyle/>
        <a:p>
          <a:r>
            <a:rPr lang="ja-JP"/>
            <a:t>・</a:t>
          </a:r>
          <a:r>
            <a:rPr lang="en-US"/>
            <a:t>Learning a language is not only about memorizing the words and grammar, but more importantly, it is about getting to know a new perspective of the world or having a better understanding of a culture and the people who speak the language. </a:t>
          </a:r>
        </a:p>
      </dgm:t>
    </dgm:pt>
    <dgm:pt modelId="{C73B6B15-99EB-4561-AF49-60DB9AF15EEC}" type="parTrans" cxnId="{BC1C8375-C883-4D75-AAEF-32F0C0923231}">
      <dgm:prSet/>
      <dgm:spPr/>
      <dgm:t>
        <a:bodyPr/>
        <a:lstStyle/>
        <a:p>
          <a:endParaRPr lang="en-US"/>
        </a:p>
      </dgm:t>
    </dgm:pt>
    <dgm:pt modelId="{0E74BE4B-D12B-4CC7-B347-0DCF76857F7C}" type="sibTrans" cxnId="{BC1C8375-C883-4D75-AAEF-32F0C0923231}">
      <dgm:prSet/>
      <dgm:spPr/>
      <dgm:t>
        <a:bodyPr/>
        <a:lstStyle/>
        <a:p>
          <a:endParaRPr lang="en-US"/>
        </a:p>
      </dgm:t>
    </dgm:pt>
    <dgm:pt modelId="{87F720D6-AFD1-7E4B-9C94-93BE33BAC816}" type="pres">
      <dgm:prSet presAssocID="{6584FAC1-365F-43EF-9C2C-3756750FAC62}" presName="linear" presStyleCnt="0">
        <dgm:presLayoutVars>
          <dgm:animLvl val="lvl"/>
          <dgm:resizeHandles val="exact"/>
        </dgm:presLayoutVars>
      </dgm:prSet>
      <dgm:spPr/>
    </dgm:pt>
    <dgm:pt modelId="{B0305052-52DE-FE44-919E-24EA833A6AB7}" type="pres">
      <dgm:prSet presAssocID="{905DC9A5-5BBA-491A-A8CC-347734410E57}" presName="parentText" presStyleLbl="node1" presStyleIdx="0" presStyleCnt="2">
        <dgm:presLayoutVars>
          <dgm:chMax val="0"/>
          <dgm:bulletEnabled val="1"/>
        </dgm:presLayoutVars>
      </dgm:prSet>
      <dgm:spPr/>
    </dgm:pt>
    <dgm:pt modelId="{BA6AB8EC-BD48-2040-AC10-42B8813CD700}" type="pres">
      <dgm:prSet presAssocID="{12D39738-C6D5-4C8A-A190-79B722CD396E}" presName="spacer" presStyleCnt="0"/>
      <dgm:spPr/>
    </dgm:pt>
    <dgm:pt modelId="{0E397308-B195-AB45-99CF-E015A660F568}" type="pres">
      <dgm:prSet presAssocID="{E9DFC9AF-C4DE-4C8C-8EB7-1A1529401EF6}" presName="parentText" presStyleLbl="node1" presStyleIdx="1" presStyleCnt="2">
        <dgm:presLayoutVars>
          <dgm:chMax val="0"/>
          <dgm:bulletEnabled val="1"/>
        </dgm:presLayoutVars>
      </dgm:prSet>
      <dgm:spPr/>
    </dgm:pt>
  </dgm:ptLst>
  <dgm:cxnLst>
    <dgm:cxn modelId="{64E1F042-57AE-4545-BF29-464860FF8BC9}" type="presOf" srcId="{E9DFC9AF-C4DE-4C8C-8EB7-1A1529401EF6}" destId="{0E397308-B195-AB45-99CF-E015A660F568}" srcOrd="0" destOrd="0" presId="urn:microsoft.com/office/officeart/2005/8/layout/vList2"/>
    <dgm:cxn modelId="{8A744E46-4F57-E246-B5F9-6CF5873F2271}" type="presOf" srcId="{905DC9A5-5BBA-491A-A8CC-347734410E57}" destId="{B0305052-52DE-FE44-919E-24EA833A6AB7}" srcOrd="0" destOrd="0" presId="urn:microsoft.com/office/officeart/2005/8/layout/vList2"/>
    <dgm:cxn modelId="{F2381055-9074-4399-B3CE-29A27A209671}" srcId="{6584FAC1-365F-43EF-9C2C-3756750FAC62}" destId="{905DC9A5-5BBA-491A-A8CC-347734410E57}" srcOrd="0" destOrd="0" parTransId="{54BD34C1-DAE4-4F3B-BB90-7390F83E404E}" sibTransId="{12D39738-C6D5-4C8A-A190-79B722CD396E}"/>
    <dgm:cxn modelId="{BC1C8375-C883-4D75-AAEF-32F0C0923231}" srcId="{6584FAC1-365F-43EF-9C2C-3756750FAC62}" destId="{E9DFC9AF-C4DE-4C8C-8EB7-1A1529401EF6}" srcOrd="1" destOrd="0" parTransId="{C73B6B15-99EB-4561-AF49-60DB9AF15EEC}" sibTransId="{0E74BE4B-D12B-4CC7-B347-0DCF76857F7C}"/>
    <dgm:cxn modelId="{903714D6-7C33-FC4E-A37A-01650E1BD236}" type="presOf" srcId="{6584FAC1-365F-43EF-9C2C-3756750FAC62}" destId="{87F720D6-AFD1-7E4B-9C94-93BE33BAC816}" srcOrd="0" destOrd="0" presId="urn:microsoft.com/office/officeart/2005/8/layout/vList2"/>
    <dgm:cxn modelId="{FA278F04-930B-B94A-AD7D-1D220686300D}" type="presParOf" srcId="{87F720D6-AFD1-7E4B-9C94-93BE33BAC816}" destId="{B0305052-52DE-FE44-919E-24EA833A6AB7}" srcOrd="0" destOrd="0" presId="urn:microsoft.com/office/officeart/2005/8/layout/vList2"/>
    <dgm:cxn modelId="{9888A77C-8AF2-BA48-AF90-8C4A4CE0D159}" type="presParOf" srcId="{87F720D6-AFD1-7E4B-9C94-93BE33BAC816}" destId="{BA6AB8EC-BD48-2040-AC10-42B8813CD700}" srcOrd="1" destOrd="0" presId="urn:microsoft.com/office/officeart/2005/8/layout/vList2"/>
    <dgm:cxn modelId="{668793FD-7003-F143-98D8-C129518E39CD}" type="presParOf" srcId="{87F720D6-AFD1-7E4B-9C94-93BE33BAC816}" destId="{0E397308-B195-AB45-99CF-E015A660F568}"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305052-52DE-FE44-919E-24EA833A6AB7}">
      <dsp:nvSpPr>
        <dsp:cNvPr id="0" name=""/>
        <dsp:cNvSpPr/>
      </dsp:nvSpPr>
      <dsp:spPr>
        <a:xfrm>
          <a:off x="0" y="420210"/>
          <a:ext cx="7559504" cy="268931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kumimoji="1" lang="ja-JP" sz="2300" kern="1200"/>
            <a:t>・</a:t>
          </a:r>
          <a:r>
            <a:rPr lang="en-US" sz="2300" kern="1200"/>
            <a:t>Knowing that different languages encapsulate different worldviews and knowledges that have been developed within a culture can change the way you think of language learning.</a:t>
          </a:r>
        </a:p>
      </dsp:txBody>
      <dsp:txXfrm>
        <a:off x="131282" y="551492"/>
        <a:ext cx="7296940" cy="2426754"/>
      </dsp:txXfrm>
    </dsp:sp>
    <dsp:sp modelId="{0E397308-B195-AB45-99CF-E015A660F568}">
      <dsp:nvSpPr>
        <dsp:cNvPr id="0" name=""/>
        <dsp:cNvSpPr/>
      </dsp:nvSpPr>
      <dsp:spPr>
        <a:xfrm>
          <a:off x="0" y="3175768"/>
          <a:ext cx="7559504" cy="2689318"/>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ja-JP" sz="2300" kern="1200"/>
            <a:t>・</a:t>
          </a:r>
          <a:r>
            <a:rPr lang="en-US" sz="2300" kern="1200"/>
            <a:t>Learning a language is not only about memorizing the words and grammar, but more importantly, it is about getting to know a new perspective of the world or having a better understanding of a culture and the people who speak the language. </a:t>
          </a:r>
        </a:p>
      </dsp:txBody>
      <dsp:txXfrm>
        <a:off x="131282" y="3307050"/>
        <a:ext cx="7296940" cy="242675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732BFC-8836-0C6B-0A6B-805D6BCC2D0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0D440B2-2BA1-8824-32B4-D65FA63FE1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7B28308-D12D-687F-79DC-07B85F874CDE}"/>
              </a:ext>
            </a:extLst>
          </p:cNvPr>
          <p:cNvSpPr>
            <a:spLocks noGrp="1"/>
          </p:cNvSpPr>
          <p:nvPr>
            <p:ph type="dt" sz="half" idx="10"/>
          </p:nvPr>
        </p:nvSpPr>
        <p:spPr/>
        <p:txBody>
          <a:bodyPr/>
          <a:lstStyle/>
          <a:p>
            <a:fld id="{42955E06-0591-4A20-82BD-F066854E14AB}" type="datetimeFigureOut">
              <a:rPr kumimoji="1" lang="ja-JP" altLang="en-US" smtClean="0"/>
              <a:t>2024/5/9</a:t>
            </a:fld>
            <a:endParaRPr kumimoji="1" lang="ja-JP" altLang="en-US"/>
          </a:p>
        </p:txBody>
      </p:sp>
      <p:sp>
        <p:nvSpPr>
          <p:cNvPr id="5" name="フッター プレースホルダー 4">
            <a:extLst>
              <a:ext uri="{FF2B5EF4-FFF2-40B4-BE49-F238E27FC236}">
                <a16:creationId xmlns:a16="http://schemas.microsoft.com/office/drawing/2014/main" id="{51BE2848-DDA9-A45E-2491-8B768533853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1DA7FDE-7C59-1EE1-2D6B-1CC871C98A6C}"/>
              </a:ext>
            </a:extLst>
          </p:cNvPr>
          <p:cNvSpPr>
            <a:spLocks noGrp="1"/>
          </p:cNvSpPr>
          <p:nvPr>
            <p:ph type="sldNum" sz="quarter" idx="12"/>
          </p:nvPr>
        </p:nvSpPr>
        <p:spPr/>
        <p:txBody>
          <a:bodyPr/>
          <a:lstStyle/>
          <a:p>
            <a:fld id="{8D6EB7CF-A98F-468B-9020-9F229BF47424}" type="slidenum">
              <a:rPr kumimoji="1" lang="ja-JP" altLang="en-US" smtClean="0"/>
              <a:t>‹#›</a:t>
            </a:fld>
            <a:endParaRPr kumimoji="1" lang="ja-JP" altLang="en-US"/>
          </a:p>
        </p:txBody>
      </p:sp>
    </p:spTree>
    <p:extLst>
      <p:ext uri="{BB962C8B-B14F-4D97-AF65-F5344CB8AC3E}">
        <p14:creationId xmlns:p14="http://schemas.microsoft.com/office/powerpoint/2010/main" val="768679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F860BC-2113-4B2C-C34F-09CCAE5AF75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38E4050-97E3-A432-8BDB-8FF5D9BA6904}"/>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B36806B-B7EB-0183-40D2-BA4BE6A49A85}"/>
              </a:ext>
            </a:extLst>
          </p:cNvPr>
          <p:cNvSpPr>
            <a:spLocks noGrp="1"/>
          </p:cNvSpPr>
          <p:nvPr>
            <p:ph type="dt" sz="half" idx="10"/>
          </p:nvPr>
        </p:nvSpPr>
        <p:spPr/>
        <p:txBody>
          <a:bodyPr/>
          <a:lstStyle/>
          <a:p>
            <a:fld id="{42955E06-0591-4A20-82BD-F066854E14AB}" type="datetimeFigureOut">
              <a:rPr kumimoji="1" lang="ja-JP" altLang="en-US" smtClean="0"/>
              <a:t>2024/5/9</a:t>
            </a:fld>
            <a:endParaRPr kumimoji="1" lang="ja-JP" altLang="en-US"/>
          </a:p>
        </p:txBody>
      </p:sp>
      <p:sp>
        <p:nvSpPr>
          <p:cNvPr id="5" name="フッター プレースホルダー 4">
            <a:extLst>
              <a:ext uri="{FF2B5EF4-FFF2-40B4-BE49-F238E27FC236}">
                <a16:creationId xmlns:a16="http://schemas.microsoft.com/office/drawing/2014/main" id="{2D2CC0DB-39E9-B364-A75D-7874450BB58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248A75D-0E92-37BB-72F1-91E9A6A2531B}"/>
              </a:ext>
            </a:extLst>
          </p:cNvPr>
          <p:cNvSpPr>
            <a:spLocks noGrp="1"/>
          </p:cNvSpPr>
          <p:nvPr>
            <p:ph type="sldNum" sz="quarter" idx="12"/>
          </p:nvPr>
        </p:nvSpPr>
        <p:spPr/>
        <p:txBody>
          <a:bodyPr/>
          <a:lstStyle/>
          <a:p>
            <a:fld id="{8D6EB7CF-A98F-468B-9020-9F229BF47424}" type="slidenum">
              <a:rPr kumimoji="1" lang="ja-JP" altLang="en-US" smtClean="0"/>
              <a:t>‹#›</a:t>
            </a:fld>
            <a:endParaRPr kumimoji="1" lang="ja-JP" altLang="en-US"/>
          </a:p>
        </p:txBody>
      </p:sp>
    </p:spTree>
    <p:extLst>
      <p:ext uri="{BB962C8B-B14F-4D97-AF65-F5344CB8AC3E}">
        <p14:creationId xmlns:p14="http://schemas.microsoft.com/office/powerpoint/2010/main" val="2509571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A24B60-1C7E-BDCE-5E43-FC6432E3A38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2DD2421-8C9B-C75F-DB3A-5B0F229CD0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AAC5451-2D8B-6E61-CD0B-6CE5B75BA8B6}"/>
              </a:ext>
            </a:extLst>
          </p:cNvPr>
          <p:cNvSpPr>
            <a:spLocks noGrp="1"/>
          </p:cNvSpPr>
          <p:nvPr>
            <p:ph type="dt" sz="half" idx="10"/>
          </p:nvPr>
        </p:nvSpPr>
        <p:spPr/>
        <p:txBody>
          <a:bodyPr/>
          <a:lstStyle/>
          <a:p>
            <a:fld id="{42955E06-0591-4A20-82BD-F066854E14AB}" type="datetimeFigureOut">
              <a:rPr kumimoji="1" lang="ja-JP" altLang="en-US" smtClean="0"/>
              <a:t>2024/5/9</a:t>
            </a:fld>
            <a:endParaRPr kumimoji="1" lang="ja-JP" altLang="en-US"/>
          </a:p>
        </p:txBody>
      </p:sp>
      <p:sp>
        <p:nvSpPr>
          <p:cNvPr id="5" name="フッター プレースホルダー 4">
            <a:extLst>
              <a:ext uri="{FF2B5EF4-FFF2-40B4-BE49-F238E27FC236}">
                <a16:creationId xmlns:a16="http://schemas.microsoft.com/office/drawing/2014/main" id="{00D80CBF-E096-3597-35A0-79ADC0D1AF3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43F829E-01C2-FBD2-690D-F9301CC9E099}"/>
              </a:ext>
            </a:extLst>
          </p:cNvPr>
          <p:cNvSpPr>
            <a:spLocks noGrp="1"/>
          </p:cNvSpPr>
          <p:nvPr>
            <p:ph type="sldNum" sz="quarter" idx="12"/>
          </p:nvPr>
        </p:nvSpPr>
        <p:spPr/>
        <p:txBody>
          <a:bodyPr/>
          <a:lstStyle/>
          <a:p>
            <a:fld id="{8D6EB7CF-A98F-468B-9020-9F229BF47424}" type="slidenum">
              <a:rPr kumimoji="1" lang="ja-JP" altLang="en-US" smtClean="0"/>
              <a:t>‹#›</a:t>
            </a:fld>
            <a:endParaRPr kumimoji="1" lang="ja-JP" altLang="en-US"/>
          </a:p>
        </p:txBody>
      </p:sp>
    </p:spTree>
    <p:extLst>
      <p:ext uri="{BB962C8B-B14F-4D97-AF65-F5344CB8AC3E}">
        <p14:creationId xmlns:p14="http://schemas.microsoft.com/office/powerpoint/2010/main" val="113256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67275C-64EA-618B-B62E-2B83CB62723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7BBC854-B0D3-C15E-FFF7-FC4F8DD4CD2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8623F0B-65F7-9103-9446-4A686FEEC3D0}"/>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64D41EF-15E1-BA01-A235-74098F653D74}"/>
              </a:ext>
            </a:extLst>
          </p:cNvPr>
          <p:cNvSpPr>
            <a:spLocks noGrp="1"/>
          </p:cNvSpPr>
          <p:nvPr>
            <p:ph type="dt" sz="half" idx="10"/>
          </p:nvPr>
        </p:nvSpPr>
        <p:spPr/>
        <p:txBody>
          <a:bodyPr/>
          <a:lstStyle/>
          <a:p>
            <a:fld id="{42955E06-0591-4A20-82BD-F066854E14AB}" type="datetimeFigureOut">
              <a:rPr kumimoji="1" lang="ja-JP" altLang="en-US" smtClean="0"/>
              <a:t>2024/5/9</a:t>
            </a:fld>
            <a:endParaRPr kumimoji="1" lang="ja-JP" altLang="en-US"/>
          </a:p>
        </p:txBody>
      </p:sp>
      <p:sp>
        <p:nvSpPr>
          <p:cNvPr id="6" name="フッター プレースホルダー 5">
            <a:extLst>
              <a:ext uri="{FF2B5EF4-FFF2-40B4-BE49-F238E27FC236}">
                <a16:creationId xmlns:a16="http://schemas.microsoft.com/office/drawing/2014/main" id="{7AD1CC6D-0053-B537-8E2A-F7F80CB617A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CE34A4F-CDB4-EBCD-2469-F06ED8AA353D}"/>
              </a:ext>
            </a:extLst>
          </p:cNvPr>
          <p:cNvSpPr>
            <a:spLocks noGrp="1"/>
          </p:cNvSpPr>
          <p:nvPr>
            <p:ph type="sldNum" sz="quarter" idx="12"/>
          </p:nvPr>
        </p:nvSpPr>
        <p:spPr/>
        <p:txBody>
          <a:bodyPr/>
          <a:lstStyle/>
          <a:p>
            <a:fld id="{8D6EB7CF-A98F-468B-9020-9F229BF47424}" type="slidenum">
              <a:rPr kumimoji="1" lang="ja-JP" altLang="en-US" smtClean="0"/>
              <a:t>‹#›</a:t>
            </a:fld>
            <a:endParaRPr kumimoji="1" lang="ja-JP" altLang="en-US"/>
          </a:p>
        </p:txBody>
      </p:sp>
    </p:spTree>
    <p:extLst>
      <p:ext uri="{BB962C8B-B14F-4D97-AF65-F5344CB8AC3E}">
        <p14:creationId xmlns:p14="http://schemas.microsoft.com/office/powerpoint/2010/main" val="362942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2CE94B-17BC-556F-D8FA-08B80A61AE8F}"/>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3D0EE11-3FA4-8CBD-4498-89C7078E37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DB60D6A2-3A05-F971-6C2D-E21FA5B6BC4B}"/>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2A1FD594-B680-5F64-7697-9805482BA7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93089A51-83EA-B909-1E90-62DB615D8D4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7CDD497-26ED-448B-4D67-2F13766EF316}"/>
              </a:ext>
            </a:extLst>
          </p:cNvPr>
          <p:cNvSpPr>
            <a:spLocks noGrp="1"/>
          </p:cNvSpPr>
          <p:nvPr>
            <p:ph type="dt" sz="half" idx="10"/>
          </p:nvPr>
        </p:nvSpPr>
        <p:spPr/>
        <p:txBody>
          <a:bodyPr/>
          <a:lstStyle/>
          <a:p>
            <a:fld id="{42955E06-0591-4A20-82BD-F066854E14AB}" type="datetimeFigureOut">
              <a:rPr kumimoji="1" lang="ja-JP" altLang="en-US" smtClean="0"/>
              <a:t>2024/5/9</a:t>
            </a:fld>
            <a:endParaRPr kumimoji="1" lang="ja-JP" altLang="en-US"/>
          </a:p>
        </p:txBody>
      </p:sp>
      <p:sp>
        <p:nvSpPr>
          <p:cNvPr id="8" name="フッター プレースホルダー 7">
            <a:extLst>
              <a:ext uri="{FF2B5EF4-FFF2-40B4-BE49-F238E27FC236}">
                <a16:creationId xmlns:a16="http://schemas.microsoft.com/office/drawing/2014/main" id="{1A8FF27E-AA93-B1E9-D96A-EE1D720C2B22}"/>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039053DE-0E30-1DBB-C3B7-BDD2C310A046}"/>
              </a:ext>
            </a:extLst>
          </p:cNvPr>
          <p:cNvSpPr>
            <a:spLocks noGrp="1"/>
          </p:cNvSpPr>
          <p:nvPr>
            <p:ph type="sldNum" sz="quarter" idx="12"/>
          </p:nvPr>
        </p:nvSpPr>
        <p:spPr/>
        <p:txBody>
          <a:bodyPr/>
          <a:lstStyle/>
          <a:p>
            <a:fld id="{8D6EB7CF-A98F-468B-9020-9F229BF47424}" type="slidenum">
              <a:rPr kumimoji="1" lang="ja-JP" altLang="en-US" smtClean="0"/>
              <a:t>‹#›</a:t>
            </a:fld>
            <a:endParaRPr kumimoji="1" lang="ja-JP" altLang="en-US"/>
          </a:p>
        </p:txBody>
      </p:sp>
    </p:spTree>
    <p:extLst>
      <p:ext uri="{BB962C8B-B14F-4D97-AF65-F5344CB8AC3E}">
        <p14:creationId xmlns:p14="http://schemas.microsoft.com/office/powerpoint/2010/main" val="1696205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5DF0C2-4F61-1816-98F3-9B9A13461833}"/>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E47C8F9-6E60-6EA2-4CD5-980335B8D70C}"/>
              </a:ext>
            </a:extLst>
          </p:cNvPr>
          <p:cNvSpPr>
            <a:spLocks noGrp="1"/>
          </p:cNvSpPr>
          <p:nvPr>
            <p:ph type="dt" sz="half" idx="10"/>
          </p:nvPr>
        </p:nvSpPr>
        <p:spPr/>
        <p:txBody>
          <a:bodyPr/>
          <a:lstStyle/>
          <a:p>
            <a:fld id="{42955E06-0591-4A20-82BD-F066854E14AB}" type="datetimeFigureOut">
              <a:rPr kumimoji="1" lang="ja-JP" altLang="en-US" smtClean="0"/>
              <a:t>2024/5/9</a:t>
            </a:fld>
            <a:endParaRPr kumimoji="1" lang="ja-JP" altLang="en-US"/>
          </a:p>
        </p:txBody>
      </p:sp>
      <p:sp>
        <p:nvSpPr>
          <p:cNvPr id="4" name="フッター プレースホルダー 3">
            <a:extLst>
              <a:ext uri="{FF2B5EF4-FFF2-40B4-BE49-F238E27FC236}">
                <a16:creationId xmlns:a16="http://schemas.microsoft.com/office/drawing/2014/main" id="{93D9209D-CE7E-DE1E-67CC-705AA475709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AA785830-9DC1-1CAA-8104-A5B7192D9757}"/>
              </a:ext>
            </a:extLst>
          </p:cNvPr>
          <p:cNvSpPr>
            <a:spLocks noGrp="1"/>
          </p:cNvSpPr>
          <p:nvPr>
            <p:ph type="sldNum" sz="quarter" idx="12"/>
          </p:nvPr>
        </p:nvSpPr>
        <p:spPr/>
        <p:txBody>
          <a:bodyPr/>
          <a:lstStyle/>
          <a:p>
            <a:fld id="{8D6EB7CF-A98F-468B-9020-9F229BF47424}" type="slidenum">
              <a:rPr kumimoji="1" lang="ja-JP" altLang="en-US" smtClean="0"/>
              <a:t>‹#›</a:t>
            </a:fld>
            <a:endParaRPr kumimoji="1" lang="ja-JP" altLang="en-US"/>
          </a:p>
        </p:txBody>
      </p:sp>
    </p:spTree>
    <p:extLst>
      <p:ext uri="{BB962C8B-B14F-4D97-AF65-F5344CB8AC3E}">
        <p14:creationId xmlns:p14="http://schemas.microsoft.com/office/powerpoint/2010/main" val="3103282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59988417-2313-7CB8-1C4B-047830AF9C86}"/>
              </a:ext>
            </a:extLst>
          </p:cNvPr>
          <p:cNvSpPr>
            <a:spLocks noGrp="1"/>
          </p:cNvSpPr>
          <p:nvPr>
            <p:ph type="dt" sz="half" idx="10"/>
          </p:nvPr>
        </p:nvSpPr>
        <p:spPr/>
        <p:txBody>
          <a:bodyPr/>
          <a:lstStyle/>
          <a:p>
            <a:fld id="{42955E06-0591-4A20-82BD-F066854E14AB}" type="datetimeFigureOut">
              <a:rPr kumimoji="1" lang="ja-JP" altLang="en-US" smtClean="0"/>
              <a:t>2024/5/9</a:t>
            </a:fld>
            <a:endParaRPr kumimoji="1" lang="ja-JP" altLang="en-US"/>
          </a:p>
        </p:txBody>
      </p:sp>
      <p:sp>
        <p:nvSpPr>
          <p:cNvPr id="3" name="フッター プレースホルダー 2">
            <a:extLst>
              <a:ext uri="{FF2B5EF4-FFF2-40B4-BE49-F238E27FC236}">
                <a16:creationId xmlns:a16="http://schemas.microsoft.com/office/drawing/2014/main" id="{62FDF41E-4F24-856D-5661-896A55B22D2F}"/>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2F1333F-6077-BF2D-B7CA-F70B127A0C29}"/>
              </a:ext>
            </a:extLst>
          </p:cNvPr>
          <p:cNvSpPr>
            <a:spLocks noGrp="1"/>
          </p:cNvSpPr>
          <p:nvPr>
            <p:ph type="sldNum" sz="quarter" idx="12"/>
          </p:nvPr>
        </p:nvSpPr>
        <p:spPr/>
        <p:txBody>
          <a:bodyPr/>
          <a:lstStyle/>
          <a:p>
            <a:fld id="{8D6EB7CF-A98F-468B-9020-9F229BF47424}" type="slidenum">
              <a:rPr kumimoji="1" lang="ja-JP" altLang="en-US" smtClean="0"/>
              <a:t>‹#›</a:t>
            </a:fld>
            <a:endParaRPr kumimoji="1" lang="ja-JP" altLang="en-US"/>
          </a:p>
        </p:txBody>
      </p:sp>
    </p:spTree>
    <p:extLst>
      <p:ext uri="{BB962C8B-B14F-4D97-AF65-F5344CB8AC3E}">
        <p14:creationId xmlns:p14="http://schemas.microsoft.com/office/powerpoint/2010/main" val="4289407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80F207-FA27-A121-7CC3-50D27ADF9F6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5B00B87-E614-3E4F-39D0-BF21C5E38A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BF4050F-0401-B6D2-81CC-83B7F2287A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C691269-B24F-4998-5DAE-AB938CDFFA6E}"/>
              </a:ext>
            </a:extLst>
          </p:cNvPr>
          <p:cNvSpPr>
            <a:spLocks noGrp="1"/>
          </p:cNvSpPr>
          <p:nvPr>
            <p:ph type="dt" sz="half" idx="10"/>
          </p:nvPr>
        </p:nvSpPr>
        <p:spPr/>
        <p:txBody>
          <a:bodyPr/>
          <a:lstStyle/>
          <a:p>
            <a:fld id="{42955E06-0591-4A20-82BD-F066854E14AB}" type="datetimeFigureOut">
              <a:rPr kumimoji="1" lang="ja-JP" altLang="en-US" smtClean="0"/>
              <a:t>2024/5/9</a:t>
            </a:fld>
            <a:endParaRPr kumimoji="1" lang="ja-JP" altLang="en-US"/>
          </a:p>
        </p:txBody>
      </p:sp>
      <p:sp>
        <p:nvSpPr>
          <p:cNvPr id="6" name="フッター プレースホルダー 5">
            <a:extLst>
              <a:ext uri="{FF2B5EF4-FFF2-40B4-BE49-F238E27FC236}">
                <a16:creationId xmlns:a16="http://schemas.microsoft.com/office/drawing/2014/main" id="{D1E57769-E861-BE35-A0F2-C1ADCADC50D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922F2B1-1F8E-2F5A-0B9B-2E0A280658A3}"/>
              </a:ext>
            </a:extLst>
          </p:cNvPr>
          <p:cNvSpPr>
            <a:spLocks noGrp="1"/>
          </p:cNvSpPr>
          <p:nvPr>
            <p:ph type="sldNum" sz="quarter" idx="12"/>
          </p:nvPr>
        </p:nvSpPr>
        <p:spPr/>
        <p:txBody>
          <a:bodyPr/>
          <a:lstStyle/>
          <a:p>
            <a:fld id="{8D6EB7CF-A98F-468B-9020-9F229BF47424}" type="slidenum">
              <a:rPr kumimoji="1" lang="ja-JP" altLang="en-US" smtClean="0"/>
              <a:t>‹#›</a:t>
            </a:fld>
            <a:endParaRPr kumimoji="1" lang="ja-JP" altLang="en-US"/>
          </a:p>
        </p:txBody>
      </p:sp>
    </p:spTree>
    <p:extLst>
      <p:ext uri="{BB962C8B-B14F-4D97-AF65-F5344CB8AC3E}">
        <p14:creationId xmlns:p14="http://schemas.microsoft.com/office/powerpoint/2010/main" val="3344747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4DD4C4-FF51-B4EC-979C-79EEC3037AB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C97B7D9-53B6-4D4E-2735-0E3AF51526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B2415485-C5D2-0FF9-A364-B85D8FD0B6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87D22A4-0F0C-241D-8873-EBE57E01A62C}"/>
              </a:ext>
            </a:extLst>
          </p:cNvPr>
          <p:cNvSpPr>
            <a:spLocks noGrp="1"/>
          </p:cNvSpPr>
          <p:nvPr>
            <p:ph type="dt" sz="half" idx="10"/>
          </p:nvPr>
        </p:nvSpPr>
        <p:spPr/>
        <p:txBody>
          <a:bodyPr/>
          <a:lstStyle/>
          <a:p>
            <a:fld id="{42955E06-0591-4A20-82BD-F066854E14AB}" type="datetimeFigureOut">
              <a:rPr kumimoji="1" lang="ja-JP" altLang="en-US" smtClean="0"/>
              <a:t>2024/5/9</a:t>
            </a:fld>
            <a:endParaRPr kumimoji="1" lang="ja-JP" altLang="en-US"/>
          </a:p>
        </p:txBody>
      </p:sp>
      <p:sp>
        <p:nvSpPr>
          <p:cNvPr id="6" name="フッター プレースホルダー 5">
            <a:extLst>
              <a:ext uri="{FF2B5EF4-FFF2-40B4-BE49-F238E27FC236}">
                <a16:creationId xmlns:a16="http://schemas.microsoft.com/office/drawing/2014/main" id="{EE426DDC-5539-6937-023B-46CB1AE7614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952027A-3516-837C-3B82-05671BFF78A2}"/>
              </a:ext>
            </a:extLst>
          </p:cNvPr>
          <p:cNvSpPr>
            <a:spLocks noGrp="1"/>
          </p:cNvSpPr>
          <p:nvPr>
            <p:ph type="sldNum" sz="quarter" idx="12"/>
          </p:nvPr>
        </p:nvSpPr>
        <p:spPr/>
        <p:txBody>
          <a:bodyPr/>
          <a:lstStyle/>
          <a:p>
            <a:fld id="{8D6EB7CF-A98F-468B-9020-9F229BF47424}" type="slidenum">
              <a:rPr kumimoji="1" lang="ja-JP" altLang="en-US" smtClean="0"/>
              <a:t>‹#›</a:t>
            </a:fld>
            <a:endParaRPr kumimoji="1" lang="ja-JP" altLang="en-US"/>
          </a:p>
        </p:txBody>
      </p:sp>
    </p:spTree>
    <p:extLst>
      <p:ext uri="{BB962C8B-B14F-4D97-AF65-F5344CB8AC3E}">
        <p14:creationId xmlns:p14="http://schemas.microsoft.com/office/powerpoint/2010/main" val="3403908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4CEF56-AE30-980F-F54F-BBF6F9E5D56B}"/>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2013E32-47B2-CF5B-BDB9-A397A1C37E2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21223AF-9875-729D-325F-573FC8A23DC6}"/>
              </a:ext>
            </a:extLst>
          </p:cNvPr>
          <p:cNvSpPr>
            <a:spLocks noGrp="1"/>
          </p:cNvSpPr>
          <p:nvPr>
            <p:ph type="dt" sz="half" idx="10"/>
          </p:nvPr>
        </p:nvSpPr>
        <p:spPr/>
        <p:txBody>
          <a:bodyPr/>
          <a:lstStyle/>
          <a:p>
            <a:fld id="{42955E06-0591-4A20-82BD-F066854E14AB}" type="datetimeFigureOut">
              <a:rPr kumimoji="1" lang="ja-JP" altLang="en-US" smtClean="0"/>
              <a:t>2024/5/9</a:t>
            </a:fld>
            <a:endParaRPr kumimoji="1" lang="ja-JP" altLang="en-US"/>
          </a:p>
        </p:txBody>
      </p:sp>
      <p:sp>
        <p:nvSpPr>
          <p:cNvPr id="5" name="フッター プレースホルダー 4">
            <a:extLst>
              <a:ext uri="{FF2B5EF4-FFF2-40B4-BE49-F238E27FC236}">
                <a16:creationId xmlns:a16="http://schemas.microsoft.com/office/drawing/2014/main" id="{1AD85F77-9519-5F26-D1A5-ADDD9D41666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DDC72C3-1ECF-760A-20E1-D79AC3494BE1}"/>
              </a:ext>
            </a:extLst>
          </p:cNvPr>
          <p:cNvSpPr>
            <a:spLocks noGrp="1"/>
          </p:cNvSpPr>
          <p:nvPr>
            <p:ph type="sldNum" sz="quarter" idx="12"/>
          </p:nvPr>
        </p:nvSpPr>
        <p:spPr/>
        <p:txBody>
          <a:bodyPr/>
          <a:lstStyle/>
          <a:p>
            <a:fld id="{8D6EB7CF-A98F-468B-9020-9F229BF47424}" type="slidenum">
              <a:rPr kumimoji="1" lang="ja-JP" altLang="en-US" smtClean="0"/>
              <a:t>‹#›</a:t>
            </a:fld>
            <a:endParaRPr kumimoji="1" lang="ja-JP" altLang="en-US"/>
          </a:p>
        </p:txBody>
      </p:sp>
    </p:spTree>
    <p:extLst>
      <p:ext uri="{BB962C8B-B14F-4D97-AF65-F5344CB8AC3E}">
        <p14:creationId xmlns:p14="http://schemas.microsoft.com/office/powerpoint/2010/main" val="2540690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BC16FFE-7179-477B-2ED2-C6B89C25D17F}"/>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BD9FD19-BAFB-D1C5-C104-804C709B7117}"/>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B3831A9-E435-C217-07B4-0E029E0979CD}"/>
              </a:ext>
            </a:extLst>
          </p:cNvPr>
          <p:cNvSpPr>
            <a:spLocks noGrp="1"/>
          </p:cNvSpPr>
          <p:nvPr>
            <p:ph type="dt" sz="half" idx="10"/>
          </p:nvPr>
        </p:nvSpPr>
        <p:spPr/>
        <p:txBody>
          <a:bodyPr/>
          <a:lstStyle/>
          <a:p>
            <a:fld id="{42955E06-0591-4A20-82BD-F066854E14AB}" type="datetimeFigureOut">
              <a:rPr kumimoji="1" lang="ja-JP" altLang="en-US" smtClean="0"/>
              <a:t>2024/5/9</a:t>
            </a:fld>
            <a:endParaRPr kumimoji="1" lang="ja-JP" altLang="en-US"/>
          </a:p>
        </p:txBody>
      </p:sp>
      <p:sp>
        <p:nvSpPr>
          <p:cNvPr id="5" name="フッター プレースホルダー 4">
            <a:extLst>
              <a:ext uri="{FF2B5EF4-FFF2-40B4-BE49-F238E27FC236}">
                <a16:creationId xmlns:a16="http://schemas.microsoft.com/office/drawing/2014/main" id="{6D8F15A8-00B4-2538-3DAC-5A0263BDD7B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320224D-E866-6756-9A11-D101C5AFEA66}"/>
              </a:ext>
            </a:extLst>
          </p:cNvPr>
          <p:cNvSpPr>
            <a:spLocks noGrp="1"/>
          </p:cNvSpPr>
          <p:nvPr>
            <p:ph type="sldNum" sz="quarter" idx="12"/>
          </p:nvPr>
        </p:nvSpPr>
        <p:spPr/>
        <p:txBody>
          <a:bodyPr/>
          <a:lstStyle/>
          <a:p>
            <a:fld id="{8D6EB7CF-A98F-468B-9020-9F229BF47424}" type="slidenum">
              <a:rPr kumimoji="1" lang="ja-JP" altLang="en-US" smtClean="0"/>
              <a:t>‹#›</a:t>
            </a:fld>
            <a:endParaRPr kumimoji="1" lang="ja-JP" altLang="en-US"/>
          </a:p>
        </p:txBody>
      </p:sp>
    </p:spTree>
    <p:extLst>
      <p:ext uri="{BB962C8B-B14F-4D97-AF65-F5344CB8AC3E}">
        <p14:creationId xmlns:p14="http://schemas.microsoft.com/office/powerpoint/2010/main" val="1130613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2406A9F-A423-AE5F-7B57-8F080E413F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C389FEA-F9CF-E9A6-BFB5-76B1A950B4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A59683F-128C-F035-1643-6C1CB315D3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55E06-0591-4A20-82BD-F066854E14AB}" type="datetimeFigureOut">
              <a:rPr kumimoji="1" lang="ja-JP" altLang="en-US" smtClean="0"/>
              <a:t>2024/5/9</a:t>
            </a:fld>
            <a:endParaRPr kumimoji="1" lang="ja-JP" altLang="en-US"/>
          </a:p>
        </p:txBody>
      </p:sp>
      <p:sp>
        <p:nvSpPr>
          <p:cNvPr id="5" name="フッター プレースホルダー 4">
            <a:extLst>
              <a:ext uri="{FF2B5EF4-FFF2-40B4-BE49-F238E27FC236}">
                <a16:creationId xmlns:a16="http://schemas.microsoft.com/office/drawing/2014/main" id="{8662E6AE-59DE-15AA-CE97-16B02D5EE9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05254336-93FA-7C73-DC7A-A3A46EEBEC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6EB7CF-A98F-468B-9020-9F229BF47424}" type="slidenum">
              <a:rPr kumimoji="1" lang="ja-JP" altLang="en-US" smtClean="0"/>
              <a:t>‹#›</a:t>
            </a:fld>
            <a:endParaRPr kumimoji="1" lang="ja-JP" altLang="en-US"/>
          </a:p>
        </p:txBody>
      </p:sp>
    </p:spTree>
    <p:extLst>
      <p:ext uri="{BB962C8B-B14F-4D97-AF65-F5344CB8AC3E}">
        <p14:creationId xmlns:p14="http://schemas.microsoft.com/office/powerpoint/2010/main" val="2697471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ted.com/talks/lera_boroditsky_how_language_shapes_the_way_we_think/transcript"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D771093C-BAC5-B941-B6D9-F944B8B700A2}"/>
              </a:ext>
            </a:extLst>
          </p:cNvPr>
          <p:cNvPicPr>
            <a:picLocks noChangeAspect="1"/>
          </p:cNvPicPr>
          <p:nvPr/>
        </p:nvPicPr>
        <p:blipFill>
          <a:blip r:embed="rId2"/>
          <a:stretch>
            <a:fillRect/>
          </a:stretch>
        </p:blipFill>
        <p:spPr>
          <a:xfrm>
            <a:off x="0" y="0"/>
            <a:ext cx="10536866" cy="6858000"/>
          </a:xfrm>
          <a:prstGeom prst="rect">
            <a:avLst/>
          </a:prstGeom>
        </p:spPr>
      </p:pic>
      <p:sp>
        <p:nvSpPr>
          <p:cNvPr id="2" name="タイトル 1">
            <a:extLst>
              <a:ext uri="{FF2B5EF4-FFF2-40B4-BE49-F238E27FC236}">
                <a16:creationId xmlns:a16="http://schemas.microsoft.com/office/drawing/2014/main" id="{5DE0E8EF-438D-C9BF-C9D6-24B36E4A5D7C}"/>
              </a:ext>
            </a:extLst>
          </p:cNvPr>
          <p:cNvSpPr>
            <a:spLocks noGrp="1"/>
          </p:cNvSpPr>
          <p:nvPr>
            <p:ph type="ctrTitle"/>
          </p:nvPr>
        </p:nvSpPr>
        <p:spPr>
          <a:xfrm>
            <a:off x="540489" y="290084"/>
            <a:ext cx="9144000" cy="3577164"/>
          </a:xfrm>
        </p:spPr>
        <p:txBody>
          <a:bodyPr>
            <a:normAutofit/>
          </a:bodyPr>
          <a:lstStyle/>
          <a:p>
            <a:pPr algn="l"/>
            <a:r>
              <a:rPr lang="en-US" altLang="ja-JP" sz="6600" dirty="0">
                <a:solidFill>
                  <a:schemeClr val="bg1"/>
                </a:solidFill>
                <a:latin typeface="Times New Roman" panose="02020603050405020304" pitchFamily="18" charset="0"/>
                <a:cs typeface="Times New Roman" panose="02020603050405020304" pitchFamily="18" charset="0"/>
              </a:rPr>
              <a:t>How Language </a:t>
            </a:r>
            <a:br>
              <a:rPr lang="en-US" altLang="ja-JP" sz="6600" dirty="0">
                <a:solidFill>
                  <a:schemeClr val="bg1"/>
                </a:solidFill>
                <a:latin typeface="Times New Roman" panose="02020603050405020304" pitchFamily="18" charset="0"/>
                <a:cs typeface="Times New Roman" panose="02020603050405020304" pitchFamily="18" charset="0"/>
              </a:rPr>
            </a:br>
            <a:r>
              <a:rPr lang="en-US" altLang="ja-JP" sz="6600" dirty="0">
                <a:solidFill>
                  <a:schemeClr val="bg1"/>
                </a:solidFill>
                <a:latin typeface="Times New Roman" panose="02020603050405020304" pitchFamily="18" charset="0"/>
                <a:cs typeface="Times New Roman" panose="02020603050405020304" pitchFamily="18" charset="0"/>
              </a:rPr>
              <a:t>Shape the Way We Think</a:t>
            </a:r>
            <a:br>
              <a:rPr lang="en-US" altLang="ja-JP" dirty="0">
                <a:solidFill>
                  <a:schemeClr val="bg1"/>
                </a:solidFill>
                <a:latin typeface="Times New Roman" panose="02020603050405020304" pitchFamily="18" charset="0"/>
                <a:cs typeface="Times New Roman" panose="02020603050405020304" pitchFamily="18" charset="0"/>
              </a:rPr>
            </a:br>
            <a:br>
              <a:rPr lang="en-US" altLang="ja-JP" dirty="0">
                <a:solidFill>
                  <a:schemeClr val="bg1"/>
                </a:solidFill>
                <a:latin typeface="Times New Roman" panose="02020603050405020304" pitchFamily="18" charset="0"/>
                <a:cs typeface="Times New Roman" panose="02020603050405020304" pitchFamily="18" charset="0"/>
              </a:rPr>
            </a:br>
            <a:r>
              <a:rPr lang="en-US" altLang="ja-JP" dirty="0">
                <a:solidFill>
                  <a:schemeClr val="bg1"/>
                </a:solidFill>
                <a:latin typeface="Times New Roman" panose="02020603050405020304" pitchFamily="18" charset="0"/>
                <a:cs typeface="Times New Roman" panose="02020603050405020304" pitchFamily="18" charset="0"/>
              </a:rPr>
              <a:t>Presenter: </a:t>
            </a:r>
            <a:r>
              <a:rPr lang="en-CA" altLang="ja-JP" sz="5300" i="0" dirty="0">
                <a:solidFill>
                  <a:srgbClr val="FFFFFF"/>
                </a:solidFill>
                <a:effectLst/>
                <a:latin typeface="Times New Roman" panose="02020603050405020304" pitchFamily="18" charset="0"/>
                <a:cs typeface="Times New Roman" panose="02020603050405020304" pitchFamily="18" charset="0"/>
              </a:rPr>
              <a:t>Lera Boroditsky</a:t>
            </a:r>
            <a:endParaRPr kumimoji="1" lang="ja-JP" altLang="en-US" dirty="0">
              <a:solidFill>
                <a:schemeClr val="bg1"/>
              </a:solidFill>
              <a:latin typeface="Times New Roman" panose="02020603050405020304" pitchFamily="18" charset="0"/>
              <a:cs typeface="Times New Roman" panose="02020603050405020304" pitchFamily="18" charset="0"/>
            </a:endParaRPr>
          </a:p>
        </p:txBody>
      </p:sp>
      <p:sp>
        <p:nvSpPr>
          <p:cNvPr id="8" name="字幕 7">
            <a:extLst>
              <a:ext uri="{FF2B5EF4-FFF2-40B4-BE49-F238E27FC236}">
                <a16:creationId xmlns:a16="http://schemas.microsoft.com/office/drawing/2014/main" id="{D438368B-86E3-E51B-6177-509E3398690A}"/>
              </a:ext>
            </a:extLst>
          </p:cNvPr>
          <p:cNvSpPr>
            <a:spLocks noGrp="1"/>
          </p:cNvSpPr>
          <p:nvPr>
            <p:ph type="subTitle" idx="1"/>
          </p:nvPr>
        </p:nvSpPr>
        <p:spPr>
          <a:xfrm>
            <a:off x="450111" y="6196382"/>
            <a:ext cx="6131442" cy="661618"/>
          </a:xfrm>
        </p:spPr>
        <p:txBody>
          <a:bodyPr>
            <a:normAutofit/>
          </a:bodyPr>
          <a:lstStyle/>
          <a:p>
            <a:pPr algn="l"/>
            <a:endParaRPr lang="ja-JP" altLang="en-US" sz="2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4508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123899-A4B0-D2B7-5357-2D4DAF6DD93E}"/>
              </a:ext>
            </a:extLst>
          </p:cNvPr>
          <p:cNvSpPr>
            <a:spLocks noGrp="1"/>
          </p:cNvSpPr>
          <p:nvPr>
            <p:ph type="ctrTitle"/>
          </p:nvPr>
        </p:nvSpPr>
        <p:spPr>
          <a:xfrm>
            <a:off x="1524000" y="744279"/>
            <a:ext cx="9144000" cy="2765684"/>
          </a:xfrm>
        </p:spPr>
        <p:txBody>
          <a:bodyPr>
            <a:normAutofit fontScale="90000"/>
          </a:bodyPr>
          <a:lstStyle/>
          <a:p>
            <a:pPr algn="l"/>
            <a:br>
              <a:rPr kumimoji="1" lang="en-CA" altLang="ja-JP" sz="4400" dirty="0">
                <a:hlinkClick r:id="rId2"/>
              </a:rPr>
            </a:br>
            <a:br>
              <a:rPr kumimoji="1" lang="en-CA" altLang="ja-JP" sz="4400" dirty="0">
                <a:hlinkClick r:id="rId2"/>
              </a:rPr>
            </a:br>
            <a:br>
              <a:rPr kumimoji="1" lang="en-CA" altLang="ja-JP" dirty="0"/>
            </a:br>
            <a:r>
              <a:rPr kumimoji="1" lang="en-CA" altLang="ja-JP" dirty="0">
                <a:latin typeface="Times New Roman" panose="02020603050405020304" pitchFamily="18" charset="0"/>
                <a:cs typeface="Times New Roman" panose="02020603050405020304" pitchFamily="18" charset="0"/>
              </a:rPr>
              <a:t>Watch here:</a:t>
            </a:r>
            <a:br>
              <a:rPr kumimoji="1" lang="en-CA" altLang="ja-JP" dirty="0">
                <a:latin typeface="Times New Roman" panose="02020603050405020304" pitchFamily="18" charset="0"/>
                <a:cs typeface="Times New Roman" panose="02020603050405020304" pitchFamily="18" charset="0"/>
              </a:rPr>
            </a:br>
            <a:endParaRPr kumimoji="1" lang="ja-JP" altLang="en-US" dirty="0">
              <a:latin typeface="Times New Roman" panose="02020603050405020304" pitchFamily="18" charset="0"/>
              <a:cs typeface="Times New Roman" panose="02020603050405020304" pitchFamily="18" charset="0"/>
            </a:endParaRPr>
          </a:p>
        </p:txBody>
      </p:sp>
      <p:sp>
        <p:nvSpPr>
          <p:cNvPr id="3" name="字幕 2">
            <a:extLst>
              <a:ext uri="{FF2B5EF4-FFF2-40B4-BE49-F238E27FC236}">
                <a16:creationId xmlns:a16="http://schemas.microsoft.com/office/drawing/2014/main" id="{E414378A-3DF5-3458-C53F-266F84CA8544}"/>
              </a:ext>
            </a:extLst>
          </p:cNvPr>
          <p:cNvSpPr>
            <a:spLocks noGrp="1"/>
          </p:cNvSpPr>
          <p:nvPr>
            <p:ph type="subTitle" idx="1"/>
          </p:nvPr>
        </p:nvSpPr>
        <p:spPr>
          <a:xfrm>
            <a:off x="1524000" y="3602038"/>
            <a:ext cx="9565758" cy="1655762"/>
          </a:xfrm>
        </p:spPr>
        <p:txBody>
          <a:bodyPr>
            <a:normAutofit/>
          </a:bodyPr>
          <a:lstStyle/>
          <a:p>
            <a:pPr algn="l"/>
            <a:r>
              <a:rPr lang="en-CA" altLang="ja-JP" sz="3200" dirty="0">
                <a:hlinkClick r:id="rId2"/>
              </a:rPr>
              <a:t>https://www.ted.com/talks/lera_boroditsky_how_language_shapes_the_way_we_think/transcript</a:t>
            </a:r>
            <a:endParaRPr kumimoji="1" lang="ja-JP" altLang="en-US" sz="3200" dirty="0"/>
          </a:p>
        </p:txBody>
      </p:sp>
      <p:pic>
        <p:nvPicPr>
          <p:cNvPr id="4" name="Picture 2" descr="Uni ROYAL BLUE Omnisports Pureplay (9.4 mm) Indoor Sports">
            <a:extLst>
              <a:ext uri="{FF2B5EF4-FFF2-40B4-BE49-F238E27FC236}">
                <a16:creationId xmlns:a16="http://schemas.microsoft.com/office/drawing/2014/main" id="{D3A5CE41-7659-D17D-3402-287FDE504A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382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qr code on a white background&#10;&#10;Description automatically generated">
            <a:extLst>
              <a:ext uri="{FF2B5EF4-FFF2-40B4-BE49-F238E27FC236}">
                <a16:creationId xmlns:a16="http://schemas.microsoft.com/office/drawing/2014/main" id="{E4C95371-4B88-BF5F-FB63-6920F5C4F7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5558" y="456152"/>
            <a:ext cx="3124200" cy="3111500"/>
          </a:xfrm>
          <a:prstGeom prst="rect">
            <a:avLst/>
          </a:prstGeom>
        </p:spPr>
      </p:pic>
    </p:spTree>
    <p:extLst>
      <p:ext uri="{BB962C8B-B14F-4D97-AF65-F5344CB8AC3E}">
        <p14:creationId xmlns:p14="http://schemas.microsoft.com/office/powerpoint/2010/main" val="3055947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1600B00-D898-0022-D242-A88E7CE8FE20}"/>
              </a:ext>
            </a:extLst>
          </p:cNvPr>
          <p:cNvSpPr>
            <a:spLocks noGrp="1"/>
          </p:cNvSpPr>
          <p:nvPr>
            <p:ph type="title"/>
          </p:nvPr>
        </p:nvSpPr>
        <p:spPr>
          <a:xfrm>
            <a:off x="1127050" y="365125"/>
            <a:ext cx="10226749" cy="1325563"/>
          </a:xfrm>
        </p:spPr>
        <p:txBody>
          <a:bodyPr/>
          <a:lstStyle/>
          <a:p>
            <a:r>
              <a:rPr lang="en-US" altLang="ja-JP" b="1" dirty="0">
                <a:latin typeface="Times New Roman" panose="02020603050405020304" pitchFamily="18" charset="0"/>
                <a:cs typeface="Times New Roman" panose="02020603050405020304" pitchFamily="18" charset="0"/>
              </a:rPr>
              <a:t>W</a:t>
            </a:r>
            <a:r>
              <a:rPr kumimoji="1" lang="en-US" altLang="ja-JP" b="1" dirty="0">
                <a:latin typeface="Times New Roman" panose="02020603050405020304" pitchFamily="18" charset="0"/>
                <a:cs typeface="Times New Roman" panose="02020603050405020304" pitchFamily="18" charset="0"/>
              </a:rPr>
              <a:t>hy I chose this topic</a:t>
            </a:r>
            <a:endParaRPr kumimoji="1" lang="ja-JP" altLang="en-US" b="1" dirty="0">
              <a:latin typeface="Times New Roman" panose="02020603050405020304" pitchFamily="18" charset="0"/>
              <a:cs typeface="Times New Roman" panose="02020603050405020304" pitchFamily="18" charset="0"/>
            </a:endParaRPr>
          </a:p>
        </p:txBody>
      </p:sp>
      <p:sp>
        <p:nvSpPr>
          <p:cNvPr id="3" name="コンテンツ プレースホルダー 2">
            <a:extLst>
              <a:ext uri="{FF2B5EF4-FFF2-40B4-BE49-F238E27FC236}">
                <a16:creationId xmlns:a16="http://schemas.microsoft.com/office/drawing/2014/main" id="{08005D14-418C-4764-2EA1-3C7C3F215EF2}"/>
              </a:ext>
            </a:extLst>
          </p:cNvPr>
          <p:cNvSpPr>
            <a:spLocks noGrp="1"/>
          </p:cNvSpPr>
          <p:nvPr>
            <p:ph idx="1"/>
          </p:nvPr>
        </p:nvSpPr>
        <p:spPr>
          <a:xfrm>
            <a:off x="1127050" y="1825625"/>
            <a:ext cx="10226750" cy="4351338"/>
          </a:xfrm>
        </p:spPr>
        <p:txBody>
          <a:bodyPr>
            <a:normAutofit fontScale="85000" lnSpcReduction="20000"/>
          </a:bodyPr>
          <a:lstStyle/>
          <a:p>
            <a:pPr>
              <a:lnSpc>
                <a:spcPct val="110000"/>
              </a:lnSpc>
            </a:pPr>
            <a:r>
              <a:rPr kumimoji="1" lang="en-US" altLang="ja-JP" dirty="0">
                <a:latin typeface="Times New Roman" panose="02020603050405020304" pitchFamily="18" charset="0"/>
                <a:cs typeface="Times New Roman" panose="02020603050405020304" pitchFamily="18" charset="0"/>
              </a:rPr>
              <a:t>I find that my personality changes when I speak different languages, and thought some of it </a:t>
            </a:r>
            <a:r>
              <a:rPr lang="en-US" altLang="ja-JP" dirty="0">
                <a:latin typeface="Times New Roman" panose="02020603050405020304" pitchFamily="18" charset="0"/>
                <a:cs typeface="Times New Roman" panose="02020603050405020304" pitchFamily="18" charset="0"/>
              </a:rPr>
              <a:t>might have</a:t>
            </a:r>
            <a:r>
              <a:rPr kumimoji="1" lang="en-US" altLang="ja-JP" dirty="0">
                <a:latin typeface="Times New Roman" panose="02020603050405020304" pitchFamily="18" charset="0"/>
                <a:cs typeface="Times New Roman" panose="02020603050405020304" pitchFamily="18" charset="0"/>
              </a:rPr>
              <a:t> to do with the structure of the language shaping the way I think.</a:t>
            </a:r>
          </a:p>
          <a:p>
            <a:pPr marL="0" indent="0">
              <a:lnSpc>
                <a:spcPct val="110000"/>
              </a:lnSpc>
              <a:buNone/>
            </a:pPr>
            <a:endParaRPr lang="en-US" altLang="ja-JP" dirty="0">
              <a:latin typeface="Times New Roman" panose="02020603050405020304" pitchFamily="18" charset="0"/>
              <a:cs typeface="Times New Roman" panose="02020603050405020304" pitchFamily="18" charset="0"/>
            </a:endParaRPr>
          </a:p>
          <a:p>
            <a:pPr>
              <a:lnSpc>
                <a:spcPct val="110000"/>
              </a:lnSpc>
            </a:pPr>
            <a:r>
              <a:rPr lang="en-US" altLang="ja-JP" dirty="0">
                <a:latin typeface="Times New Roman" panose="02020603050405020304" pitchFamily="18" charset="0"/>
                <a:cs typeface="Times New Roman" panose="02020603050405020304" pitchFamily="18" charset="0"/>
              </a:rPr>
              <a:t>When we are taught English in Japan, many students seem to find it difficult to get used to the difference in structure and the cultural influences. (vocabularies, accents, cadence, flow of the conversation, </a:t>
            </a:r>
            <a:r>
              <a:rPr lang="en-US" altLang="ja-JP" dirty="0" err="1">
                <a:latin typeface="Times New Roman" panose="02020603050405020304" pitchFamily="18" charset="0"/>
                <a:cs typeface="Times New Roman" panose="02020603050405020304" pitchFamily="18" charset="0"/>
              </a:rPr>
              <a:t>etc</a:t>
            </a:r>
            <a:r>
              <a:rPr lang="en-US" altLang="ja-JP" dirty="0">
                <a:latin typeface="Times New Roman" panose="02020603050405020304" pitchFamily="18" charset="0"/>
                <a:cs typeface="Times New Roman" panose="02020603050405020304" pitchFamily="18" charset="0"/>
              </a:rPr>
              <a:t>)</a:t>
            </a:r>
          </a:p>
          <a:p>
            <a:pPr marL="0" indent="0">
              <a:lnSpc>
                <a:spcPct val="110000"/>
              </a:lnSpc>
              <a:buNone/>
            </a:pPr>
            <a:endParaRPr kumimoji="1" lang="en-US" altLang="ja-JP" dirty="0">
              <a:latin typeface="Times New Roman" panose="02020603050405020304" pitchFamily="18" charset="0"/>
              <a:cs typeface="Times New Roman" panose="02020603050405020304" pitchFamily="18" charset="0"/>
            </a:endParaRPr>
          </a:p>
          <a:p>
            <a:pPr>
              <a:lnSpc>
                <a:spcPct val="110000"/>
              </a:lnSpc>
            </a:pPr>
            <a:r>
              <a:rPr lang="en-US" altLang="ja-JP" dirty="0">
                <a:latin typeface="Times New Roman" panose="02020603050405020304" pitchFamily="18" charset="0"/>
                <a:cs typeface="Times New Roman" panose="02020603050405020304" pitchFamily="18" charset="0"/>
              </a:rPr>
              <a:t>It is interesting to know how the way you think is influenced by the language you use, and how this understanding can add a deeper meaning to language learning.</a:t>
            </a:r>
            <a:endParaRPr kumimoji="1" lang="en-US" altLang="ja-JP" dirty="0">
              <a:latin typeface="Times New Roman" panose="02020603050405020304" pitchFamily="18" charset="0"/>
              <a:cs typeface="Times New Roman" panose="02020603050405020304" pitchFamily="18" charset="0"/>
            </a:endParaRPr>
          </a:p>
          <a:p>
            <a:pPr marL="0" indent="0">
              <a:buNone/>
            </a:pPr>
            <a:endParaRPr kumimoji="1" lang="ja-JP" altLang="en-US" dirty="0">
              <a:latin typeface="Times New Roman" panose="02020603050405020304" pitchFamily="18" charset="0"/>
              <a:cs typeface="Times New Roman" panose="02020603050405020304" pitchFamily="18" charset="0"/>
            </a:endParaRPr>
          </a:p>
        </p:txBody>
      </p:sp>
      <p:pic>
        <p:nvPicPr>
          <p:cNvPr id="1026" name="Picture 2" descr="Uni ROYAL BLUE Omnisports Pureplay (9.4 mm) Indoor Sports">
            <a:extLst>
              <a:ext uri="{FF2B5EF4-FFF2-40B4-BE49-F238E27FC236}">
                <a16:creationId xmlns:a16="http://schemas.microsoft.com/office/drawing/2014/main" id="{E7B66939-A390-8910-F7E5-919F818C61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38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5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07B16C-0577-95DA-B865-48083A19A69F}"/>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Freeform: Shape 103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DBBFA927-E3C0-5B77-4E35-97C7062BE778}"/>
              </a:ext>
            </a:extLst>
          </p:cNvPr>
          <p:cNvSpPr>
            <a:spLocks noGrp="1"/>
          </p:cNvSpPr>
          <p:nvPr>
            <p:ph type="title"/>
          </p:nvPr>
        </p:nvSpPr>
        <p:spPr>
          <a:xfrm>
            <a:off x="1525034" y="1153572"/>
            <a:ext cx="3200400" cy="4461163"/>
          </a:xfrm>
        </p:spPr>
        <p:txBody>
          <a:bodyPr>
            <a:normAutofit/>
          </a:bodyPr>
          <a:lstStyle/>
          <a:p>
            <a:r>
              <a:rPr kumimoji="1" lang="en-US" altLang="ja-JP" b="1">
                <a:solidFill>
                  <a:srgbClr val="FFFFFF"/>
                </a:solidFill>
                <a:latin typeface="Times New Roman" panose="02020603050405020304" pitchFamily="18" charset="0"/>
                <a:cs typeface="Times New Roman" panose="02020603050405020304" pitchFamily="18" charset="0"/>
              </a:rPr>
              <a:t>Summary</a:t>
            </a:r>
            <a:r>
              <a:rPr lang="ja-JP" altLang="en-US" b="1">
                <a:solidFill>
                  <a:srgbClr val="FFFFFF"/>
                </a:solidFill>
                <a:latin typeface="Times New Roman" panose="02020603050405020304" pitchFamily="18" charset="0"/>
                <a:cs typeface="Times New Roman" panose="02020603050405020304" pitchFamily="18" charset="0"/>
              </a:rPr>
              <a:t> </a:t>
            </a:r>
            <a:r>
              <a:rPr lang="en-US" altLang="ja-JP" b="1">
                <a:solidFill>
                  <a:srgbClr val="FFFFFF"/>
                </a:solidFill>
                <a:latin typeface="Times New Roman" panose="02020603050405020304" pitchFamily="18" charset="0"/>
                <a:cs typeface="Times New Roman" panose="02020603050405020304" pitchFamily="18" charset="0"/>
              </a:rPr>
              <a:t>and</a:t>
            </a:r>
            <a:r>
              <a:rPr lang="ja-JP" altLang="en-US" b="1">
                <a:solidFill>
                  <a:srgbClr val="FFFFFF"/>
                </a:solidFill>
                <a:latin typeface="Times New Roman" panose="02020603050405020304" pitchFamily="18" charset="0"/>
                <a:cs typeface="Times New Roman" panose="02020603050405020304" pitchFamily="18" charset="0"/>
              </a:rPr>
              <a:t> </a:t>
            </a:r>
            <a:r>
              <a:rPr kumimoji="1" lang="en-US" altLang="ja-JP" b="1">
                <a:solidFill>
                  <a:srgbClr val="FFFFFF"/>
                </a:solidFill>
                <a:latin typeface="Times New Roman" panose="02020603050405020304" pitchFamily="18" charset="0"/>
                <a:cs typeface="Times New Roman" panose="02020603050405020304" pitchFamily="18" charset="0"/>
              </a:rPr>
              <a:t>Vocabulary</a:t>
            </a:r>
            <a:endParaRPr kumimoji="1" lang="ja-JP" altLang="en-US" b="1">
              <a:solidFill>
                <a:srgbClr val="FFFFFF"/>
              </a:solidFill>
              <a:latin typeface="Times New Roman" panose="02020603050405020304" pitchFamily="18" charset="0"/>
              <a:cs typeface="Times New Roman" panose="02020603050405020304" pitchFamily="18" charset="0"/>
            </a:endParaRPr>
          </a:p>
        </p:txBody>
      </p:sp>
      <p:sp>
        <p:nvSpPr>
          <p:cNvPr id="1035" name="Arc 103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86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コンテンツ プレースホルダー 2">
            <a:extLst>
              <a:ext uri="{FF2B5EF4-FFF2-40B4-BE49-F238E27FC236}">
                <a16:creationId xmlns:a16="http://schemas.microsoft.com/office/drawing/2014/main" id="{3C3BD7F6-269E-6D51-A773-273B431F529B}"/>
              </a:ext>
            </a:extLst>
          </p:cNvPr>
          <p:cNvSpPr>
            <a:spLocks noGrp="1"/>
          </p:cNvSpPr>
          <p:nvPr>
            <p:ph idx="1"/>
          </p:nvPr>
        </p:nvSpPr>
        <p:spPr>
          <a:xfrm>
            <a:off x="5285508" y="591344"/>
            <a:ext cx="6906491" cy="5585619"/>
          </a:xfrm>
        </p:spPr>
        <p:txBody>
          <a:bodyPr anchor="ctr">
            <a:normAutofit/>
          </a:bodyPr>
          <a:lstStyle/>
          <a:p>
            <a:pPr marL="0" indent="0">
              <a:buNone/>
            </a:pPr>
            <a:r>
              <a:rPr kumimoji="1" lang="ja-JP" altLang="en-US" sz="2200">
                <a:latin typeface="Times New Roman" panose="02020603050405020304" pitchFamily="18" charset="0"/>
                <a:cs typeface="Times New Roman" panose="02020603050405020304" pitchFamily="18" charset="0"/>
              </a:rPr>
              <a:t>・</a:t>
            </a:r>
            <a:r>
              <a:rPr kumimoji="1" lang="en-US" altLang="ja-JP" sz="2200" u="sng">
                <a:latin typeface="Times New Roman" panose="02020603050405020304" pitchFamily="18" charset="0"/>
                <a:cs typeface="Times New Roman" panose="02020603050405020304" pitchFamily="18" charset="0"/>
              </a:rPr>
              <a:t>Language</a:t>
            </a:r>
            <a:r>
              <a:rPr kumimoji="1" lang="ja-JP" altLang="en-US" sz="2200" u="sng">
                <a:latin typeface="Times New Roman" panose="02020603050405020304" pitchFamily="18" charset="0"/>
                <a:cs typeface="Times New Roman" panose="02020603050405020304" pitchFamily="18" charset="0"/>
              </a:rPr>
              <a:t>　</a:t>
            </a:r>
            <a:endParaRPr kumimoji="1" lang="en-US" altLang="ja-JP" sz="2200" u="sng">
              <a:latin typeface="Times New Roman" panose="02020603050405020304" pitchFamily="18" charset="0"/>
              <a:cs typeface="Times New Roman" panose="02020603050405020304" pitchFamily="18" charset="0"/>
            </a:endParaRPr>
          </a:p>
          <a:p>
            <a:pPr marL="0" indent="0">
              <a:buNone/>
            </a:pPr>
            <a:r>
              <a:rPr lang="en-US" altLang="ja-JP" sz="2200">
                <a:latin typeface="Times New Roman" panose="02020603050405020304" pitchFamily="18" charset="0"/>
                <a:cs typeface="Times New Roman" panose="02020603050405020304" pitchFamily="18" charset="0"/>
              </a:rPr>
              <a:t>  It allows us to transmit our ideas cross vast reaches of space and time, and transmit knowledge across minds.  </a:t>
            </a:r>
          </a:p>
          <a:p>
            <a:pPr marL="0" indent="0">
              <a:buNone/>
            </a:pPr>
            <a:r>
              <a:rPr lang="en-US" altLang="ja-JP" sz="2200">
                <a:latin typeface="Times New Roman" panose="02020603050405020304" pitchFamily="18" charset="0"/>
                <a:cs typeface="Times New Roman" panose="02020603050405020304" pitchFamily="18" charset="0"/>
              </a:rPr>
              <a:t>  It enables abstract thinking and supports social and cultural activities.</a:t>
            </a:r>
          </a:p>
          <a:p>
            <a:pPr marL="0" indent="0">
              <a:buNone/>
            </a:pPr>
            <a:r>
              <a:rPr lang="ja-JP" altLang="en-US" sz="2200">
                <a:latin typeface="Times New Roman" panose="02020603050405020304" pitchFamily="18" charset="0"/>
                <a:cs typeface="Times New Roman" panose="02020603050405020304" pitchFamily="18" charset="0"/>
              </a:rPr>
              <a:t>・</a:t>
            </a:r>
            <a:r>
              <a:rPr lang="en-US" altLang="ja-JP" sz="2200" u="sng">
                <a:latin typeface="Times New Roman" panose="02020603050405020304" pitchFamily="18" charset="0"/>
                <a:cs typeface="Times New Roman" panose="02020603050405020304" pitchFamily="18" charset="0"/>
              </a:rPr>
              <a:t>Differences </a:t>
            </a:r>
          </a:p>
          <a:p>
            <a:pPr marL="0" indent="0">
              <a:buNone/>
            </a:pPr>
            <a:r>
              <a:rPr lang="en-US" altLang="ja-JP" sz="2200">
                <a:latin typeface="Times New Roman" panose="02020603050405020304" pitchFamily="18" charset="0"/>
                <a:cs typeface="Times New Roman" panose="02020603050405020304" pitchFamily="18" charset="0"/>
              </a:rPr>
              <a:t>  The cognitive ability such as orientation, perception of time, color, and quantity differ depending on the language.</a:t>
            </a:r>
          </a:p>
          <a:p>
            <a:pPr marL="0" indent="0">
              <a:buNone/>
            </a:pPr>
            <a:r>
              <a:rPr lang="ja-JP" altLang="en-US" sz="2200">
                <a:latin typeface="Times New Roman" panose="02020603050405020304" pitchFamily="18" charset="0"/>
                <a:cs typeface="Times New Roman" panose="02020603050405020304" pitchFamily="18" charset="0"/>
              </a:rPr>
              <a:t>  →  </a:t>
            </a:r>
            <a:r>
              <a:rPr lang="en-US" altLang="ja-JP" sz="2200">
                <a:latin typeface="Times New Roman" panose="02020603050405020304" pitchFamily="18" charset="0"/>
                <a:cs typeface="Times New Roman" panose="02020603050405020304" pitchFamily="18" charset="0"/>
              </a:rPr>
              <a:t>linguistic diversity </a:t>
            </a:r>
          </a:p>
          <a:p>
            <a:pPr marL="0" indent="0">
              <a:buNone/>
            </a:pPr>
            <a:r>
              <a:rPr lang="ja-JP" altLang="en-US" sz="2200">
                <a:latin typeface="Times New Roman" panose="02020603050405020304" pitchFamily="18" charset="0"/>
                <a:cs typeface="Times New Roman" panose="02020603050405020304" pitchFamily="18" charset="0"/>
              </a:rPr>
              <a:t>・</a:t>
            </a:r>
            <a:r>
              <a:rPr lang="en-US" altLang="ja-JP" sz="2200" u="sng">
                <a:latin typeface="Times New Roman" panose="02020603050405020304" pitchFamily="18" charset="0"/>
                <a:cs typeface="Times New Roman" panose="02020603050405020304" pitchFamily="18" charset="0"/>
              </a:rPr>
              <a:t>Exclusion</a:t>
            </a:r>
            <a:r>
              <a:rPr lang="en-US" altLang="ja-JP" sz="2200">
                <a:latin typeface="Times New Roman" panose="02020603050405020304" pitchFamily="18" charset="0"/>
                <a:cs typeface="Times New Roman" panose="02020603050405020304" pitchFamily="18" charset="0"/>
              </a:rPr>
              <a:t> </a:t>
            </a:r>
          </a:p>
          <a:p>
            <a:pPr marL="0" indent="0">
              <a:buNone/>
            </a:pPr>
            <a:r>
              <a:rPr lang="en-US" altLang="ja-JP" sz="2200">
                <a:latin typeface="Times New Roman" panose="02020603050405020304" pitchFamily="18" charset="0"/>
                <a:cs typeface="Times New Roman" panose="02020603050405020304" pitchFamily="18" charset="0"/>
              </a:rPr>
              <a:t>  Since most human sciences are based on studies by English-speaking undergraduates at universities, many others are denied access to these ideas.</a:t>
            </a:r>
          </a:p>
          <a:p>
            <a:pPr marL="0" indent="0">
              <a:buNone/>
            </a:pPr>
            <a:r>
              <a:rPr lang="en-US" altLang="ja-JP" sz="2200">
                <a:latin typeface="Times New Roman" panose="02020603050405020304" pitchFamily="18" charset="0"/>
                <a:cs typeface="Times New Roman" panose="02020603050405020304" pitchFamily="18" charset="0"/>
              </a:rPr>
              <a:t>  </a:t>
            </a:r>
            <a:r>
              <a:rPr lang="ja-JP" altLang="en-US" sz="2200">
                <a:latin typeface="Times New Roman" panose="02020603050405020304" pitchFamily="18" charset="0"/>
                <a:cs typeface="Times New Roman" panose="02020603050405020304" pitchFamily="18" charset="0"/>
              </a:rPr>
              <a:t>→　</a:t>
            </a:r>
            <a:r>
              <a:rPr lang="en-US" altLang="ja-JP" sz="2200">
                <a:latin typeface="Times New Roman" panose="02020603050405020304" pitchFamily="18" charset="0"/>
                <a:cs typeface="Times New Roman" panose="02020603050405020304" pitchFamily="18" charset="0"/>
              </a:rPr>
              <a:t>a language can limit and narrow people’s thoughts</a:t>
            </a:r>
          </a:p>
        </p:txBody>
      </p:sp>
      <p:pic>
        <p:nvPicPr>
          <p:cNvPr id="1026" name="Picture 2" descr="Uni ROYAL BLUE Omnisports Pureplay (9.4 mm) Indoor Sports">
            <a:extLst>
              <a:ext uri="{FF2B5EF4-FFF2-40B4-BE49-F238E27FC236}">
                <a16:creationId xmlns:a16="http://schemas.microsoft.com/office/drawing/2014/main" id="{9E074009-FC2A-E813-6D8C-00AAC9DC2B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38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431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7E163-3183-58C5-B42A-0261567C75C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6814879-5612-7835-FF25-5D4CD0E8BF3D}"/>
              </a:ext>
            </a:extLst>
          </p:cNvPr>
          <p:cNvSpPr>
            <a:spLocks noGrp="1"/>
          </p:cNvSpPr>
          <p:nvPr>
            <p:ph type="title"/>
          </p:nvPr>
        </p:nvSpPr>
        <p:spPr>
          <a:xfrm>
            <a:off x="1127050" y="-179387"/>
            <a:ext cx="10226749" cy="1325563"/>
          </a:xfrm>
        </p:spPr>
        <p:txBody>
          <a:bodyPr/>
          <a:lstStyle/>
          <a:p>
            <a:r>
              <a:rPr lang="en-US" altLang="ja-JP" b="1" dirty="0">
                <a:latin typeface="Times New Roman" panose="02020603050405020304" pitchFamily="18" charset="0"/>
                <a:cs typeface="Times New Roman" panose="02020603050405020304" pitchFamily="18" charset="0"/>
              </a:rPr>
              <a:t>Comprehension</a:t>
            </a:r>
            <a:endParaRPr kumimoji="1" lang="ja-JP" altLang="en-US" b="1" dirty="0">
              <a:latin typeface="Times New Roman" panose="02020603050405020304" pitchFamily="18" charset="0"/>
              <a:cs typeface="Times New Roman" panose="02020603050405020304" pitchFamily="18" charset="0"/>
            </a:endParaRPr>
          </a:p>
        </p:txBody>
      </p:sp>
      <p:sp>
        <p:nvSpPr>
          <p:cNvPr id="3" name="コンテンツ プレースホルダー 2">
            <a:extLst>
              <a:ext uri="{FF2B5EF4-FFF2-40B4-BE49-F238E27FC236}">
                <a16:creationId xmlns:a16="http://schemas.microsoft.com/office/drawing/2014/main" id="{265CC4F1-104D-4D63-EC91-9F2FEA790067}"/>
              </a:ext>
            </a:extLst>
          </p:cNvPr>
          <p:cNvSpPr>
            <a:spLocks noGrp="1"/>
          </p:cNvSpPr>
          <p:nvPr>
            <p:ph idx="1"/>
          </p:nvPr>
        </p:nvSpPr>
        <p:spPr>
          <a:xfrm>
            <a:off x="1127050" y="958467"/>
            <a:ext cx="10531550" cy="5218496"/>
          </a:xfrm>
        </p:spPr>
        <p:txBody>
          <a:bodyPr>
            <a:normAutofit lnSpcReduction="10000"/>
          </a:bodyPr>
          <a:lstStyle/>
          <a:p>
            <a:pPr marL="0" indent="0">
              <a:buNone/>
            </a:pPr>
            <a:endParaRPr kumimoji="1" lang="en-US" altLang="ja-JP" dirty="0">
              <a:latin typeface="Times New Roman" panose="02020603050405020304" pitchFamily="18" charset="0"/>
              <a:cs typeface="Times New Roman" panose="02020603050405020304" pitchFamily="18" charset="0"/>
            </a:endParaRPr>
          </a:p>
          <a:p>
            <a:pPr marL="0" indent="0">
              <a:buNone/>
            </a:pPr>
            <a:r>
              <a:rPr kumimoji="1" lang="ja-JP" altLang="en-US" dirty="0">
                <a:latin typeface="Times New Roman" panose="02020603050405020304" pitchFamily="18" charset="0"/>
                <a:cs typeface="Times New Roman" panose="02020603050405020304" pitchFamily="18" charset="0"/>
              </a:rPr>
              <a:t>・</a:t>
            </a:r>
            <a:r>
              <a:rPr lang="en-US" altLang="ja-JP" dirty="0">
                <a:latin typeface="Times New Roman" panose="02020603050405020304" pitchFamily="18" charset="0"/>
                <a:cs typeface="Times New Roman" panose="02020603050405020304" pitchFamily="18" charset="0"/>
              </a:rPr>
              <a:t>A</a:t>
            </a:r>
            <a:r>
              <a:rPr kumimoji="1" lang="en-US" altLang="ja-JP" dirty="0">
                <a:latin typeface="Times New Roman" panose="02020603050405020304" pitchFamily="18" charset="0"/>
                <a:cs typeface="Times New Roman" panose="02020603050405020304" pitchFamily="18" charset="0"/>
              </a:rPr>
              <a:t>ccording to the presenter, who argued that language crafts reality?</a:t>
            </a:r>
          </a:p>
          <a:p>
            <a:pPr marL="0" indent="0">
              <a:buNone/>
            </a:pPr>
            <a:r>
              <a:rPr kumimoji="1" lang="en-US" altLang="ja-JP" dirty="0">
                <a:latin typeface="Times New Roman" panose="02020603050405020304" pitchFamily="18" charset="0"/>
                <a:cs typeface="Times New Roman" panose="02020603050405020304" pitchFamily="18" charset="0"/>
              </a:rPr>
              <a:t>   </a:t>
            </a:r>
          </a:p>
          <a:p>
            <a:pPr marL="0" indent="0">
              <a:buNone/>
            </a:pPr>
            <a:endParaRPr lang="en-US" altLang="ja-JP" dirty="0">
              <a:latin typeface="Times New Roman" panose="02020603050405020304" pitchFamily="18" charset="0"/>
              <a:cs typeface="Times New Roman" panose="02020603050405020304" pitchFamily="18" charset="0"/>
            </a:endParaRPr>
          </a:p>
          <a:p>
            <a:pPr marL="0" indent="0">
              <a:buNone/>
            </a:pPr>
            <a:r>
              <a:rPr kumimoji="1" lang="ja-JP" altLang="en-US" dirty="0">
                <a:latin typeface="Times New Roman" panose="02020603050405020304" pitchFamily="18" charset="0"/>
                <a:cs typeface="Times New Roman" panose="02020603050405020304" pitchFamily="18" charset="0"/>
              </a:rPr>
              <a:t>・</a:t>
            </a:r>
            <a:r>
              <a:rPr kumimoji="1" lang="en-US" altLang="ja-JP" dirty="0">
                <a:latin typeface="Times New Roman" panose="02020603050405020304" pitchFamily="18" charset="0"/>
                <a:cs typeface="Times New Roman" panose="02020603050405020304" pitchFamily="18" charset="0"/>
              </a:rPr>
              <a:t>The presenter talks about five effects of which language shape the way we think. What are they?</a:t>
            </a:r>
          </a:p>
          <a:p>
            <a:pPr marL="0" indent="0">
              <a:buNone/>
            </a:pPr>
            <a:r>
              <a:rPr lang="en-US" altLang="ja-JP" dirty="0">
                <a:latin typeface="Times New Roman" panose="02020603050405020304" pitchFamily="18" charset="0"/>
                <a:cs typeface="Times New Roman" panose="02020603050405020304" pitchFamily="18" charset="0"/>
              </a:rPr>
              <a:t>      1.             2.             3.              4.              5.     </a:t>
            </a:r>
            <a:endParaRPr kumimoji="1" lang="en-US" altLang="ja-JP" dirty="0"/>
          </a:p>
          <a:p>
            <a:pPr marL="0" indent="0">
              <a:buNone/>
            </a:pPr>
            <a:endParaRPr lang="en-US" altLang="ja-JP" dirty="0"/>
          </a:p>
          <a:p>
            <a:pPr marL="0" indent="0">
              <a:buNone/>
            </a:pPr>
            <a:endParaRPr lang="en-US" altLang="ja-JP" dirty="0"/>
          </a:p>
          <a:p>
            <a:pPr marL="0" indent="0">
              <a:buNone/>
            </a:pPr>
            <a:r>
              <a:rPr kumimoji="1" lang="ja-JP" altLang="en-US" dirty="0"/>
              <a:t>・</a:t>
            </a:r>
            <a:r>
              <a:rPr lang="en-US" altLang="ja-JP" dirty="0">
                <a:latin typeface="Times New Roman" panose="02020603050405020304" pitchFamily="18" charset="0"/>
                <a:cs typeface="Times New Roman" panose="02020603050405020304" pitchFamily="18" charset="0"/>
              </a:rPr>
              <a:t>Why is a language worth preserving?</a:t>
            </a:r>
          </a:p>
          <a:p>
            <a:pPr marL="0" indent="0">
              <a:buNone/>
            </a:pPr>
            <a:r>
              <a:rPr kumimoji="1" lang="en-US" altLang="ja-JP" dirty="0"/>
              <a:t>  </a:t>
            </a:r>
          </a:p>
        </p:txBody>
      </p:sp>
      <p:pic>
        <p:nvPicPr>
          <p:cNvPr id="1026" name="Picture 2" descr="Uni ROYAL BLUE Omnisports Pureplay (9.4 mm) Indoor Sports">
            <a:extLst>
              <a:ext uri="{FF2B5EF4-FFF2-40B4-BE49-F238E27FC236}">
                <a16:creationId xmlns:a16="http://schemas.microsoft.com/office/drawing/2014/main" id="{DADFC549-996B-2F85-B7FE-3DE8634580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38200"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直線コネクタ 4">
            <a:extLst>
              <a:ext uri="{FF2B5EF4-FFF2-40B4-BE49-F238E27FC236}">
                <a16:creationId xmlns:a16="http://schemas.microsoft.com/office/drawing/2014/main" id="{48B73ECA-0CED-38FE-C9DC-F89458503398}"/>
              </a:ext>
            </a:extLst>
          </p:cNvPr>
          <p:cNvCxnSpPr>
            <a:cxnSpLocks/>
          </p:cNvCxnSpPr>
          <p:nvPr/>
        </p:nvCxnSpPr>
        <p:spPr>
          <a:xfrm>
            <a:off x="1750919" y="4119675"/>
            <a:ext cx="736898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D4E15709-64F8-799B-ABCE-2A45AE4DBF37}"/>
              </a:ext>
            </a:extLst>
          </p:cNvPr>
          <p:cNvCxnSpPr>
            <a:cxnSpLocks/>
          </p:cNvCxnSpPr>
          <p:nvPr/>
        </p:nvCxnSpPr>
        <p:spPr>
          <a:xfrm>
            <a:off x="1750919" y="5937401"/>
            <a:ext cx="736898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85E8E655-D949-6928-CDF0-61712C5B55B6}"/>
              </a:ext>
            </a:extLst>
          </p:cNvPr>
          <p:cNvCxnSpPr>
            <a:cxnSpLocks/>
          </p:cNvCxnSpPr>
          <p:nvPr/>
        </p:nvCxnSpPr>
        <p:spPr>
          <a:xfrm>
            <a:off x="1673800" y="2345960"/>
            <a:ext cx="4010903"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9663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EB351-AF38-8265-9503-E928858950F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8E4EFE1-2FBA-33D3-6FF0-5333959C753D}"/>
              </a:ext>
            </a:extLst>
          </p:cNvPr>
          <p:cNvSpPr>
            <a:spLocks noGrp="1"/>
          </p:cNvSpPr>
          <p:nvPr>
            <p:ph type="title"/>
          </p:nvPr>
        </p:nvSpPr>
        <p:spPr>
          <a:xfrm>
            <a:off x="1127050" y="365125"/>
            <a:ext cx="10226749" cy="1325563"/>
          </a:xfrm>
        </p:spPr>
        <p:txBody>
          <a:bodyPr/>
          <a:lstStyle/>
          <a:p>
            <a:r>
              <a:rPr kumimoji="1" lang="en-US" altLang="ja-JP" b="1" dirty="0">
                <a:latin typeface="Times New Roman" panose="02020603050405020304" pitchFamily="18" charset="0"/>
                <a:cs typeface="Times New Roman" panose="02020603050405020304" pitchFamily="18" charset="0"/>
              </a:rPr>
              <a:t>Think</a:t>
            </a:r>
            <a:endParaRPr kumimoji="1" lang="ja-JP" altLang="en-US" b="1" dirty="0">
              <a:latin typeface="Times New Roman" panose="02020603050405020304" pitchFamily="18" charset="0"/>
              <a:cs typeface="Times New Roman" panose="02020603050405020304" pitchFamily="18" charset="0"/>
            </a:endParaRPr>
          </a:p>
        </p:txBody>
      </p:sp>
      <p:sp>
        <p:nvSpPr>
          <p:cNvPr id="3" name="コンテンツ プレースホルダー 2">
            <a:extLst>
              <a:ext uri="{FF2B5EF4-FFF2-40B4-BE49-F238E27FC236}">
                <a16:creationId xmlns:a16="http://schemas.microsoft.com/office/drawing/2014/main" id="{13CA9F59-D16E-824A-5111-88B2876D1469}"/>
              </a:ext>
            </a:extLst>
          </p:cNvPr>
          <p:cNvSpPr>
            <a:spLocks noGrp="1"/>
          </p:cNvSpPr>
          <p:nvPr>
            <p:ph idx="1"/>
          </p:nvPr>
        </p:nvSpPr>
        <p:spPr>
          <a:xfrm>
            <a:off x="1127050" y="1825625"/>
            <a:ext cx="10226750" cy="4351338"/>
          </a:xfrm>
        </p:spPr>
        <p:txBody>
          <a:bodyPr>
            <a:normAutofit/>
          </a:bodyPr>
          <a:lstStyle/>
          <a:p>
            <a:r>
              <a:rPr lang="en-US" altLang="ja-JP" dirty="0">
                <a:latin typeface="Times New Roman" panose="02020603050405020304" pitchFamily="18" charset="0"/>
                <a:cs typeface="Times New Roman" panose="02020603050405020304" pitchFamily="18" charset="0"/>
              </a:rPr>
              <a:t>Are</a:t>
            </a:r>
            <a:r>
              <a:rPr kumimoji="1" lang="en-US" altLang="ja-JP" dirty="0">
                <a:latin typeface="Times New Roman" panose="02020603050405020304" pitchFamily="18" charset="0"/>
                <a:cs typeface="Times New Roman" panose="02020603050405020304" pitchFamily="18" charset="0"/>
              </a:rPr>
              <a:t> there words you know that only make sense in Japanese?</a:t>
            </a:r>
          </a:p>
          <a:p>
            <a:pPr marL="0" indent="0">
              <a:buNone/>
            </a:pPr>
            <a:r>
              <a:rPr kumimoji="1" lang="en-US" altLang="ja-JP" dirty="0">
                <a:latin typeface="Times New Roman" panose="02020603050405020304" pitchFamily="18" charset="0"/>
                <a:cs typeface="Times New Roman" panose="02020603050405020304" pitchFamily="18" charset="0"/>
              </a:rPr>
              <a:t> Give an example:                     </a:t>
            </a:r>
          </a:p>
          <a:p>
            <a:endParaRPr lang="en-US" altLang="ja-JP" dirty="0">
              <a:latin typeface="Times New Roman" panose="02020603050405020304" pitchFamily="18" charset="0"/>
              <a:cs typeface="Times New Roman" panose="02020603050405020304" pitchFamily="18" charset="0"/>
            </a:endParaRPr>
          </a:p>
          <a:p>
            <a:endParaRPr lang="en-US" altLang="ja-JP" dirty="0">
              <a:latin typeface="Times New Roman" panose="02020603050405020304" pitchFamily="18" charset="0"/>
              <a:cs typeface="Times New Roman" panose="02020603050405020304" pitchFamily="18" charset="0"/>
            </a:endParaRPr>
          </a:p>
          <a:p>
            <a:r>
              <a:rPr lang="en-US" altLang="ja-JP" dirty="0">
                <a:latin typeface="Times New Roman" panose="02020603050405020304" pitchFamily="18" charset="0"/>
                <a:cs typeface="Times New Roman" panose="02020603050405020304" pitchFamily="18" charset="0"/>
              </a:rPr>
              <a:t>Have you noticed a change in yourself (attitude, mindset, </a:t>
            </a:r>
            <a:r>
              <a:rPr lang="en-US" altLang="ja-JP" dirty="0" err="1">
                <a:latin typeface="Times New Roman" panose="02020603050405020304" pitchFamily="18" charset="0"/>
                <a:cs typeface="Times New Roman" panose="02020603050405020304" pitchFamily="18" charset="0"/>
              </a:rPr>
              <a:t>etc</a:t>
            </a:r>
            <a:r>
              <a:rPr lang="en-US" altLang="ja-JP" dirty="0">
                <a:latin typeface="Times New Roman" panose="02020603050405020304" pitchFamily="18" charset="0"/>
                <a:cs typeface="Times New Roman" panose="02020603050405020304" pitchFamily="18" charset="0"/>
              </a:rPr>
              <a:t>) when talking or writing in English? </a:t>
            </a:r>
          </a:p>
          <a:p>
            <a:pPr marL="0" indent="0">
              <a:buNone/>
            </a:pPr>
            <a:r>
              <a:rPr lang="en-US" altLang="ja-JP" dirty="0"/>
              <a:t>  </a:t>
            </a:r>
            <a:r>
              <a:rPr lang="en-US" altLang="ja-JP" dirty="0">
                <a:latin typeface="Times New Roman" panose="02020603050405020304" pitchFamily="18" charset="0"/>
                <a:cs typeface="Times New Roman" panose="02020603050405020304" pitchFamily="18" charset="0"/>
              </a:rPr>
              <a:t>Share your experience:</a:t>
            </a:r>
            <a:endParaRPr kumimoji="1" lang="en-US" altLang="ja-JP" dirty="0"/>
          </a:p>
          <a:p>
            <a:pPr marL="0" indent="0">
              <a:buNone/>
            </a:pPr>
            <a:r>
              <a:rPr kumimoji="1" lang="en-US" altLang="ja-JP" dirty="0"/>
              <a:t>                                       </a:t>
            </a:r>
            <a:endParaRPr kumimoji="1" lang="ja-JP" altLang="en-US" dirty="0"/>
          </a:p>
        </p:txBody>
      </p:sp>
      <p:pic>
        <p:nvPicPr>
          <p:cNvPr id="1026" name="Picture 2" descr="Uni ROYAL BLUE Omnisports Pureplay (9.4 mm) Indoor Sports">
            <a:extLst>
              <a:ext uri="{FF2B5EF4-FFF2-40B4-BE49-F238E27FC236}">
                <a16:creationId xmlns:a16="http://schemas.microsoft.com/office/drawing/2014/main" id="{D6D67C28-F924-C987-3B04-D156DAE6CA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38200"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直線コネクタ 4">
            <a:extLst>
              <a:ext uri="{FF2B5EF4-FFF2-40B4-BE49-F238E27FC236}">
                <a16:creationId xmlns:a16="http://schemas.microsoft.com/office/drawing/2014/main" id="{DDE03F83-F4A3-3EFD-5A40-CCCF4F789E28}"/>
              </a:ext>
            </a:extLst>
          </p:cNvPr>
          <p:cNvCxnSpPr>
            <a:cxnSpLocks/>
          </p:cNvCxnSpPr>
          <p:nvPr/>
        </p:nvCxnSpPr>
        <p:spPr>
          <a:xfrm>
            <a:off x="3880884" y="2743200"/>
            <a:ext cx="290268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5E43218D-8FE4-5254-9EB7-2CF6DE07B2F3}"/>
              </a:ext>
            </a:extLst>
          </p:cNvPr>
          <p:cNvCxnSpPr>
            <a:cxnSpLocks/>
          </p:cNvCxnSpPr>
          <p:nvPr/>
        </p:nvCxnSpPr>
        <p:spPr>
          <a:xfrm>
            <a:off x="4833384" y="5191125"/>
            <a:ext cx="664424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846F4364-A5A6-5258-6386-E22F899C05BB}"/>
              </a:ext>
            </a:extLst>
          </p:cNvPr>
          <p:cNvCxnSpPr>
            <a:cxnSpLocks/>
          </p:cNvCxnSpPr>
          <p:nvPr/>
        </p:nvCxnSpPr>
        <p:spPr>
          <a:xfrm>
            <a:off x="4833384" y="5667375"/>
            <a:ext cx="6644241"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3842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979B29-C719-859D-9FD9-74E2A4D0355E}"/>
            </a:ext>
          </a:extLst>
        </p:cNvPr>
        <p:cNvGrpSpPr/>
        <p:nvPr/>
      </p:nvGrpSpPr>
      <p:grpSpPr>
        <a:xfrm>
          <a:off x="0" y="0"/>
          <a:ext cx="0" cy="0"/>
          <a:chOff x="0" y="0"/>
          <a:chExt cx="0" cy="0"/>
        </a:xfrm>
      </p:grpSpPr>
      <p:sp useBgFill="1">
        <p:nvSpPr>
          <p:cNvPr id="1032" name="Slide background fill">
            <a:extLst>
              <a:ext uri="{FF2B5EF4-FFF2-40B4-BE49-F238E27FC236}">
                <a16:creationId xmlns:a16="http://schemas.microsoft.com/office/drawing/2014/main" id="{CB49665F-0298-4449-8D2D-209989CB9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4" name="Color 2">
            <a:extLst>
              <a:ext uri="{FF2B5EF4-FFF2-40B4-BE49-F238E27FC236}">
                <a16:creationId xmlns:a16="http://schemas.microsoft.com/office/drawing/2014/main" id="{A71EEC14-174A-46FA-B046-474750457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36" name="Group 1035">
            <a:extLst>
              <a:ext uri="{FF2B5EF4-FFF2-40B4-BE49-F238E27FC236}">
                <a16:creationId xmlns:a16="http://schemas.microsoft.com/office/drawing/2014/main" id="{EEB6CB95-E653-4C6C-AE51-62FD848E8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089" y="-2"/>
            <a:ext cx="3468234" cy="6858000"/>
            <a:chOff x="651279" y="598259"/>
            <a:chExt cx="10889442" cy="5680742"/>
          </a:xfrm>
        </p:grpSpPr>
        <p:sp>
          <p:nvSpPr>
            <p:cNvPr id="1037" name="Color">
              <a:extLst>
                <a:ext uri="{FF2B5EF4-FFF2-40B4-BE49-F238E27FC236}">
                  <a16:creationId xmlns:a16="http://schemas.microsoft.com/office/drawing/2014/main" id="{BDD3CB8E-ABA7-4F37-BB2C-64FFD1981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8" name="Color">
              <a:extLst>
                <a:ext uri="{FF2B5EF4-FFF2-40B4-BE49-F238E27FC236}">
                  <a16:creationId xmlns:a16="http://schemas.microsoft.com/office/drawing/2014/main" id="{C2CA788A-B2FD-494C-BED0-83E31F6DF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40" name="Group 1039">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9724" y="0"/>
            <a:ext cx="12188952" cy="6858000"/>
            <a:chOff x="0" y="0"/>
            <a:chExt cx="12188952" cy="6858000"/>
          </a:xfrm>
        </p:grpSpPr>
        <p:sp>
          <p:nvSpPr>
            <p:cNvPr id="1041" name="Freeform: Shape 1040">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42" name="Freeform: Shape 1041">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43" name="Freeform: Shape 1042">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44" name="Freeform: Shape 1043">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45" name="Freeform: Shape 1044">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46" name="Freeform: Shape 1045">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47" name="Freeform: Shape 1046">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タイトル 1">
            <a:extLst>
              <a:ext uri="{FF2B5EF4-FFF2-40B4-BE49-F238E27FC236}">
                <a16:creationId xmlns:a16="http://schemas.microsoft.com/office/drawing/2014/main" id="{6060FFA8-E623-2898-6D17-69FF664540C6}"/>
              </a:ext>
            </a:extLst>
          </p:cNvPr>
          <p:cNvSpPr>
            <a:spLocks noGrp="1"/>
          </p:cNvSpPr>
          <p:nvPr>
            <p:ph type="title"/>
          </p:nvPr>
        </p:nvSpPr>
        <p:spPr>
          <a:xfrm rot="16200000">
            <a:off x="-487680" y="1947672"/>
            <a:ext cx="5961888" cy="2788920"/>
          </a:xfrm>
        </p:spPr>
        <p:txBody>
          <a:bodyPr anchor="ctr">
            <a:normAutofit/>
          </a:bodyPr>
          <a:lstStyle/>
          <a:p>
            <a:r>
              <a:rPr kumimoji="1" lang="en-US" altLang="ja-JP" sz="4800" b="1">
                <a:solidFill>
                  <a:schemeClr val="bg1"/>
                </a:solidFill>
                <a:latin typeface="Times New Roman" panose="02020603050405020304" pitchFamily="18" charset="0"/>
                <a:cs typeface="Times New Roman" panose="02020603050405020304" pitchFamily="18" charset="0"/>
              </a:rPr>
              <a:t>Opinion</a:t>
            </a:r>
            <a:endParaRPr kumimoji="1" lang="ja-JP" altLang="en-US" sz="4800" b="1">
              <a:solidFill>
                <a:schemeClr val="bg1"/>
              </a:solidFill>
              <a:latin typeface="Times New Roman" panose="02020603050405020304" pitchFamily="18" charset="0"/>
              <a:cs typeface="Times New Roman" panose="02020603050405020304" pitchFamily="18" charset="0"/>
            </a:endParaRPr>
          </a:p>
        </p:txBody>
      </p:sp>
      <p:pic>
        <p:nvPicPr>
          <p:cNvPr id="1026" name="Picture 2" descr="Uni ROYAL BLUE Omnisports Pureplay (9.4 mm) Indoor Sports">
            <a:extLst>
              <a:ext uri="{FF2B5EF4-FFF2-40B4-BE49-F238E27FC236}">
                <a16:creationId xmlns:a16="http://schemas.microsoft.com/office/drawing/2014/main" id="{1C49FABA-B469-46F9-BE3D-71567C7195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382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28" name="コンテンツ プレースホルダー 2">
            <a:extLst>
              <a:ext uri="{FF2B5EF4-FFF2-40B4-BE49-F238E27FC236}">
                <a16:creationId xmlns:a16="http://schemas.microsoft.com/office/drawing/2014/main" id="{878D1F30-5A26-453B-1D4B-5C0E9F5342B8}"/>
              </a:ext>
            </a:extLst>
          </p:cNvPr>
          <p:cNvGraphicFramePr>
            <a:graphicFrameLocks noGrp="1"/>
          </p:cNvGraphicFramePr>
          <p:nvPr>
            <p:ph idx="1"/>
            <p:extLst>
              <p:ext uri="{D42A27DB-BD31-4B8C-83A1-F6EECF244321}">
                <p14:modId xmlns:p14="http://schemas.microsoft.com/office/powerpoint/2010/main" val="2361699695"/>
              </p:ext>
            </p:extLst>
          </p:nvPr>
        </p:nvGraphicFramePr>
        <p:xfrm>
          <a:off x="3794296" y="288758"/>
          <a:ext cx="7559504" cy="62852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084431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908</TotalTime>
  <Words>438</Words>
  <Application>Microsoft Macintosh PowerPoint</Application>
  <PresentationFormat>Widescreen</PresentationFormat>
  <Paragraphs>41</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游ゴシック</vt:lpstr>
      <vt:lpstr>游ゴシック Light</vt:lpstr>
      <vt:lpstr>Arial</vt:lpstr>
      <vt:lpstr>Times New Roman</vt:lpstr>
      <vt:lpstr>Office テーマ</vt:lpstr>
      <vt:lpstr>How Language  Shape the Way We Think  Presenter: Lera Boroditsky</vt:lpstr>
      <vt:lpstr>   Watch here: </vt:lpstr>
      <vt:lpstr>Why I chose this topic</vt:lpstr>
      <vt:lpstr>Summary and Vocabulary</vt:lpstr>
      <vt:lpstr>Comprehension</vt:lpstr>
      <vt:lpstr>Think</vt:lpstr>
      <vt:lpstr>Opinion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language  shape the way we think  Presenter: Lera Boroditsky</dc:title>
  <dc:creator>H Y</dc:creator>
  <cp:lastModifiedBy>Jason Pipe</cp:lastModifiedBy>
  <cp:revision>13</cp:revision>
  <dcterms:created xsi:type="dcterms:W3CDTF">2024-02-11T08:59:43Z</dcterms:created>
  <dcterms:modified xsi:type="dcterms:W3CDTF">2024-05-09T07:24:23Z</dcterms:modified>
</cp:coreProperties>
</file>