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Noto Sans JP" panose="020B0500000000000000" pitchFamily="34" charset="-128"/>
      <p:regular r:id="rId18"/>
    </p:embeddedFont>
    <p:embeddedFont>
      <p:font typeface="Noto Sans JP Bold" panose="020B0800000000000000" pitchFamily="34" charset="-128"/>
      <p:regular r:id="rId19"/>
      <p:bold r:id="rId20"/>
    </p:embeddedFont>
    <p:embeddedFont>
      <p:font typeface="Noto Sans JP Medium" panose="020B0600000000000000" pitchFamily="34" charset="-128"/>
      <p:regular r:id="rId21"/>
    </p:embeddedFont>
    <p:embeddedFont>
      <p:font typeface="Alata" pitchFamily="2" charset="77"/>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46" autoAdjust="0"/>
  </p:normalViewPr>
  <p:slideViewPr>
    <p:cSldViewPr>
      <p:cViewPr varScale="1">
        <p:scale>
          <a:sx n="59" d="100"/>
          <a:sy n="59" d="100"/>
        </p:scale>
        <p:origin x="9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5FAFD">
                <a:alpha val="100000"/>
              </a:srgbClr>
            </a:gs>
            <a:gs pos="100000">
              <a:srgbClr val="8CD4DF">
                <a:alpha val="335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443161"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2000664"/>
            <a:ext cx="1370113" cy="2549854"/>
            <a:chOff x="0" y="0"/>
            <a:chExt cx="360853" cy="671566"/>
          </a:xfrm>
        </p:grpSpPr>
        <p:sp>
          <p:nvSpPr>
            <p:cNvPr id="6" name="Freeform 6"/>
            <p:cNvSpPr/>
            <p:nvPr/>
          </p:nvSpPr>
          <p:spPr>
            <a:xfrm>
              <a:off x="0" y="0"/>
              <a:ext cx="360853" cy="671566"/>
            </a:xfrm>
            <a:custGeom>
              <a:avLst/>
              <a:gdLst/>
              <a:ahLst/>
              <a:cxnLst/>
              <a:rect l="l" t="t" r="r" b="b"/>
              <a:pathLst>
                <a:path w="360853" h="671566">
                  <a:moveTo>
                    <a:pt x="0" y="0"/>
                  </a:moveTo>
                  <a:lnTo>
                    <a:pt x="360853" y="0"/>
                  </a:lnTo>
                  <a:lnTo>
                    <a:pt x="360853" y="671566"/>
                  </a:lnTo>
                  <a:lnTo>
                    <a:pt x="0" y="671566"/>
                  </a:lnTo>
                  <a:close/>
                </a:path>
              </a:pathLst>
            </a:custGeom>
            <a:solidFill>
              <a:srgbClr val="50B6BB"/>
            </a:solidFill>
          </p:spPr>
          <p:txBody>
            <a:bodyPr/>
            <a:lstStyle/>
            <a:p>
              <a:endParaRPr lang="en-JP"/>
            </a:p>
          </p:txBody>
        </p:sp>
        <p:sp>
          <p:nvSpPr>
            <p:cNvPr id="7" name="TextBox 7"/>
            <p:cNvSpPr txBox="1"/>
            <p:nvPr/>
          </p:nvSpPr>
          <p:spPr>
            <a:xfrm>
              <a:off x="0" y="-28575"/>
              <a:ext cx="360853" cy="700141"/>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1556589" y="5013126"/>
            <a:ext cx="5247763" cy="4073576"/>
          </a:xfrm>
          <a:custGeom>
            <a:avLst/>
            <a:gdLst/>
            <a:ahLst/>
            <a:cxnLst/>
            <a:rect l="l" t="t" r="r" b="b"/>
            <a:pathLst>
              <a:path w="5247763" h="4073576">
                <a:moveTo>
                  <a:pt x="0" y="0"/>
                </a:moveTo>
                <a:lnTo>
                  <a:pt x="5247763" y="0"/>
                </a:lnTo>
                <a:lnTo>
                  <a:pt x="5247763" y="4073575"/>
                </a:lnTo>
                <a:lnTo>
                  <a:pt x="0" y="4073575"/>
                </a:lnTo>
                <a:lnTo>
                  <a:pt x="0" y="0"/>
                </a:lnTo>
                <a:close/>
              </a:path>
            </a:pathLst>
          </a:custGeom>
          <a:blipFill>
            <a:blip r:embed="rId2"/>
            <a:stretch>
              <a:fillRect/>
            </a:stretch>
          </a:blipFill>
        </p:spPr>
        <p:txBody>
          <a:bodyPr/>
          <a:lstStyle/>
          <a:p>
            <a:endParaRPr lang="en-JP"/>
          </a:p>
        </p:txBody>
      </p:sp>
      <p:sp>
        <p:nvSpPr>
          <p:cNvPr id="9" name="TextBox 9"/>
          <p:cNvSpPr txBox="1"/>
          <p:nvPr/>
        </p:nvSpPr>
        <p:spPr>
          <a:xfrm>
            <a:off x="1981296" y="2066827"/>
            <a:ext cx="15278004" cy="1210411"/>
          </a:xfrm>
          <a:prstGeom prst="rect">
            <a:avLst/>
          </a:prstGeom>
        </p:spPr>
        <p:txBody>
          <a:bodyPr lIns="0" tIns="0" rIns="0" bIns="0" rtlCol="0" anchor="t">
            <a:spAutoFit/>
          </a:bodyPr>
          <a:lstStyle/>
          <a:p>
            <a:pPr algn="l">
              <a:lnSpc>
                <a:spcPts val="9934"/>
              </a:lnSpc>
              <a:spcBef>
                <a:spcPct val="0"/>
              </a:spcBef>
            </a:pPr>
            <a:r>
              <a:rPr lang="en-US" sz="7096" b="1" spc="397">
                <a:solidFill>
                  <a:srgbClr val="2FA7B9"/>
                </a:solidFill>
                <a:latin typeface="Noto Sans JP Medium"/>
                <a:ea typeface="Noto Sans JP Medium"/>
                <a:cs typeface="Noto Sans JP Medium"/>
                <a:sym typeface="Noto Sans JP Medium"/>
              </a:rPr>
              <a:t>“How movies teach </a:t>
            </a:r>
            <a:r>
              <a:rPr lang="en-US" sz="7096" b="1" spc="397">
                <a:solidFill>
                  <a:srgbClr val="FA3A2F"/>
                </a:solidFill>
                <a:latin typeface="Noto Sans JP Medium"/>
                <a:ea typeface="Noto Sans JP Medium"/>
                <a:cs typeface="Noto Sans JP Medium"/>
                <a:sym typeface="Noto Sans JP Medium"/>
              </a:rPr>
              <a:t>man</a:t>
            </a:r>
            <a:r>
              <a:rPr lang="en-US" sz="7096" b="1" spc="397">
                <a:solidFill>
                  <a:srgbClr val="000000"/>
                </a:solidFill>
                <a:latin typeface="Noto Sans JP Medium"/>
                <a:ea typeface="Noto Sans JP Medium"/>
                <a:cs typeface="Noto Sans JP Medium"/>
                <a:sym typeface="Noto Sans JP Medium"/>
              </a:rPr>
              <a:t>hood</a:t>
            </a:r>
            <a:r>
              <a:rPr lang="en-US" sz="7096" b="1" spc="397">
                <a:solidFill>
                  <a:srgbClr val="2FA7B9"/>
                </a:solidFill>
                <a:latin typeface="Noto Sans JP Medium"/>
                <a:ea typeface="Noto Sans JP Medium"/>
                <a:cs typeface="Noto Sans JP Medium"/>
                <a:sym typeface="Noto Sans JP Medium"/>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14586" y="432024"/>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9719727" cy="1297504"/>
            <a:chOff x="0" y="0"/>
            <a:chExt cx="2559928" cy="341729"/>
          </a:xfrm>
        </p:grpSpPr>
        <p:sp>
          <p:nvSpPr>
            <p:cNvPr id="6" name="Freeform 6"/>
            <p:cNvSpPr/>
            <p:nvPr/>
          </p:nvSpPr>
          <p:spPr>
            <a:xfrm>
              <a:off x="0" y="0"/>
              <a:ext cx="2559928" cy="341729"/>
            </a:xfrm>
            <a:custGeom>
              <a:avLst/>
              <a:gdLst/>
              <a:ahLst/>
              <a:cxnLst/>
              <a:rect l="l" t="t" r="r" b="b"/>
              <a:pathLst>
                <a:path w="2559928" h="341729">
                  <a:moveTo>
                    <a:pt x="0" y="0"/>
                  </a:moveTo>
                  <a:lnTo>
                    <a:pt x="2559928" y="0"/>
                  </a:lnTo>
                  <a:lnTo>
                    <a:pt x="2559928" y="341729"/>
                  </a:lnTo>
                  <a:lnTo>
                    <a:pt x="0" y="341729"/>
                  </a:lnTo>
                  <a:close/>
                </a:path>
              </a:pathLst>
            </a:custGeom>
            <a:solidFill>
              <a:srgbClr val="718890"/>
            </a:solidFill>
          </p:spPr>
          <p:txBody>
            <a:bodyPr/>
            <a:lstStyle/>
            <a:p>
              <a:endParaRPr lang="en-JP"/>
            </a:p>
          </p:txBody>
        </p:sp>
        <p:sp>
          <p:nvSpPr>
            <p:cNvPr id="7" name="TextBox 7"/>
            <p:cNvSpPr txBox="1"/>
            <p:nvPr/>
          </p:nvSpPr>
          <p:spPr>
            <a:xfrm>
              <a:off x="0" y="-28575"/>
              <a:ext cx="2559928" cy="37030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736601" y="1219594"/>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flipH="1">
            <a:off x="13427828" y="6399108"/>
            <a:ext cx="3831472" cy="3180122"/>
          </a:xfrm>
          <a:custGeom>
            <a:avLst/>
            <a:gdLst/>
            <a:ahLst/>
            <a:cxnLst/>
            <a:rect l="l" t="t" r="r" b="b"/>
            <a:pathLst>
              <a:path w="3831472" h="3180122">
                <a:moveTo>
                  <a:pt x="3831472" y="0"/>
                </a:moveTo>
                <a:lnTo>
                  <a:pt x="0" y="0"/>
                </a:lnTo>
                <a:lnTo>
                  <a:pt x="0" y="3180122"/>
                </a:lnTo>
                <a:lnTo>
                  <a:pt x="3831472" y="3180122"/>
                </a:lnTo>
                <a:lnTo>
                  <a:pt x="3831472" y="0"/>
                </a:lnTo>
                <a:close/>
              </a:path>
            </a:pathLst>
          </a:custGeom>
          <a:blipFill>
            <a:blip r:embed="rId2"/>
            <a:stretch>
              <a:fillRect/>
            </a:stretch>
          </a:blipFill>
        </p:spPr>
        <p:txBody>
          <a:bodyPr/>
          <a:lstStyle/>
          <a:p>
            <a:endParaRPr lang="en-JP"/>
          </a:p>
        </p:txBody>
      </p:sp>
      <p:sp>
        <p:nvSpPr>
          <p:cNvPr id="10" name="TextBox 10"/>
          <p:cNvSpPr txBox="1"/>
          <p:nvPr/>
        </p:nvSpPr>
        <p:spPr>
          <a:xfrm>
            <a:off x="1028700" y="1195175"/>
            <a:ext cx="8077200" cy="635234"/>
          </a:xfrm>
          <a:prstGeom prst="rect">
            <a:avLst/>
          </a:prstGeom>
        </p:spPr>
        <p:txBody>
          <a:bodyPr lIns="0" tIns="0" rIns="0" bIns="0" rtlCol="0" anchor="t">
            <a:spAutoFit/>
          </a:bodyPr>
          <a:lstStyle/>
          <a:p>
            <a:pPr algn="l">
              <a:lnSpc>
                <a:spcPts val="5138"/>
              </a:lnSpc>
              <a:spcBef>
                <a:spcPct val="0"/>
              </a:spcBef>
            </a:pPr>
            <a:r>
              <a:rPr lang="en-US" sz="3670" b="1">
                <a:solidFill>
                  <a:srgbClr val="FFFFFF"/>
                </a:solidFill>
                <a:latin typeface="Noto Sans JP Medium"/>
                <a:ea typeface="Noto Sans JP Medium"/>
                <a:cs typeface="Noto Sans JP Medium"/>
                <a:sym typeface="Noto Sans JP Medium"/>
              </a:rPr>
              <a:t>Before we get down to business, </a:t>
            </a:r>
          </a:p>
        </p:txBody>
      </p:sp>
      <p:sp>
        <p:nvSpPr>
          <p:cNvPr id="11" name="TextBox 11"/>
          <p:cNvSpPr txBox="1"/>
          <p:nvPr/>
        </p:nvSpPr>
        <p:spPr>
          <a:xfrm>
            <a:off x="1593527" y="3706165"/>
            <a:ext cx="18534876" cy="1074394"/>
          </a:xfrm>
          <a:prstGeom prst="rect">
            <a:avLst/>
          </a:prstGeom>
        </p:spPr>
        <p:txBody>
          <a:bodyPr lIns="0" tIns="0" rIns="0" bIns="0" rtlCol="0" anchor="t">
            <a:spAutoFit/>
          </a:bodyPr>
          <a:lstStyle/>
          <a:p>
            <a:pPr algn="l">
              <a:lnSpc>
                <a:spcPts val="8935"/>
              </a:lnSpc>
              <a:spcBef>
                <a:spcPct val="0"/>
              </a:spcBef>
            </a:pPr>
            <a:r>
              <a:rPr lang="en-US" sz="6382" b="1">
                <a:solidFill>
                  <a:srgbClr val="9E392B"/>
                </a:solidFill>
                <a:latin typeface="Noto Sans JP Bold"/>
                <a:ea typeface="Noto Sans JP Bold"/>
                <a:cs typeface="Noto Sans JP Bold"/>
                <a:sym typeface="Noto Sans JP Bold"/>
              </a:rPr>
              <a:t>What are your TOP 3 favorite movies?</a:t>
            </a:r>
          </a:p>
        </p:txBody>
      </p:sp>
      <p:sp>
        <p:nvSpPr>
          <p:cNvPr id="12" name="TextBox 12"/>
          <p:cNvSpPr txBox="1"/>
          <p:nvPr/>
        </p:nvSpPr>
        <p:spPr>
          <a:xfrm>
            <a:off x="8437838" y="7357438"/>
            <a:ext cx="6288331" cy="631732"/>
          </a:xfrm>
          <a:prstGeom prst="rect">
            <a:avLst/>
          </a:prstGeom>
        </p:spPr>
        <p:txBody>
          <a:bodyPr lIns="0" tIns="0" rIns="0" bIns="0" rtlCol="0" anchor="t">
            <a:spAutoFit/>
          </a:bodyPr>
          <a:lstStyle/>
          <a:p>
            <a:pPr algn="l">
              <a:lnSpc>
                <a:spcPts val="5179"/>
              </a:lnSpc>
              <a:spcBef>
                <a:spcPct val="0"/>
              </a:spcBef>
            </a:pPr>
            <a:r>
              <a:rPr lang="en-US" sz="3699" b="1">
                <a:solidFill>
                  <a:srgbClr val="000000"/>
                </a:solidFill>
                <a:latin typeface="Noto Sans JP Medium"/>
                <a:ea typeface="Noto Sans JP Medium"/>
                <a:cs typeface="Noto Sans JP Medium"/>
                <a:sym typeface="Noto Sans JP Medium"/>
              </a:rPr>
              <a:t>Keep that movies in mind!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7635607" cy="1268536"/>
            <a:chOff x="0" y="0"/>
            <a:chExt cx="2011024" cy="334100"/>
          </a:xfrm>
        </p:grpSpPr>
        <p:sp>
          <p:nvSpPr>
            <p:cNvPr id="6" name="Freeform 6"/>
            <p:cNvSpPr/>
            <p:nvPr/>
          </p:nvSpPr>
          <p:spPr>
            <a:xfrm>
              <a:off x="0" y="0"/>
              <a:ext cx="2011024" cy="334100"/>
            </a:xfrm>
            <a:custGeom>
              <a:avLst/>
              <a:gdLst/>
              <a:ahLst/>
              <a:cxnLst/>
              <a:rect l="l" t="t" r="r" b="b"/>
              <a:pathLst>
                <a:path w="2011024" h="334100">
                  <a:moveTo>
                    <a:pt x="0" y="0"/>
                  </a:moveTo>
                  <a:lnTo>
                    <a:pt x="2011024" y="0"/>
                  </a:lnTo>
                  <a:lnTo>
                    <a:pt x="2011024" y="334100"/>
                  </a:lnTo>
                  <a:lnTo>
                    <a:pt x="0" y="334100"/>
                  </a:lnTo>
                  <a:close/>
                </a:path>
              </a:pathLst>
            </a:custGeom>
            <a:solidFill>
              <a:srgbClr val="50B6BB"/>
            </a:solidFill>
          </p:spPr>
          <p:txBody>
            <a:bodyPr/>
            <a:lstStyle/>
            <a:p>
              <a:endParaRPr lang="en-JP"/>
            </a:p>
          </p:txBody>
        </p:sp>
        <p:sp>
          <p:nvSpPr>
            <p:cNvPr id="7" name="TextBox 7"/>
            <p:cNvSpPr txBox="1"/>
            <p:nvPr/>
          </p:nvSpPr>
          <p:spPr>
            <a:xfrm>
              <a:off x="0" y="-28575"/>
              <a:ext cx="2011024" cy="362675"/>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a:off x="1487833" y="3118474"/>
            <a:ext cx="5358535" cy="3429462"/>
          </a:xfrm>
          <a:custGeom>
            <a:avLst/>
            <a:gdLst/>
            <a:ahLst/>
            <a:cxnLst/>
            <a:rect l="l" t="t" r="r" b="b"/>
            <a:pathLst>
              <a:path w="5358535" h="3429462">
                <a:moveTo>
                  <a:pt x="0" y="0"/>
                </a:moveTo>
                <a:lnTo>
                  <a:pt x="5358535" y="0"/>
                </a:lnTo>
                <a:lnTo>
                  <a:pt x="5358535" y="3429462"/>
                </a:lnTo>
                <a:lnTo>
                  <a:pt x="0" y="3429462"/>
                </a:lnTo>
                <a:lnTo>
                  <a:pt x="0" y="0"/>
                </a:lnTo>
                <a:close/>
              </a:path>
            </a:pathLst>
          </a:custGeom>
          <a:blipFill>
            <a:blip r:embed="rId2"/>
            <a:stretch>
              <a:fillRect/>
            </a:stretch>
          </a:blipFill>
        </p:spPr>
        <p:txBody>
          <a:bodyPr/>
          <a:lstStyle/>
          <a:p>
            <a:endParaRPr lang="en-JP"/>
          </a:p>
        </p:txBody>
      </p:sp>
      <p:sp>
        <p:nvSpPr>
          <p:cNvPr id="10" name="Freeform 10"/>
          <p:cNvSpPr/>
          <p:nvPr/>
        </p:nvSpPr>
        <p:spPr>
          <a:xfrm>
            <a:off x="8659695" y="4047589"/>
            <a:ext cx="8599605" cy="1571232"/>
          </a:xfrm>
          <a:custGeom>
            <a:avLst/>
            <a:gdLst/>
            <a:ahLst/>
            <a:cxnLst/>
            <a:rect l="l" t="t" r="r" b="b"/>
            <a:pathLst>
              <a:path w="8599605" h="1571232">
                <a:moveTo>
                  <a:pt x="0" y="0"/>
                </a:moveTo>
                <a:lnTo>
                  <a:pt x="8599605" y="0"/>
                </a:lnTo>
                <a:lnTo>
                  <a:pt x="8599605" y="1571232"/>
                </a:lnTo>
                <a:lnTo>
                  <a:pt x="0" y="1571232"/>
                </a:lnTo>
                <a:lnTo>
                  <a:pt x="0" y="0"/>
                </a:lnTo>
                <a:close/>
              </a:path>
            </a:pathLst>
          </a:custGeom>
          <a:blipFill>
            <a:blip r:embed="rId3"/>
            <a:stretch>
              <a:fillRect t="-284" b="-284"/>
            </a:stretch>
          </a:blipFill>
        </p:spPr>
        <p:txBody>
          <a:bodyPr/>
          <a:lstStyle/>
          <a:p>
            <a:endParaRPr lang="en-JP"/>
          </a:p>
        </p:txBody>
      </p:sp>
      <p:sp>
        <p:nvSpPr>
          <p:cNvPr id="11" name="Freeform 11"/>
          <p:cNvSpPr/>
          <p:nvPr/>
        </p:nvSpPr>
        <p:spPr>
          <a:xfrm rot="-268536">
            <a:off x="518251" y="3256854"/>
            <a:ext cx="3622295" cy="1936281"/>
          </a:xfrm>
          <a:custGeom>
            <a:avLst/>
            <a:gdLst/>
            <a:ahLst/>
            <a:cxnLst/>
            <a:rect l="l" t="t" r="r" b="b"/>
            <a:pathLst>
              <a:path w="3622295" h="1936281">
                <a:moveTo>
                  <a:pt x="0" y="0"/>
                </a:moveTo>
                <a:lnTo>
                  <a:pt x="3622294" y="0"/>
                </a:lnTo>
                <a:lnTo>
                  <a:pt x="3622294" y="1936281"/>
                </a:lnTo>
                <a:lnTo>
                  <a:pt x="0" y="19362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12" name="TextBox 12"/>
          <p:cNvSpPr txBox="1"/>
          <p:nvPr/>
        </p:nvSpPr>
        <p:spPr>
          <a:xfrm>
            <a:off x="764688" y="835280"/>
            <a:ext cx="930027"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01</a:t>
            </a:r>
          </a:p>
        </p:txBody>
      </p:sp>
      <p:sp>
        <p:nvSpPr>
          <p:cNvPr id="13" name="TextBox 13"/>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Why This Topic?</a:t>
            </a:r>
          </a:p>
        </p:txBody>
      </p:sp>
      <p:sp>
        <p:nvSpPr>
          <p:cNvPr id="14" name="TextBox 14"/>
          <p:cNvSpPr txBox="1"/>
          <p:nvPr/>
        </p:nvSpPr>
        <p:spPr>
          <a:xfrm>
            <a:off x="2329398" y="7268292"/>
            <a:ext cx="3675405" cy="580063"/>
          </a:xfrm>
          <a:prstGeom prst="rect">
            <a:avLst/>
          </a:prstGeom>
        </p:spPr>
        <p:txBody>
          <a:bodyPr lIns="0" tIns="0" rIns="0" bIns="0" rtlCol="0" anchor="t">
            <a:spAutoFit/>
          </a:bodyPr>
          <a:lstStyle/>
          <a:p>
            <a:pPr algn="ctr">
              <a:lnSpc>
                <a:spcPts val="4778"/>
              </a:lnSpc>
              <a:spcBef>
                <a:spcPct val="0"/>
              </a:spcBef>
            </a:pPr>
            <a:r>
              <a:rPr lang="en-US" sz="3412" b="1">
                <a:solidFill>
                  <a:srgbClr val="718890"/>
                </a:solidFill>
                <a:latin typeface="Noto Sans JP Medium"/>
                <a:ea typeface="Noto Sans JP Medium"/>
                <a:cs typeface="Noto Sans JP Medium"/>
                <a:sym typeface="Noto Sans JP Medium"/>
              </a:rPr>
              <a:t>Thumbnail image</a:t>
            </a:r>
          </a:p>
        </p:txBody>
      </p:sp>
      <p:sp>
        <p:nvSpPr>
          <p:cNvPr id="15" name="TextBox 15"/>
          <p:cNvSpPr txBox="1"/>
          <p:nvPr/>
        </p:nvSpPr>
        <p:spPr>
          <a:xfrm>
            <a:off x="9991568" y="6752914"/>
            <a:ext cx="6638293" cy="1095441"/>
          </a:xfrm>
          <a:prstGeom prst="rect">
            <a:avLst/>
          </a:prstGeom>
        </p:spPr>
        <p:txBody>
          <a:bodyPr lIns="0" tIns="0" rIns="0" bIns="0" rtlCol="0" anchor="t">
            <a:spAutoFit/>
          </a:bodyPr>
          <a:lstStyle/>
          <a:p>
            <a:pPr algn="l">
              <a:lnSpc>
                <a:spcPts val="4490"/>
              </a:lnSpc>
            </a:pPr>
            <a:r>
              <a:rPr lang="en-US" sz="3207" b="1">
                <a:solidFill>
                  <a:srgbClr val="718890"/>
                </a:solidFill>
                <a:latin typeface="Noto Sans JP Medium"/>
                <a:ea typeface="Noto Sans JP Medium"/>
                <a:cs typeface="Noto Sans JP Medium"/>
                <a:sym typeface="Noto Sans JP Medium"/>
              </a:rPr>
              <a:t>Interest in </a:t>
            </a:r>
            <a:r>
              <a:rPr lang="en-US" sz="3207" b="1">
                <a:solidFill>
                  <a:srgbClr val="2FA7B9"/>
                </a:solidFill>
                <a:latin typeface="Noto Sans JP Bold"/>
                <a:ea typeface="Noto Sans JP Bold"/>
                <a:cs typeface="Noto Sans JP Bold"/>
                <a:sym typeface="Noto Sans JP Bold"/>
              </a:rPr>
              <a:t>gender perspectives </a:t>
            </a:r>
          </a:p>
          <a:p>
            <a:pPr algn="l">
              <a:lnSpc>
                <a:spcPts val="4490"/>
              </a:lnSpc>
              <a:spcBef>
                <a:spcPct val="0"/>
              </a:spcBef>
            </a:pPr>
            <a:r>
              <a:rPr lang="en-US" sz="3207" b="1">
                <a:solidFill>
                  <a:srgbClr val="718890"/>
                </a:solidFill>
                <a:latin typeface="Noto Sans JP Medium"/>
                <a:ea typeface="Noto Sans JP Medium"/>
                <a:cs typeface="Noto Sans JP Medium"/>
                <a:sym typeface="Noto Sans JP Medium"/>
              </a:rPr>
              <a:t>12 years ago</a:t>
            </a:r>
          </a:p>
        </p:txBody>
      </p:sp>
      <p:sp>
        <p:nvSpPr>
          <p:cNvPr id="16" name="Freeform 16"/>
          <p:cNvSpPr/>
          <p:nvPr/>
        </p:nvSpPr>
        <p:spPr>
          <a:xfrm rot="-322437">
            <a:off x="11894187" y="3831119"/>
            <a:ext cx="2586005" cy="1382337"/>
          </a:xfrm>
          <a:custGeom>
            <a:avLst/>
            <a:gdLst/>
            <a:ahLst/>
            <a:cxnLst/>
            <a:rect l="l" t="t" r="r" b="b"/>
            <a:pathLst>
              <a:path w="2586005" h="1382337">
                <a:moveTo>
                  <a:pt x="0" y="0"/>
                </a:moveTo>
                <a:lnTo>
                  <a:pt x="2586005" y="0"/>
                </a:lnTo>
                <a:lnTo>
                  <a:pt x="2586005" y="1382337"/>
                </a:lnTo>
                <a:lnTo>
                  <a:pt x="0" y="13823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17" name="Freeform 17"/>
          <p:cNvSpPr/>
          <p:nvPr/>
        </p:nvSpPr>
        <p:spPr>
          <a:xfrm rot="-322437">
            <a:off x="10836967" y="4814241"/>
            <a:ext cx="1231921" cy="658518"/>
          </a:xfrm>
          <a:custGeom>
            <a:avLst/>
            <a:gdLst/>
            <a:ahLst/>
            <a:cxnLst/>
            <a:rect l="l" t="t" r="r" b="b"/>
            <a:pathLst>
              <a:path w="1231921" h="658518">
                <a:moveTo>
                  <a:pt x="0" y="0"/>
                </a:moveTo>
                <a:lnTo>
                  <a:pt x="1231921" y="0"/>
                </a:lnTo>
                <a:lnTo>
                  <a:pt x="1231921" y="658518"/>
                </a:lnTo>
                <a:lnTo>
                  <a:pt x="0" y="6585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14586" y="432024"/>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6004803" cy="1297504"/>
            <a:chOff x="0" y="0"/>
            <a:chExt cx="1581512" cy="341729"/>
          </a:xfrm>
        </p:grpSpPr>
        <p:sp>
          <p:nvSpPr>
            <p:cNvPr id="6" name="Freeform 6"/>
            <p:cNvSpPr/>
            <p:nvPr/>
          </p:nvSpPr>
          <p:spPr>
            <a:xfrm>
              <a:off x="0" y="0"/>
              <a:ext cx="1581512" cy="341729"/>
            </a:xfrm>
            <a:custGeom>
              <a:avLst/>
              <a:gdLst/>
              <a:ahLst/>
              <a:cxnLst/>
              <a:rect l="l" t="t" r="r" b="b"/>
              <a:pathLst>
                <a:path w="1581512" h="341729">
                  <a:moveTo>
                    <a:pt x="0" y="0"/>
                  </a:moveTo>
                  <a:lnTo>
                    <a:pt x="1581512" y="0"/>
                  </a:lnTo>
                  <a:lnTo>
                    <a:pt x="1581512" y="341729"/>
                  </a:lnTo>
                  <a:lnTo>
                    <a:pt x="0" y="341729"/>
                  </a:lnTo>
                  <a:close/>
                </a:path>
              </a:pathLst>
            </a:custGeom>
            <a:solidFill>
              <a:srgbClr val="718890"/>
            </a:solidFill>
          </p:spPr>
          <p:txBody>
            <a:bodyPr/>
            <a:lstStyle/>
            <a:p>
              <a:endParaRPr lang="en-JP"/>
            </a:p>
          </p:txBody>
        </p:sp>
        <p:sp>
          <p:nvSpPr>
            <p:cNvPr id="7" name="TextBox 7"/>
            <p:cNvSpPr txBox="1"/>
            <p:nvPr/>
          </p:nvSpPr>
          <p:spPr>
            <a:xfrm>
              <a:off x="0" y="-28575"/>
              <a:ext cx="1581512" cy="37030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736601" y="1219594"/>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a:off x="14809691" y="3520538"/>
            <a:ext cx="1726308" cy="1802697"/>
          </a:xfrm>
          <a:custGeom>
            <a:avLst/>
            <a:gdLst/>
            <a:ahLst/>
            <a:cxnLst/>
            <a:rect l="l" t="t" r="r" b="b"/>
            <a:pathLst>
              <a:path w="1726308" h="1802697">
                <a:moveTo>
                  <a:pt x="0" y="0"/>
                </a:moveTo>
                <a:lnTo>
                  <a:pt x="1726308" y="0"/>
                </a:lnTo>
                <a:lnTo>
                  <a:pt x="1726308" y="1802696"/>
                </a:lnTo>
                <a:lnTo>
                  <a:pt x="0" y="18026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0" name="Freeform 10"/>
          <p:cNvSpPr/>
          <p:nvPr/>
        </p:nvSpPr>
        <p:spPr>
          <a:xfrm>
            <a:off x="11963663" y="3605097"/>
            <a:ext cx="1723987" cy="1783522"/>
          </a:xfrm>
          <a:custGeom>
            <a:avLst/>
            <a:gdLst/>
            <a:ahLst/>
            <a:cxnLst/>
            <a:rect l="l" t="t" r="r" b="b"/>
            <a:pathLst>
              <a:path w="1723987" h="1783522">
                <a:moveTo>
                  <a:pt x="0" y="0"/>
                </a:moveTo>
                <a:lnTo>
                  <a:pt x="1723987" y="0"/>
                </a:lnTo>
                <a:lnTo>
                  <a:pt x="1723987" y="1783523"/>
                </a:lnTo>
                <a:lnTo>
                  <a:pt x="0" y="1783523"/>
                </a:lnTo>
                <a:lnTo>
                  <a:pt x="0" y="0"/>
                </a:lnTo>
                <a:close/>
              </a:path>
            </a:pathLst>
          </a:custGeom>
          <a:blipFill>
            <a:blip r:embed="rId4"/>
            <a:stretch>
              <a:fillRect t="-41932" b="-3060"/>
            </a:stretch>
          </a:blipFill>
        </p:spPr>
        <p:txBody>
          <a:bodyPr/>
          <a:lstStyle/>
          <a:p>
            <a:endParaRPr lang="en-JP"/>
          </a:p>
        </p:txBody>
      </p:sp>
      <p:sp>
        <p:nvSpPr>
          <p:cNvPr id="11" name="Freeform 11"/>
          <p:cNvSpPr/>
          <p:nvPr/>
        </p:nvSpPr>
        <p:spPr>
          <a:xfrm rot="1539455">
            <a:off x="13171451" y="2595362"/>
            <a:ext cx="656793" cy="580366"/>
          </a:xfrm>
          <a:custGeom>
            <a:avLst/>
            <a:gdLst/>
            <a:ahLst/>
            <a:cxnLst/>
            <a:rect l="l" t="t" r="r" b="b"/>
            <a:pathLst>
              <a:path w="656793" h="580366">
                <a:moveTo>
                  <a:pt x="0" y="0"/>
                </a:moveTo>
                <a:lnTo>
                  <a:pt x="656792" y="0"/>
                </a:lnTo>
                <a:lnTo>
                  <a:pt x="656792" y="580366"/>
                </a:lnTo>
                <a:lnTo>
                  <a:pt x="0" y="5803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12" name="Freeform 12"/>
          <p:cNvSpPr/>
          <p:nvPr/>
        </p:nvSpPr>
        <p:spPr>
          <a:xfrm>
            <a:off x="16199327" y="2590500"/>
            <a:ext cx="673344" cy="673344"/>
          </a:xfrm>
          <a:custGeom>
            <a:avLst/>
            <a:gdLst/>
            <a:ahLst/>
            <a:cxnLst/>
            <a:rect l="l" t="t" r="r" b="b"/>
            <a:pathLst>
              <a:path w="673344" h="673344">
                <a:moveTo>
                  <a:pt x="0" y="0"/>
                </a:moveTo>
                <a:lnTo>
                  <a:pt x="673344" y="0"/>
                </a:lnTo>
                <a:lnTo>
                  <a:pt x="673344" y="673344"/>
                </a:lnTo>
                <a:lnTo>
                  <a:pt x="0" y="673344"/>
                </a:lnTo>
                <a:lnTo>
                  <a:pt x="0" y="0"/>
                </a:lnTo>
                <a:close/>
              </a:path>
            </a:pathLst>
          </a:custGeom>
          <a:blipFill>
            <a:blip r:embed="rId7"/>
            <a:stretch>
              <a:fillRect/>
            </a:stretch>
          </a:blipFill>
        </p:spPr>
        <p:txBody>
          <a:bodyPr/>
          <a:lstStyle/>
          <a:p>
            <a:endParaRPr lang="en-JP"/>
          </a:p>
        </p:txBody>
      </p:sp>
      <p:sp>
        <p:nvSpPr>
          <p:cNvPr id="13" name="Freeform 13"/>
          <p:cNvSpPr/>
          <p:nvPr/>
        </p:nvSpPr>
        <p:spPr>
          <a:xfrm>
            <a:off x="13493164" y="6394498"/>
            <a:ext cx="2179680" cy="2643045"/>
          </a:xfrm>
          <a:custGeom>
            <a:avLst/>
            <a:gdLst/>
            <a:ahLst/>
            <a:cxnLst/>
            <a:rect l="l" t="t" r="r" b="b"/>
            <a:pathLst>
              <a:path w="2179680" h="2643045">
                <a:moveTo>
                  <a:pt x="0" y="0"/>
                </a:moveTo>
                <a:lnTo>
                  <a:pt x="2179681" y="0"/>
                </a:lnTo>
                <a:lnTo>
                  <a:pt x="2179681" y="2643045"/>
                </a:lnTo>
                <a:lnTo>
                  <a:pt x="0" y="2643045"/>
                </a:lnTo>
                <a:lnTo>
                  <a:pt x="0" y="0"/>
                </a:lnTo>
                <a:close/>
              </a:path>
            </a:pathLst>
          </a:custGeom>
          <a:blipFill>
            <a:blip r:embed="rId8"/>
            <a:stretch>
              <a:fillRect b="-16976"/>
            </a:stretch>
          </a:blipFill>
        </p:spPr>
        <p:txBody>
          <a:bodyPr/>
          <a:lstStyle/>
          <a:p>
            <a:endParaRPr lang="en-JP"/>
          </a:p>
        </p:txBody>
      </p:sp>
      <p:sp>
        <p:nvSpPr>
          <p:cNvPr id="14" name="TextBox 14"/>
          <p:cNvSpPr txBox="1"/>
          <p:nvPr/>
        </p:nvSpPr>
        <p:spPr>
          <a:xfrm>
            <a:off x="1028700" y="1195175"/>
            <a:ext cx="5259182" cy="635234"/>
          </a:xfrm>
          <a:prstGeom prst="rect">
            <a:avLst/>
          </a:prstGeom>
        </p:spPr>
        <p:txBody>
          <a:bodyPr lIns="0" tIns="0" rIns="0" bIns="0" rtlCol="0" anchor="t">
            <a:spAutoFit/>
          </a:bodyPr>
          <a:lstStyle/>
          <a:p>
            <a:pPr algn="l">
              <a:lnSpc>
                <a:spcPts val="5138"/>
              </a:lnSpc>
              <a:spcBef>
                <a:spcPct val="0"/>
              </a:spcBef>
            </a:pPr>
            <a:r>
              <a:rPr lang="en-US" sz="3670" b="1">
                <a:solidFill>
                  <a:srgbClr val="FFFFFF"/>
                </a:solidFill>
                <a:latin typeface="Noto Sans JP Medium"/>
                <a:ea typeface="Noto Sans JP Medium"/>
                <a:cs typeface="Noto Sans JP Medium"/>
                <a:sym typeface="Noto Sans JP Medium"/>
              </a:rPr>
              <a:t>To be more specific, </a:t>
            </a:r>
          </a:p>
        </p:txBody>
      </p:sp>
      <p:sp>
        <p:nvSpPr>
          <p:cNvPr id="15" name="TextBox 15"/>
          <p:cNvSpPr txBox="1"/>
          <p:nvPr/>
        </p:nvSpPr>
        <p:spPr>
          <a:xfrm>
            <a:off x="1028700" y="2940475"/>
            <a:ext cx="16516763" cy="580063"/>
          </a:xfrm>
          <a:prstGeom prst="rect">
            <a:avLst/>
          </a:prstGeom>
        </p:spPr>
        <p:txBody>
          <a:bodyPr lIns="0" tIns="0" rIns="0" bIns="0" rtlCol="0" anchor="t">
            <a:spAutoFit/>
          </a:bodyPr>
          <a:lstStyle/>
          <a:p>
            <a:pPr algn="l">
              <a:lnSpc>
                <a:spcPts val="4778"/>
              </a:lnSpc>
              <a:spcBef>
                <a:spcPct val="0"/>
              </a:spcBef>
            </a:pPr>
            <a:r>
              <a:rPr lang="en-US" sz="3412" b="1" u="sng">
                <a:solidFill>
                  <a:srgbClr val="000000"/>
                </a:solidFill>
                <a:latin typeface="Noto Sans JP Bold"/>
                <a:ea typeface="Noto Sans JP Bold"/>
                <a:cs typeface="Noto Sans JP Bold"/>
                <a:sym typeface="Noto Sans JP Bold"/>
              </a:rPr>
              <a:t>Thumbnail image</a:t>
            </a:r>
            <a:r>
              <a:rPr lang="en-US" sz="3412" b="1">
                <a:solidFill>
                  <a:srgbClr val="000000"/>
                </a:solidFill>
                <a:latin typeface="Noto Sans JP Bold"/>
                <a:ea typeface="Noto Sans JP Bold"/>
                <a:cs typeface="Noto Sans JP Bold"/>
                <a:sym typeface="Noto Sans JP Bold"/>
              </a:rPr>
              <a:t>：</a:t>
            </a:r>
          </a:p>
        </p:txBody>
      </p:sp>
      <p:sp>
        <p:nvSpPr>
          <p:cNvPr id="16" name="TextBox 16"/>
          <p:cNvSpPr txBox="1"/>
          <p:nvPr/>
        </p:nvSpPr>
        <p:spPr>
          <a:xfrm>
            <a:off x="1028700" y="6327823"/>
            <a:ext cx="14315901" cy="580193"/>
          </a:xfrm>
          <a:prstGeom prst="rect">
            <a:avLst/>
          </a:prstGeom>
        </p:spPr>
        <p:txBody>
          <a:bodyPr lIns="0" tIns="0" rIns="0" bIns="0" rtlCol="0" anchor="t">
            <a:spAutoFit/>
          </a:bodyPr>
          <a:lstStyle/>
          <a:p>
            <a:pPr algn="l">
              <a:lnSpc>
                <a:spcPts val="4770"/>
              </a:lnSpc>
              <a:spcBef>
                <a:spcPct val="0"/>
              </a:spcBef>
            </a:pPr>
            <a:r>
              <a:rPr lang="en-US" sz="3407" b="1" u="sng">
                <a:solidFill>
                  <a:srgbClr val="000000"/>
                </a:solidFill>
                <a:latin typeface="Noto Sans JP Bold"/>
                <a:ea typeface="Noto Sans JP Bold"/>
                <a:cs typeface="Noto Sans JP Bold"/>
                <a:sym typeface="Noto Sans JP Bold"/>
              </a:rPr>
              <a:t>Interest in gender perspectives</a:t>
            </a:r>
            <a:r>
              <a:rPr lang="en-US" sz="3407" b="1">
                <a:solidFill>
                  <a:srgbClr val="000000"/>
                </a:solidFill>
                <a:latin typeface="Noto Sans JP Bold"/>
                <a:ea typeface="Noto Sans JP Bold"/>
                <a:cs typeface="Noto Sans JP Bold"/>
                <a:sym typeface="Noto Sans JP Bold"/>
              </a:rPr>
              <a:t>  </a:t>
            </a:r>
            <a:r>
              <a:rPr lang="en-US" sz="3407" b="1" u="sng">
                <a:solidFill>
                  <a:srgbClr val="000000"/>
                </a:solidFill>
                <a:latin typeface="Noto Sans JP Bold"/>
                <a:ea typeface="Noto Sans JP Bold"/>
                <a:cs typeface="Noto Sans JP Bold"/>
                <a:sym typeface="Noto Sans JP Bold"/>
              </a:rPr>
              <a:t>12 years ago:</a:t>
            </a:r>
          </a:p>
        </p:txBody>
      </p:sp>
      <p:sp>
        <p:nvSpPr>
          <p:cNvPr id="17" name="TextBox 17"/>
          <p:cNvSpPr txBox="1"/>
          <p:nvPr/>
        </p:nvSpPr>
        <p:spPr>
          <a:xfrm>
            <a:off x="1028700" y="3742113"/>
            <a:ext cx="10163004" cy="1461866"/>
          </a:xfrm>
          <a:prstGeom prst="rect">
            <a:avLst/>
          </a:prstGeom>
        </p:spPr>
        <p:txBody>
          <a:bodyPr lIns="0" tIns="0" rIns="0" bIns="0" rtlCol="0" anchor="t">
            <a:spAutoFit/>
          </a:bodyPr>
          <a:lstStyle/>
          <a:p>
            <a:pPr algn="l">
              <a:lnSpc>
                <a:spcPts val="3949"/>
              </a:lnSpc>
              <a:spcBef>
                <a:spcPct val="0"/>
              </a:spcBef>
            </a:pPr>
            <a:r>
              <a:rPr lang="en-US" sz="2821" b="1">
                <a:solidFill>
                  <a:srgbClr val="718890"/>
                </a:solidFill>
                <a:latin typeface="Noto Sans JP Medium"/>
                <a:ea typeface="Noto Sans JP Medium"/>
                <a:cs typeface="Noto Sans JP Medium"/>
                <a:sym typeface="Noto Sans JP Medium"/>
              </a:rPr>
              <a:t>While many TED TALKs have an image of </a:t>
            </a:r>
            <a:r>
              <a:rPr lang="en-US" sz="2821" b="1">
                <a:solidFill>
                  <a:srgbClr val="9E392B"/>
                </a:solidFill>
                <a:latin typeface="Noto Sans JP Medium"/>
                <a:ea typeface="Noto Sans JP Medium"/>
                <a:cs typeface="Noto Sans JP Medium"/>
                <a:sym typeface="Noto Sans JP Medium"/>
              </a:rPr>
              <a:t>academic topics</a:t>
            </a:r>
            <a:r>
              <a:rPr lang="en-US" sz="2821" b="1">
                <a:solidFill>
                  <a:srgbClr val="718890"/>
                </a:solidFill>
                <a:latin typeface="Noto Sans JP Medium"/>
                <a:ea typeface="Noto Sans JP Medium"/>
                <a:cs typeface="Noto Sans JP Medium"/>
                <a:sym typeface="Noto Sans JP Medium"/>
              </a:rPr>
              <a:t> that are </a:t>
            </a:r>
            <a:r>
              <a:rPr lang="en-US" sz="2821" b="1">
                <a:solidFill>
                  <a:srgbClr val="9E392B"/>
                </a:solidFill>
                <a:latin typeface="Noto Sans JP Medium"/>
                <a:ea typeface="Noto Sans JP Medium"/>
                <a:cs typeface="Noto Sans JP Medium"/>
                <a:sym typeface="Noto Sans JP Medium"/>
              </a:rPr>
              <a:t>difficult to approach</a:t>
            </a:r>
            <a:r>
              <a:rPr lang="en-US" sz="2821" b="1">
                <a:solidFill>
                  <a:srgbClr val="718890"/>
                </a:solidFill>
                <a:latin typeface="Noto Sans JP Medium"/>
                <a:ea typeface="Noto Sans JP Medium"/>
                <a:cs typeface="Noto Sans JP Medium"/>
                <a:sym typeface="Noto Sans JP Medium"/>
              </a:rPr>
              <a:t>, I found it interesting that it was about characters I know, and </a:t>
            </a:r>
            <a:r>
              <a:rPr lang="en-US" sz="2821" b="1">
                <a:solidFill>
                  <a:srgbClr val="9E392B"/>
                </a:solidFill>
                <a:latin typeface="Noto Sans JP Medium"/>
                <a:ea typeface="Noto Sans JP Medium"/>
                <a:cs typeface="Noto Sans JP Medium"/>
                <a:sym typeface="Noto Sans JP Medium"/>
              </a:rPr>
              <a:t>Ghibli characters</a:t>
            </a:r>
            <a:r>
              <a:rPr lang="en-US" sz="2821" b="1">
                <a:solidFill>
                  <a:srgbClr val="718890"/>
                </a:solidFill>
                <a:latin typeface="Noto Sans JP Medium"/>
                <a:ea typeface="Noto Sans JP Medium"/>
                <a:cs typeface="Noto Sans JP Medium"/>
                <a:sym typeface="Noto Sans JP Medium"/>
              </a:rPr>
              <a:t> at that!</a:t>
            </a:r>
          </a:p>
        </p:txBody>
      </p:sp>
      <p:sp>
        <p:nvSpPr>
          <p:cNvPr id="18" name="TextBox 18"/>
          <p:cNvSpPr txBox="1"/>
          <p:nvPr/>
        </p:nvSpPr>
        <p:spPr>
          <a:xfrm>
            <a:off x="1028700" y="7433625"/>
            <a:ext cx="10830918" cy="1461866"/>
          </a:xfrm>
          <a:prstGeom prst="rect">
            <a:avLst/>
          </a:prstGeom>
        </p:spPr>
        <p:txBody>
          <a:bodyPr lIns="0" tIns="0" rIns="0" bIns="0" rtlCol="0" anchor="t">
            <a:spAutoFit/>
          </a:bodyPr>
          <a:lstStyle/>
          <a:p>
            <a:pPr algn="l">
              <a:lnSpc>
                <a:spcPts val="3949"/>
              </a:lnSpc>
              <a:spcBef>
                <a:spcPct val="0"/>
              </a:spcBef>
            </a:pPr>
            <a:r>
              <a:rPr lang="en-US" sz="2821" b="1">
                <a:solidFill>
                  <a:srgbClr val="718890"/>
                </a:solidFill>
                <a:latin typeface="Noto Sans JP Medium"/>
                <a:ea typeface="Noto Sans JP Medium"/>
                <a:cs typeface="Noto Sans JP Medium"/>
                <a:sym typeface="Noto Sans JP Medium"/>
              </a:rPr>
              <a:t>“</a:t>
            </a:r>
            <a:r>
              <a:rPr lang="en-US" sz="2821" b="1">
                <a:solidFill>
                  <a:srgbClr val="9E392B"/>
                </a:solidFill>
                <a:latin typeface="Noto Sans JP Medium"/>
                <a:ea typeface="Noto Sans JP Medium"/>
                <a:cs typeface="Noto Sans JP Medium"/>
                <a:sym typeface="Noto Sans JP Medium"/>
              </a:rPr>
              <a:t>Manhood</a:t>
            </a:r>
            <a:r>
              <a:rPr lang="en-US" sz="2821" b="1">
                <a:solidFill>
                  <a:srgbClr val="718890"/>
                </a:solidFill>
                <a:latin typeface="Noto Sans JP Medium"/>
                <a:ea typeface="Noto Sans JP Medium"/>
                <a:cs typeface="Noto Sans JP Medium"/>
                <a:sym typeface="Noto Sans JP Medium"/>
              </a:rPr>
              <a:t>” is not a word that can be used easily in these times. I thought this TED TALK video might help us understand </a:t>
            </a:r>
            <a:r>
              <a:rPr lang="en-US" sz="2821" b="1">
                <a:solidFill>
                  <a:srgbClr val="9E392B"/>
                </a:solidFill>
                <a:latin typeface="Noto Sans JP Medium"/>
                <a:ea typeface="Noto Sans JP Medium"/>
                <a:cs typeface="Noto Sans JP Medium"/>
                <a:sym typeface="Noto Sans JP Medium"/>
              </a:rPr>
              <a:t>the progress of human gender perspectives</a:t>
            </a:r>
            <a:r>
              <a:rPr lang="en-US" sz="2821" b="1">
                <a:solidFill>
                  <a:srgbClr val="718890"/>
                </a:solidFill>
                <a:latin typeface="Noto Sans JP Medium"/>
                <a:ea typeface="Noto Sans JP Medium"/>
                <a:cs typeface="Noto Sans JP Medium"/>
                <a:sym typeface="Noto Sans JP Medium"/>
              </a:rPr>
              <a:t> over the past 12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62211"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57150"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3262785" y="3385174"/>
            <a:ext cx="9467658" cy="963980"/>
          </a:xfrm>
          <a:custGeom>
            <a:avLst/>
            <a:gdLst/>
            <a:ahLst/>
            <a:cxnLst/>
            <a:rect l="l" t="t" r="r" b="b"/>
            <a:pathLst>
              <a:path w="9467658" h="963980">
                <a:moveTo>
                  <a:pt x="0" y="0"/>
                </a:moveTo>
                <a:lnTo>
                  <a:pt x="9467658" y="0"/>
                </a:lnTo>
                <a:lnTo>
                  <a:pt x="9467658" y="963980"/>
                </a:lnTo>
                <a:lnTo>
                  <a:pt x="0" y="963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grpSp>
        <p:nvGrpSpPr>
          <p:cNvPr id="6" name="Group 6"/>
          <p:cNvGrpSpPr/>
          <p:nvPr/>
        </p:nvGrpSpPr>
        <p:grpSpPr>
          <a:xfrm>
            <a:off x="3262785" y="1656648"/>
            <a:ext cx="9168047" cy="1261252"/>
            <a:chOff x="0" y="0"/>
            <a:chExt cx="2414630" cy="332182"/>
          </a:xfrm>
        </p:grpSpPr>
        <p:sp>
          <p:nvSpPr>
            <p:cNvPr id="7" name="Freeform 7"/>
            <p:cNvSpPr/>
            <p:nvPr/>
          </p:nvSpPr>
          <p:spPr>
            <a:xfrm>
              <a:off x="0" y="0"/>
              <a:ext cx="2414630" cy="332182"/>
            </a:xfrm>
            <a:custGeom>
              <a:avLst/>
              <a:gdLst/>
              <a:ahLst/>
              <a:cxnLst/>
              <a:rect l="l" t="t" r="r" b="b"/>
              <a:pathLst>
                <a:path w="2414630" h="332182">
                  <a:moveTo>
                    <a:pt x="0" y="0"/>
                  </a:moveTo>
                  <a:lnTo>
                    <a:pt x="2414630" y="0"/>
                  </a:lnTo>
                  <a:lnTo>
                    <a:pt x="2414630" y="332182"/>
                  </a:lnTo>
                  <a:lnTo>
                    <a:pt x="0" y="332182"/>
                  </a:lnTo>
                  <a:close/>
                </a:path>
              </a:pathLst>
            </a:custGeom>
            <a:solidFill>
              <a:srgbClr val="50B6BB"/>
            </a:solidFill>
          </p:spPr>
          <p:txBody>
            <a:bodyPr/>
            <a:lstStyle/>
            <a:p>
              <a:endParaRPr lang="en-JP"/>
            </a:p>
          </p:txBody>
        </p:sp>
        <p:sp>
          <p:nvSpPr>
            <p:cNvPr id="8" name="TextBox 8"/>
            <p:cNvSpPr txBox="1"/>
            <p:nvPr/>
          </p:nvSpPr>
          <p:spPr>
            <a:xfrm>
              <a:off x="0" y="-28575"/>
              <a:ext cx="2414630" cy="360757"/>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3262785" y="5447053"/>
            <a:ext cx="5594400" cy="3171157"/>
          </a:xfrm>
          <a:custGeom>
            <a:avLst/>
            <a:gdLst/>
            <a:ahLst/>
            <a:cxnLst/>
            <a:rect l="l" t="t" r="r" b="b"/>
            <a:pathLst>
              <a:path w="5594400" h="3171157">
                <a:moveTo>
                  <a:pt x="0" y="0"/>
                </a:moveTo>
                <a:lnTo>
                  <a:pt x="5594400" y="0"/>
                </a:lnTo>
                <a:lnTo>
                  <a:pt x="5594400" y="3171157"/>
                </a:lnTo>
                <a:lnTo>
                  <a:pt x="0" y="3171157"/>
                </a:lnTo>
                <a:lnTo>
                  <a:pt x="0" y="0"/>
                </a:lnTo>
                <a:close/>
              </a:path>
            </a:pathLst>
          </a:custGeom>
          <a:blipFill>
            <a:blip r:embed="rId4"/>
            <a:stretch>
              <a:fillRect/>
            </a:stretch>
          </a:blipFill>
        </p:spPr>
        <p:txBody>
          <a:bodyPr/>
          <a:lstStyle/>
          <a:p>
            <a:endParaRPr lang="en-JP"/>
          </a:p>
        </p:txBody>
      </p:sp>
      <p:sp>
        <p:nvSpPr>
          <p:cNvPr id="10" name="TextBox 10"/>
          <p:cNvSpPr txBox="1"/>
          <p:nvPr/>
        </p:nvSpPr>
        <p:spPr>
          <a:xfrm>
            <a:off x="2472024" y="1838271"/>
            <a:ext cx="10749568" cy="812282"/>
          </a:xfrm>
          <a:prstGeom prst="rect">
            <a:avLst/>
          </a:prstGeom>
        </p:spPr>
        <p:txBody>
          <a:bodyPr lIns="0" tIns="0" rIns="0" bIns="0" rtlCol="0" anchor="t">
            <a:spAutoFit/>
          </a:bodyPr>
          <a:lstStyle/>
          <a:p>
            <a:pPr algn="ctr">
              <a:lnSpc>
                <a:spcPts val="6678"/>
              </a:lnSpc>
              <a:spcBef>
                <a:spcPct val="0"/>
              </a:spcBef>
            </a:pPr>
            <a:r>
              <a:rPr lang="en-US" sz="4770" b="1" spc="329">
                <a:solidFill>
                  <a:srgbClr val="FFFFFF"/>
                </a:solidFill>
                <a:latin typeface="Noto Sans JP Medium"/>
                <a:ea typeface="Noto Sans JP Medium"/>
                <a:cs typeface="Noto Sans JP Medium"/>
                <a:sym typeface="Noto Sans JP Medium"/>
              </a:rPr>
              <a:t>Let’s watch the TED TALK!</a:t>
            </a:r>
          </a:p>
        </p:txBody>
      </p:sp>
      <p:sp>
        <p:nvSpPr>
          <p:cNvPr id="11" name="TextBox 11"/>
          <p:cNvSpPr txBox="1"/>
          <p:nvPr/>
        </p:nvSpPr>
        <p:spPr>
          <a:xfrm>
            <a:off x="4320845" y="3617160"/>
            <a:ext cx="7051927" cy="452382"/>
          </a:xfrm>
          <a:prstGeom prst="rect">
            <a:avLst/>
          </a:prstGeom>
        </p:spPr>
        <p:txBody>
          <a:bodyPr lIns="0" tIns="0" rIns="0" bIns="0" rtlCol="0" anchor="t">
            <a:spAutoFit/>
          </a:bodyPr>
          <a:lstStyle/>
          <a:p>
            <a:pPr algn="l">
              <a:lnSpc>
                <a:spcPts val="3744"/>
              </a:lnSpc>
              <a:spcBef>
                <a:spcPct val="0"/>
              </a:spcBef>
            </a:pPr>
            <a:r>
              <a:rPr lang="en-US" sz="2674" spc="149">
                <a:solidFill>
                  <a:srgbClr val="2FA7B9"/>
                </a:solidFill>
                <a:latin typeface="Alata"/>
                <a:ea typeface="Alata"/>
                <a:cs typeface="Alata"/>
                <a:sym typeface="Alata"/>
              </a:rPr>
              <a:t>How movies teach manhood Colin Srokes</a:t>
            </a:r>
          </a:p>
        </p:txBody>
      </p:sp>
      <p:sp>
        <p:nvSpPr>
          <p:cNvPr id="12" name="TextBox 12"/>
          <p:cNvSpPr txBox="1"/>
          <p:nvPr/>
        </p:nvSpPr>
        <p:spPr>
          <a:xfrm>
            <a:off x="9675296" y="6736581"/>
            <a:ext cx="6110294" cy="296051"/>
          </a:xfrm>
          <a:prstGeom prst="rect">
            <a:avLst/>
          </a:prstGeom>
        </p:spPr>
        <p:txBody>
          <a:bodyPr lIns="0" tIns="0" rIns="0" bIns="0" rtlCol="0" anchor="t">
            <a:spAutoFit/>
          </a:bodyPr>
          <a:lstStyle/>
          <a:p>
            <a:pPr algn="l">
              <a:lnSpc>
                <a:spcPts val="2386"/>
              </a:lnSpc>
              <a:spcBef>
                <a:spcPct val="0"/>
              </a:spcBef>
            </a:pPr>
            <a:r>
              <a:rPr lang="en-US" sz="1704" spc="95">
                <a:solidFill>
                  <a:srgbClr val="000000"/>
                </a:solidFill>
                <a:latin typeface="Alata"/>
                <a:ea typeface="Alata"/>
                <a:cs typeface="Alata"/>
                <a:sym typeface="Alata"/>
              </a:rPr>
              <a:t>https://youtu.be/ueOqYebVhtc?si=zFgtOI8R2at4S53g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583226"/>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8261787" cy="1232297"/>
            <a:chOff x="0" y="0"/>
            <a:chExt cx="2175944" cy="324556"/>
          </a:xfrm>
        </p:grpSpPr>
        <p:sp>
          <p:nvSpPr>
            <p:cNvPr id="6" name="Freeform 6"/>
            <p:cNvSpPr/>
            <p:nvPr/>
          </p:nvSpPr>
          <p:spPr>
            <a:xfrm>
              <a:off x="0" y="0"/>
              <a:ext cx="2175944" cy="324556"/>
            </a:xfrm>
            <a:custGeom>
              <a:avLst/>
              <a:gdLst/>
              <a:ahLst/>
              <a:cxnLst/>
              <a:rect l="l" t="t" r="r" b="b"/>
              <a:pathLst>
                <a:path w="2175944" h="324556">
                  <a:moveTo>
                    <a:pt x="0" y="0"/>
                  </a:moveTo>
                  <a:lnTo>
                    <a:pt x="2175944" y="0"/>
                  </a:lnTo>
                  <a:lnTo>
                    <a:pt x="2175944" y="324556"/>
                  </a:lnTo>
                  <a:lnTo>
                    <a:pt x="0" y="324556"/>
                  </a:lnTo>
                  <a:close/>
                </a:path>
              </a:pathLst>
            </a:custGeom>
            <a:solidFill>
              <a:srgbClr val="50B6BB"/>
            </a:solidFill>
          </p:spPr>
          <p:txBody>
            <a:bodyPr/>
            <a:lstStyle/>
            <a:p>
              <a:endParaRPr lang="en-JP"/>
            </a:p>
          </p:txBody>
        </p:sp>
        <p:sp>
          <p:nvSpPr>
            <p:cNvPr id="7" name="TextBox 7"/>
            <p:cNvSpPr txBox="1"/>
            <p:nvPr/>
          </p:nvSpPr>
          <p:spPr>
            <a:xfrm>
              <a:off x="0" y="-28575"/>
              <a:ext cx="2175944" cy="353131"/>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TextBox 9"/>
          <p:cNvSpPr txBox="1"/>
          <p:nvPr/>
        </p:nvSpPr>
        <p:spPr>
          <a:xfrm>
            <a:off x="638482" y="835280"/>
            <a:ext cx="1182439"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02</a:t>
            </a:r>
          </a:p>
        </p:txBody>
      </p:sp>
      <p:sp>
        <p:nvSpPr>
          <p:cNvPr id="10" name="TextBox 10"/>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Vocablary check</a:t>
            </a:r>
          </a:p>
        </p:txBody>
      </p:sp>
      <p:sp>
        <p:nvSpPr>
          <p:cNvPr id="11" name="TextBox 11"/>
          <p:cNvSpPr txBox="1"/>
          <p:nvPr/>
        </p:nvSpPr>
        <p:spPr>
          <a:xfrm>
            <a:off x="1229702" y="2752018"/>
            <a:ext cx="9378812"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 definition of __________ is already turning upside down.</a:t>
            </a:r>
          </a:p>
        </p:txBody>
      </p:sp>
      <p:sp>
        <p:nvSpPr>
          <p:cNvPr id="12" name="TextBox 12"/>
          <p:cNvSpPr txBox="1"/>
          <p:nvPr/>
        </p:nvSpPr>
        <p:spPr>
          <a:xfrm>
            <a:off x="1229702" y="3563058"/>
            <a:ext cx="7518082"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It _________ on him.</a:t>
            </a:r>
          </a:p>
        </p:txBody>
      </p:sp>
      <p:sp>
        <p:nvSpPr>
          <p:cNvPr id="13" name="TextBox 13"/>
          <p:cNvSpPr txBox="1"/>
          <p:nvPr/>
        </p:nvSpPr>
        <p:spPr>
          <a:xfrm>
            <a:off x="1229702" y="5218286"/>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If you are a boy, you are a _________ animal.</a:t>
            </a:r>
          </a:p>
        </p:txBody>
      </p:sp>
      <p:sp>
        <p:nvSpPr>
          <p:cNvPr id="14" name="TextBox 14"/>
          <p:cNvSpPr txBox="1"/>
          <p:nvPr/>
        </p:nvSpPr>
        <p:spPr>
          <a:xfrm>
            <a:off x="1229702" y="6029325"/>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They are doing a _________ job of teaching girls.</a:t>
            </a:r>
          </a:p>
        </p:txBody>
      </p:sp>
      <p:sp>
        <p:nvSpPr>
          <p:cNvPr id="15" name="TextBox 15"/>
          <p:cNvSpPr txBox="1"/>
          <p:nvPr/>
        </p:nvSpPr>
        <p:spPr>
          <a:xfrm>
            <a:off x="1229702" y="4407246"/>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How to defend against the __________.</a:t>
            </a:r>
          </a:p>
        </p:txBody>
      </p:sp>
      <p:sp>
        <p:nvSpPr>
          <p:cNvPr id="16" name="TextBox 16"/>
          <p:cNvSpPr txBox="1"/>
          <p:nvPr/>
        </p:nvSpPr>
        <p:spPr>
          <a:xfrm>
            <a:off x="1229702" y="7651404"/>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Are we ________ up the story?</a:t>
            </a:r>
          </a:p>
        </p:txBody>
      </p:sp>
      <p:sp>
        <p:nvSpPr>
          <p:cNvPr id="17" name="TextBox 17"/>
          <p:cNvSpPr txBox="1"/>
          <p:nvPr/>
        </p:nvSpPr>
        <p:spPr>
          <a:xfrm>
            <a:off x="1229702" y="6840364"/>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We have tools at our _________ like “girls power.”</a:t>
            </a:r>
          </a:p>
        </p:txBody>
      </p:sp>
      <p:sp>
        <p:nvSpPr>
          <p:cNvPr id="18" name="TextBox 18"/>
          <p:cNvSpPr txBox="1"/>
          <p:nvPr/>
        </p:nvSpPr>
        <p:spPr>
          <a:xfrm>
            <a:off x="1229702" y="8462443"/>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They have been sexually ________ some time in their life.</a:t>
            </a:r>
          </a:p>
        </p:txBody>
      </p:sp>
      <p:sp>
        <p:nvSpPr>
          <p:cNvPr id="19" name="TextBox 19"/>
          <p:cNvSpPr txBox="1"/>
          <p:nvPr/>
        </p:nvSpPr>
        <p:spPr>
          <a:xfrm>
            <a:off x="14814876" y="5025915"/>
            <a:ext cx="1813595"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manhood</a:t>
            </a:r>
          </a:p>
        </p:txBody>
      </p:sp>
      <p:sp>
        <p:nvSpPr>
          <p:cNvPr id="20" name="TextBox 20"/>
          <p:cNvSpPr txBox="1"/>
          <p:nvPr/>
        </p:nvSpPr>
        <p:spPr>
          <a:xfrm>
            <a:off x="12329340" y="3751563"/>
            <a:ext cx="2866087"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imprinted</a:t>
            </a:r>
          </a:p>
        </p:txBody>
      </p:sp>
      <p:sp>
        <p:nvSpPr>
          <p:cNvPr id="21" name="TextBox 21"/>
          <p:cNvSpPr txBox="1"/>
          <p:nvPr/>
        </p:nvSpPr>
        <p:spPr>
          <a:xfrm>
            <a:off x="14121941" y="6356130"/>
            <a:ext cx="1464514"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dopey</a:t>
            </a:r>
          </a:p>
        </p:txBody>
      </p:sp>
      <p:sp>
        <p:nvSpPr>
          <p:cNvPr id="22" name="TextBox 22"/>
          <p:cNvSpPr txBox="1"/>
          <p:nvPr/>
        </p:nvSpPr>
        <p:spPr>
          <a:xfrm>
            <a:off x="14292555" y="8443393"/>
            <a:ext cx="2587798"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disposal</a:t>
            </a:r>
          </a:p>
        </p:txBody>
      </p:sp>
      <p:sp>
        <p:nvSpPr>
          <p:cNvPr id="23" name="TextBox 23"/>
          <p:cNvSpPr txBox="1"/>
          <p:nvPr/>
        </p:nvSpPr>
        <p:spPr>
          <a:xfrm>
            <a:off x="11489408" y="2267785"/>
            <a:ext cx="2803147"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assaulted</a:t>
            </a:r>
          </a:p>
        </p:txBody>
      </p:sp>
      <p:sp>
        <p:nvSpPr>
          <p:cNvPr id="24" name="TextBox 24"/>
          <p:cNvSpPr txBox="1"/>
          <p:nvPr/>
        </p:nvSpPr>
        <p:spPr>
          <a:xfrm>
            <a:off x="15163957" y="3078824"/>
            <a:ext cx="1464514"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soaking</a:t>
            </a:r>
          </a:p>
        </p:txBody>
      </p:sp>
      <p:sp>
        <p:nvSpPr>
          <p:cNvPr id="25" name="TextBox 25"/>
          <p:cNvSpPr txBox="1"/>
          <p:nvPr/>
        </p:nvSpPr>
        <p:spPr>
          <a:xfrm>
            <a:off x="10689222" y="5258507"/>
            <a:ext cx="3331547"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phenomenal</a:t>
            </a:r>
          </a:p>
        </p:txBody>
      </p:sp>
      <p:sp>
        <p:nvSpPr>
          <p:cNvPr id="26" name="TextBox 26"/>
          <p:cNvSpPr txBox="1"/>
          <p:nvPr/>
        </p:nvSpPr>
        <p:spPr>
          <a:xfrm>
            <a:off x="12122450" y="7337079"/>
            <a:ext cx="2170105" cy="522334"/>
          </a:xfrm>
          <a:prstGeom prst="rect">
            <a:avLst/>
          </a:prstGeom>
        </p:spPr>
        <p:txBody>
          <a:bodyPr lIns="0" tIns="0" rIns="0" bIns="0" rtlCol="0" anchor="t">
            <a:spAutoFit/>
          </a:bodyPr>
          <a:lstStyle/>
          <a:p>
            <a:pPr algn="l">
              <a:lnSpc>
                <a:spcPts val="4284"/>
              </a:lnSpc>
              <a:spcBef>
                <a:spcPct val="0"/>
              </a:spcBef>
            </a:pPr>
            <a:r>
              <a:rPr lang="en-US" sz="3060" b="1">
                <a:solidFill>
                  <a:srgbClr val="718890"/>
                </a:solidFill>
                <a:latin typeface="Noto Sans JP Medium"/>
                <a:ea typeface="Noto Sans JP Medium"/>
                <a:cs typeface="Noto Sans JP Medium"/>
                <a:sym typeface="Noto Sans JP Medium"/>
              </a:rPr>
              <a:t>patriarchy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7231010" cy="1202846"/>
            <a:chOff x="0" y="0"/>
            <a:chExt cx="1904464" cy="316799"/>
          </a:xfrm>
        </p:grpSpPr>
        <p:sp>
          <p:nvSpPr>
            <p:cNvPr id="6" name="Freeform 6"/>
            <p:cNvSpPr/>
            <p:nvPr/>
          </p:nvSpPr>
          <p:spPr>
            <a:xfrm>
              <a:off x="0" y="0"/>
              <a:ext cx="1904464" cy="316799"/>
            </a:xfrm>
            <a:custGeom>
              <a:avLst/>
              <a:gdLst/>
              <a:ahLst/>
              <a:cxnLst/>
              <a:rect l="l" t="t" r="r" b="b"/>
              <a:pathLst>
                <a:path w="1904464" h="316799">
                  <a:moveTo>
                    <a:pt x="0" y="0"/>
                  </a:moveTo>
                  <a:lnTo>
                    <a:pt x="1904464" y="0"/>
                  </a:lnTo>
                  <a:lnTo>
                    <a:pt x="1904464" y="316799"/>
                  </a:lnTo>
                  <a:lnTo>
                    <a:pt x="0" y="316799"/>
                  </a:lnTo>
                  <a:close/>
                </a:path>
              </a:pathLst>
            </a:custGeom>
            <a:solidFill>
              <a:srgbClr val="50B6BB"/>
            </a:solidFill>
          </p:spPr>
          <p:txBody>
            <a:bodyPr/>
            <a:lstStyle/>
            <a:p>
              <a:endParaRPr lang="en-JP"/>
            </a:p>
          </p:txBody>
        </p:sp>
        <p:sp>
          <p:nvSpPr>
            <p:cNvPr id="7" name="TextBox 7"/>
            <p:cNvSpPr txBox="1"/>
            <p:nvPr/>
          </p:nvSpPr>
          <p:spPr>
            <a:xfrm>
              <a:off x="0" y="-28575"/>
              <a:ext cx="1904464" cy="34537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a:off x="13666550" y="1506494"/>
            <a:ext cx="2748123" cy="3090936"/>
          </a:xfrm>
          <a:custGeom>
            <a:avLst/>
            <a:gdLst/>
            <a:ahLst/>
            <a:cxnLst/>
            <a:rect l="l" t="t" r="r" b="b"/>
            <a:pathLst>
              <a:path w="2748123" h="3090936">
                <a:moveTo>
                  <a:pt x="0" y="0"/>
                </a:moveTo>
                <a:lnTo>
                  <a:pt x="2748124" y="0"/>
                </a:lnTo>
                <a:lnTo>
                  <a:pt x="2748124" y="3090936"/>
                </a:lnTo>
                <a:lnTo>
                  <a:pt x="0" y="30909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0" name="TextBox 10"/>
          <p:cNvSpPr txBox="1"/>
          <p:nvPr/>
        </p:nvSpPr>
        <p:spPr>
          <a:xfrm>
            <a:off x="634836" y="835280"/>
            <a:ext cx="1174254"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03</a:t>
            </a:r>
          </a:p>
        </p:txBody>
      </p:sp>
      <p:sp>
        <p:nvSpPr>
          <p:cNvPr id="11" name="TextBox 11"/>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Questions</a:t>
            </a:r>
          </a:p>
        </p:txBody>
      </p:sp>
      <p:sp>
        <p:nvSpPr>
          <p:cNvPr id="12" name="TextBox 12"/>
          <p:cNvSpPr txBox="1"/>
          <p:nvPr/>
        </p:nvSpPr>
        <p:spPr>
          <a:xfrm>
            <a:off x="1028700" y="5721380"/>
            <a:ext cx="16406372" cy="1171902"/>
          </a:xfrm>
          <a:prstGeom prst="rect">
            <a:avLst/>
          </a:prstGeom>
        </p:spPr>
        <p:txBody>
          <a:bodyPr lIns="0" tIns="0" rIns="0" bIns="0" rtlCol="0" anchor="t">
            <a:spAutoFit/>
          </a:bodyPr>
          <a:lstStyle/>
          <a:p>
            <a:pPr algn="l">
              <a:lnSpc>
                <a:spcPts val="4706"/>
              </a:lnSpc>
              <a:spcBef>
                <a:spcPct val="0"/>
              </a:spcBef>
            </a:pPr>
            <a:r>
              <a:rPr lang="en-US" sz="3362" b="1">
                <a:solidFill>
                  <a:srgbClr val="718890"/>
                </a:solidFill>
                <a:latin typeface="Noto Sans JP Bold"/>
                <a:ea typeface="Noto Sans JP Bold"/>
                <a:cs typeface="Noto Sans JP Bold"/>
                <a:sym typeface="Noto Sans JP Bold"/>
              </a:rPr>
              <a:t>Q2</a:t>
            </a:r>
            <a:r>
              <a:rPr lang="en-US" sz="3362">
                <a:solidFill>
                  <a:srgbClr val="718890"/>
                </a:solidFill>
                <a:latin typeface="Noto Sans JP"/>
                <a:ea typeface="Noto Sans JP"/>
                <a:cs typeface="Noto Sans JP"/>
                <a:sym typeface="Noto Sans JP"/>
              </a:rPr>
              <a:t>. </a:t>
            </a:r>
            <a:r>
              <a:rPr lang="en-US" sz="3362">
                <a:solidFill>
                  <a:srgbClr val="9E392B"/>
                </a:solidFill>
                <a:latin typeface="Noto Sans JP"/>
                <a:ea typeface="Noto Sans JP"/>
                <a:cs typeface="Noto Sans JP"/>
                <a:sym typeface="Noto Sans JP"/>
              </a:rPr>
              <a:t>How many out of every one American women</a:t>
            </a:r>
            <a:r>
              <a:rPr lang="en-US" sz="3362">
                <a:solidFill>
                  <a:srgbClr val="718890"/>
                </a:solidFill>
                <a:latin typeface="Noto Sans JP"/>
                <a:ea typeface="Noto Sans JP"/>
                <a:cs typeface="Noto Sans JP"/>
                <a:sym typeface="Noto Sans JP"/>
              </a:rPr>
              <a:t>, according to statistics at the time, had been sexually assaulted?</a:t>
            </a:r>
          </a:p>
        </p:txBody>
      </p:sp>
      <p:sp>
        <p:nvSpPr>
          <p:cNvPr id="13" name="TextBox 13"/>
          <p:cNvSpPr txBox="1"/>
          <p:nvPr/>
        </p:nvSpPr>
        <p:spPr>
          <a:xfrm>
            <a:off x="1028700" y="8015224"/>
            <a:ext cx="16406372" cy="1171956"/>
          </a:xfrm>
          <a:prstGeom prst="rect">
            <a:avLst/>
          </a:prstGeom>
        </p:spPr>
        <p:txBody>
          <a:bodyPr lIns="0" tIns="0" rIns="0" bIns="0" rtlCol="0" anchor="t">
            <a:spAutoFit/>
          </a:bodyPr>
          <a:lstStyle/>
          <a:p>
            <a:pPr algn="l">
              <a:lnSpc>
                <a:spcPts val="4704"/>
              </a:lnSpc>
              <a:spcBef>
                <a:spcPct val="0"/>
              </a:spcBef>
            </a:pPr>
            <a:r>
              <a:rPr lang="en-US" sz="3360" b="1">
                <a:solidFill>
                  <a:srgbClr val="718890"/>
                </a:solidFill>
                <a:latin typeface="Noto Sans JP Bold"/>
                <a:ea typeface="Noto Sans JP Bold"/>
                <a:cs typeface="Noto Sans JP Bold"/>
                <a:sym typeface="Noto Sans JP Bold"/>
              </a:rPr>
              <a:t>Q3</a:t>
            </a:r>
            <a:r>
              <a:rPr lang="en-US" sz="3360">
                <a:solidFill>
                  <a:srgbClr val="718890"/>
                </a:solidFill>
                <a:latin typeface="Noto Sans JP"/>
                <a:ea typeface="Noto Sans JP"/>
                <a:cs typeface="Noto Sans JP"/>
                <a:sym typeface="Noto Sans JP"/>
              </a:rPr>
              <a:t>. </a:t>
            </a:r>
            <a:r>
              <a:rPr lang="en-US" sz="3360">
                <a:solidFill>
                  <a:srgbClr val="9E392B"/>
                </a:solidFill>
                <a:latin typeface="Noto Sans JP"/>
                <a:ea typeface="Noto Sans JP"/>
                <a:cs typeface="Noto Sans JP"/>
                <a:sym typeface="Noto Sans JP"/>
              </a:rPr>
              <a:t>Why</a:t>
            </a:r>
            <a:r>
              <a:rPr lang="en-US" sz="3360">
                <a:solidFill>
                  <a:srgbClr val="718890"/>
                </a:solidFill>
                <a:latin typeface="Noto Sans JP"/>
                <a:ea typeface="Noto Sans JP"/>
                <a:cs typeface="Noto Sans JP"/>
                <a:sym typeface="Noto Sans JP"/>
              </a:rPr>
              <a:t> does the daughter of Colin Stokes like Obi-Wan from Star Wars and Dorothy from The Wizard of Oz?</a:t>
            </a:r>
          </a:p>
        </p:txBody>
      </p:sp>
      <p:sp>
        <p:nvSpPr>
          <p:cNvPr id="14" name="TextBox 14"/>
          <p:cNvSpPr txBox="1"/>
          <p:nvPr/>
        </p:nvSpPr>
        <p:spPr>
          <a:xfrm>
            <a:off x="1028700" y="2798886"/>
            <a:ext cx="11494828" cy="1762452"/>
          </a:xfrm>
          <a:prstGeom prst="rect">
            <a:avLst/>
          </a:prstGeom>
        </p:spPr>
        <p:txBody>
          <a:bodyPr lIns="0" tIns="0" rIns="0" bIns="0" rtlCol="0" anchor="t">
            <a:spAutoFit/>
          </a:bodyPr>
          <a:lstStyle/>
          <a:p>
            <a:pPr algn="l">
              <a:lnSpc>
                <a:spcPts val="4706"/>
              </a:lnSpc>
              <a:spcBef>
                <a:spcPct val="0"/>
              </a:spcBef>
            </a:pPr>
            <a:r>
              <a:rPr lang="en-US" sz="3362" b="1">
                <a:solidFill>
                  <a:srgbClr val="718890"/>
                </a:solidFill>
                <a:latin typeface="Noto Sans JP Bold"/>
                <a:ea typeface="Noto Sans JP Bold"/>
                <a:cs typeface="Noto Sans JP Bold"/>
                <a:sym typeface="Noto Sans JP Bold"/>
              </a:rPr>
              <a:t>Q1</a:t>
            </a:r>
            <a:r>
              <a:rPr lang="en-US" sz="3362">
                <a:solidFill>
                  <a:srgbClr val="718890"/>
                </a:solidFill>
                <a:latin typeface="Noto Sans JP"/>
                <a:ea typeface="Noto Sans JP"/>
                <a:cs typeface="Noto Sans JP"/>
                <a:sym typeface="Noto Sans JP"/>
              </a:rPr>
              <a:t>. What did Colin Stokes mention about the </a:t>
            </a:r>
            <a:r>
              <a:rPr lang="en-US" sz="3362">
                <a:solidFill>
                  <a:srgbClr val="9E392B"/>
                </a:solidFill>
                <a:latin typeface="Noto Sans JP"/>
                <a:ea typeface="Noto Sans JP"/>
                <a:cs typeface="Noto Sans JP"/>
                <a:sym typeface="Noto Sans JP"/>
              </a:rPr>
              <a:t>similarities and differences</a:t>
            </a:r>
            <a:r>
              <a:rPr lang="en-US" sz="3362">
                <a:solidFill>
                  <a:srgbClr val="718890"/>
                </a:solidFill>
                <a:latin typeface="Noto Sans JP"/>
                <a:ea typeface="Noto Sans JP"/>
                <a:cs typeface="Noto Sans JP"/>
                <a:sym typeface="Noto Sans JP"/>
              </a:rPr>
              <a:t> between the movies Star Wars and The Wizard of Oz?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14586" y="432024"/>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9105900" cy="1287691"/>
            <a:chOff x="0" y="0"/>
            <a:chExt cx="2398262" cy="339145"/>
          </a:xfrm>
        </p:grpSpPr>
        <p:sp>
          <p:nvSpPr>
            <p:cNvPr id="6" name="Freeform 6"/>
            <p:cNvSpPr/>
            <p:nvPr/>
          </p:nvSpPr>
          <p:spPr>
            <a:xfrm>
              <a:off x="0" y="0"/>
              <a:ext cx="2398262" cy="339145"/>
            </a:xfrm>
            <a:custGeom>
              <a:avLst/>
              <a:gdLst/>
              <a:ahLst/>
              <a:cxnLst/>
              <a:rect l="l" t="t" r="r" b="b"/>
              <a:pathLst>
                <a:path w="2398262" h="339145">
                  <a:moveTo>
                    <a:pt x="0" y="0"/>
                  </a:moveTo>
                  <a:lnTo>
                    <a:pt x="2398262" y="0"/>
                  </a:lnTo>
                  <a:lnTo>
                    <a:pt x="2398262" y="339145"/>
                  </a:lnTo>
                  <a:lnTo>
                    <a:pt x="0" y="339145"/>
                  </a:lnTo>
                  <a:close/>
                </a:path>
              </a:pathLst>
            </a:custGeom>
            <a:solidFill>
              <a:srgbClr val="718890"/>
            </a:solidFill>
          </p:spPr>
          <p:txBody>
            <a:bodyPr/>
            <a:lstStyle/>
            <a:p>
              <a:endParaRPr lang="en-JP"/>
            </a:p>
          </p:txBody>
        </p:sp>
        <p:sp>
          <p:nvSpPr>
            <p:cNvPr id="7" name="TextBox 7"/>
            <p:cNvSpPr txBox="1"/>
            <p:nvPr/>
          </p:nvSpPr>
          <p:spPr>
            <a:xfrm>
              <a:off x="0" y="-28575"/>
              <a:ext cx="2398262" cy="367720"/>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736601" y="1219594"/>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a:off x="9187003" y="4217715"/>
            <a:ext cx="8072297" cy="4914011"/>
          </a:xfrm>
          <a:custGeom>
            <a:avLst/>
            <a:gdLst/>
            <a:ahLst/>
            <a:cxnLst/>
            <a:rect l="l" t="t" r="r" b="b"/>
            <a:pathLst>
              <a:path w="8072297" h="4914011">
                <a:moveTo>
                  <a:pt x="0" y="0"/>
                </a:moveTo>
                <a:lnTo>
                  <a:pt x="8072297" y="0"/>
                </a:lnTo>
                <a:lnTo>
                  <a:pt x="8072297" y="4914011"/>
                </a:lnTo>
                <a:lnTo>
                  <a:pt x="0" y="4914011"/>
                </a:lnTo>
                <a:lnTo>
                  <a:pt x="0" y="0"/>
                </a:lnTo>
                <a:close/>
              </a:path>
            </a:pathLst>
          </a:custGeom>
          <a:blipFill>
            <a:blip r:embed="rId2"/>
            <a:stretch>
              <a:fillRect/>
            </a:stretch>
          </a:blipFill>
        </p:spPr>
        <p:txBody>
          <a:bodyPr/>
          <a:lstStyle/>
          <a:p>
            <a:endParaRPr lang="en-JP"/>
          </a:p>
        </p:txBody>
      </p:sp>
      <p:sp>
        <p:nvSpPr>
          <p:cNvPr id="10" name="TextBox 10"/>
          <p:cNvSpPr txBox="1"/>
          <p:nvPr/>
        </p:nvSpPr>
        <p:spPr>
          <a:xfrm>
            <a:off x="1028700" y="1195175"/>
            <a:ext cx="8366981" cy="635234"/>
          </a:xfrm>
          <a:prstGeom prst="rect">
            <a:avLst/>
          </a:prstGeom>
        </p:spPr>
        <p:txBody>
          <a:bodyPr lIns="0" tIns="0" rIns="0" bIns="0" rtlCol="0" anchor="t">
            <a:spAutoFit/>
          </a:bodyPr>
          <a:lstStyle/>
          <a:p>
            <a:pPr algn="l">
              <a:lnSpc>
                <a:spcPts val="5138"/>
              </a:lnSpc>
              <a:spcBef>
                <a:spcPct val="0"/>
              </a:spcBef>
            </a:pPr>
            <a:r>
              <a:rPr lang="en-US" sz="3670" b="1">
                <a:solidFill>
                  <a:srgbClr val="FFFFFF"/>
                </a:solidFill>
                <a:latin typeface="Noto Sans JP Medium"/>
                <a:ea typeface="Noto Sans JP Medium"/>
                <a:cs typeface="Noto Sans JP Medium"/>
                <a:sym typeface="Noto Sans JP Medium"/>
              </a:rPr>
              <a:t>Before moving on to the work,</a:t>
            </a:r>
          </a:p>
        </p:txBody>
      </p:sp>
      <p:sp>
        <p:nvSpPr>
          <p:cNvPr id="11" name="TextBox 11"/>
          <p:cNvSpPr txBox="1"/>
          <p:nvPr/>
        </p:nvSpPr>
        <p:spPr>
          <a:xfrm>
            <a:off x="1028700" y="2568975"/>
            <a:ext cx="12869978" cy="820065"/>
          </a:xfrm>
          <a:prstGeom prst="rect">
            <a:avLst/>
          </a:prstGeom>
        </p:spPr>
        <p:txBody>
          <a:bodyPr lIns="0" tIns="0" rIns="0" bIns="0" rtlCol="0" anchor="t">
            <a:spAutoFit/>
          </a:bodyPr>
          <a:lstStyle/>
          <a:p>
            <a:pPr algn="l">
              <a:lnSpc>
                <a:spcPts val="6774"/>
              </a:lnSpc>
              <a:spcBef>
                <a:spcPct val="0"/>
              </a:spcBef>
            </a:pPr>
            <a:r>
              <a:rPr lang="en-US" sz="4838" b="1" u="sng">
                <a:solidFill>
                  <a:srgbClr val="000000"/>
                </a:solidFill>
                <a:latin typeface="Noto Sans JP Medium"/>
                <a:ea typeface="Noto Sans JP Medium"/>
                <a:cs typeface="Noto Sans JP Medium"/>
                <a:sym typeface="Noto Sans JP Medium"/>
              </a:rPr>
              <a:t>Do you remember the Bechdel test?</a:t>
            </a:r>
          </a:p>
        </p:txBody>
      </p:sp>
      <p:sp>
        <p:nvSpPr>
          <p:cNvPr id="12" name="TextBox 12"/>
          <p:cNvSpPr txBox="1"/>
          <p:nvPr/>
        </p:nvSpPr>
        <p:spPr>
          <a:xfrm>
            <a:off x="1341977" y="4225261"/>
            <a:ext cx="7090262" cy="1821238"/>
          </a:xfrm>
          <a:prstGeom prst="rect">
            <a:avLst/>
          </a:prstGeom>
        </p:spPr>
        <p:txBody>
          <a:bodyPr lIns="0" tIns="0" rIns="0" bIns="0" rtlCol="0" anchor="t">
            <a:spAutoFit/>
          </a:bodyPr>
          <a:lstStyle/>
          <a:p>
            <a:pPr algn="l">
              <a:lnSpc>
                <a:spcPts val="3618"/>
              </a:lnSpc>
            </a:pPr>
            <a:r>
              <a:rPr lang="en-US" sz="2584" b="1">
                <a:solidFill>
                  <a:srgbClr val="718890"/>
                </a:solidFill>
                <a:latin typeface="Noto Sans JP Medium"/>
                <a:ea typeface="Noto Sans JP Medium"/>
                <a:cs typeface="Noto Sans JP Medium"/>
                <a:sym typeface="Noto Sans JP Medium"/>
              </a:rPr>
              <a:t>A measure of </a:t>
            </a:r>
            <a:r>
              <a:rPr lang="en-US" sz="2584" b="1">
                <a:solidFill>
                  <a:srgbClr val="9E392B"/>
                </a:solidFill>
                <a:latin typeface="Noto Sans JP Medium"/>
                <a:ea typeface="Noto Sans JP Medium"/>
                <a:cs typeface="Noto Sans JP Medium"/>
                <a:sym typeface="Noto Sans JP Medium"/>
              </a:rPr>
              <a:t>gender representation</a:t>
            </a:r>
            <a:r>
              <a:rPr lang="en-US" sz="2584" b="1">
                <a:solidFill>
                  <a:srgbClr val="718890"/>
                </a:solidFill>
                <a:latin typeface="Noto Sans JP Medium"/>
                <a:ea typeface="Noto Sans JP Medium"/>
                <a:cs typeface="Noto Sans JP Medium"/>
                <a:sym typeface="Noto Sans JP Medium"/>
              </a:rPr>
              <a:t> in films. A movie passes the test if it meets these three criteria.</a:t>
            </a:r>
          </a:p>
          <a:p>
            <a:pPr algn="l">
              <a:lnSpc>
                <a:spcPts val="3618"/>
              </a:lnSpc>
              <a:spcBef>
                <a:spcPct val="0"/>
              </a:spcBef>
            </a:pPr>
            <a:endParaRPr lang="en-US" sz="2584" b="1">
              <a:solidFill>
                <a:srgbClr val="718890"/>
              </a:solidFill>
              <a:latin typeface="Noto Sans JP Medium"/>
              <a:ea typeface="Noto Sans JP Medium"/>
              <a:cs typeface="Noto Sans JP Medium"/>
              <a:sym typeface="Noto Sans JP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7231010" cy="1202846"/>
            <a:chOff x="0" y="0"/>
            <a:chExt cx="1904464" cy="316799"/>
          </a:xfrm>
        </p:grpSpPr>
        <p:sp>
          <p:nvSpPr>
            <p:cNvPr id="6" name="Freeform 6"/>
            <p:cNvSpPr/>
            <p:nvPr/>
          </p:nvSpPr>
          <p:spPr>
            <a:xfrm>
              <a:off x="0" y="0"/>
              <a:ext cx="1904464" cy="316799"/>
            </a:xfrm>
            <a:custGeom>
              <a:avLst/>
              <a:gdLst/>
              <a:ahLst/>
              <a:cxnLst/>
              <a:rect l="l" t="t" r="r" b="b"/>
              <a:pathLst>
                <a:path w="1904464" h="316799">
                  <a:moveTo>
                    <a:pt x="0" y="0"/>
                  </a:moveTo>
                  <a:lnTo>
                    <a:pt x="1904464" y="0"/>
                  </a:lnTo>
                  <a:lnTo>
                    <a:pt x="1904464" y="316799"/>
                  </a:lnTo>
                  <a:lnTo>
                    <a:pt x="0" y="316799"/>
                  </a:lnTo>
                  <a:close/>
                </a:path>
              </a:pathLst>
            </a:custGeom>
            <a:solidFill>
              <a:srgbClr val="50B6BB"/>
            </a:solidFill>
          </p:spPr>
          <p:txBody>
            <a:bodyPr/>
            <a:lstStyle/>
            <a:p>
              <a:endParaRPr lang="en-JP"/>
            </a:p>
          </p:txBody>
        </p:sp>
        <p:sp>
          <p:nvSpPr>
            <p:cNvPr id="7" name="TextBox 7"/>
            <p:cNvSpPr txBox="1"/>
            <p:nvPr/>
          </p:nvSpPr>
          <p:spPr>
            <a:xfrm>
              <a:off x="0" y="-28575"/>
              <a:ext cx="1904464" cy="34537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grpSp>
        <p:nvGrpSpPr>
          <p:cNvPr id="9" name="Group 9"/>
          <p:cNvGrpSpPr/>
          <p:nvPr/>
        </p:nvGrpSpPr>
        <p:grpSpPr>
          <a:xfrm>
            <a:off x="1951683" y="5196233"/>
            <a:ext cx="2102016" cy="3769100"/>
            <a:chOff x="0" y="0"/>
            <a:chExt cx="2802688" cy="5025466"/>
          </a:xfrm>
        </p:grpSpPr>
        <p:grpSp>
          <p:nvGrpSpPr>
            <p:cNvPr id="10" name="Group 10"/>
            <p:cNvGrpSpPr/>
            <p:nvPr/>
          </p:nvGrpSpPr>
          <p:grpSpPr>
            <a:xfrm>
              <a:off x="0" y="0"/>
              <a:ext cx="2596266" cy="5025466"/>
              <a:chOff x="0" y="0"/>
              <a:chExt cx="591865" cy="1145643"/>
            </a:xfrm>
          </p:grpSpPr>
          <p:sp>
            <p:nvSpPr>
              <p:cNvPr id="11" name="Freeform 11"/>
              <p:cNvSpPr/>
              <p:nvPr/>
            </p:nvSpPr>
            <p:spPr>
              <a:xfrm>
                <a:off x="0" y="0"/>
                <a:ext cx="591865" cy="1145643"/>
              </a:xfrm>
              <a:custGeom>
                <a:avLst/>
                <a:gdLst/>
                <a:ahLst/>
                <a:cxnLst/>
                <a:rect l="l" t="t" r="r" b="b"/>
                <a:pathLst>
                  <a:path w="591865" h="1145643">
                    <a:moveTo>
                      <a:pt x="0" y="0"/>
                    </a:moveTo>
                    <a:lnTo>
                      <a:pt x="591865" y="0"/>
                    </a:lnTo>
                    <a:lnTo>
                      <a:pt x="591865" y="1145643"/>
                    </a:lnTo>
                    <a:lnTo>
                      <a:pt x="0" y="1145643"/>
                    </a:lnTo>
                    <a:close/>
                  </a:path>
                </a:pathLst>
              </a:custGeom>
              <a:solidFill>
                <a:srgbClr val="6A6F70"/>
              </a:solidFill>
            </p:spPr>
            <p:txBody>
              <a:bodyPr/>
              <a:lstStyle/>
              <a:p>
                <a:endParaRPr lang="en-JP"/>
              </a:p>
            </p:txBody>
          </p:sp>
          <p:sp>
            <p:nvSpPr>
              <p:cNvPr id="12" name="TextBox 12"/>
              <p:cNvSpPr txBox="1"/>
              <p:nvPr/>
            </p:nvSpPr>
            <p:spPr>
              <a:xfrm>
                <a:off x="0" y="-28575"/>
                <a:ext cx="591865" cy="117421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374149" y="3664968"/>
              <a:ext cx="2024460" cy="631579"/>
            </a:xfrm>
            <a:prstGeom prst="rect">
              <a:avLst/>
            </a:prstGeom>
          </p:spPr>
          <p:txBody>
            <a:bodyPr lIns="0" tIns="0" rIns="0" bIns="0" rtlCol="0" anchor="t">
              <a:spAutoFit/>
            </a:bodyPr>
            <a:lstStyle/>
            <a:p>
              <a:pPr algn="l">
                <a:lnSpc>
                  <a:spcPts val="4003"/>
                </a:lnSpc>
                <a:spcBef>
                  <a:spcPct val="0"/>
                </a:spcBef>
              </a:pPr>
              <a:r>
                <a:rPr lang="en-US" sz="2859" b="1">
                  <a:solidFill>
                    <a:srgbClr val="FFFFFF"/>
                  </a:solidFill>
                  <a:latin typeface="Noto Sans JP Medium"/>
                  <a:ea typeface="Noto Sans JP Medium"/>
                  <a:cs typeface="Noto Sans JP Medium"/>
                  <a:sym typeface="Noto Sans JP Medium"/>
                </a:rPr>
                <a:t>Movie C</a:t>
              </a:r>
            </a:p>
          </p:txBody>
        </p:sp>
        <p:sp>
          <p:nvSpPr>
            <p:cNvPr id="14" name="TextBox 14"/>
            <p:cNvSpPr txBox="1"/>
            <p:nvPr/>
          </p:nvSpPr>
          <p:spPr>
            <a:xfrm>
              <a:off x="374149" y="1930328"/>
              <a:ext cx="2417535" cy="631579"/>
            </a:xfrm>
            <a:prstGeom prst="rect">
              <a:avLst/>
            </a:prstGeom>
          </p:spPr>
          <p:txBody>
            <a:bodyPr lIns="0" tIns="0" rIns="0" bIns="0" rtlCol="0" anchor="t">
              <a:spAutoFit/>
            </a:bodyPr>
            <a:lstStyle/>
            <a:p>
              <a:pPr algn="l">
                <a:lnSpc>
                  <a:spcPts val="4003"/>
                </a:lnSpc>
                <a:spcBef>
                  <a:spcPct val="0"/>
                </a:spcBef>
              </a:pPr>
              <a:r>
                <a:rPr lang="en-US" sz="2859" b="1">
                  <a:solidFill>
                    <a:srgbClr val="FFFFFF"/>
                  </a:solidFill>
                  <a:latin typeface="Noto Sans JP Medium"/>
                  <a:ea typeface="Noto Sans JP Medium"/>
                  <a:cs typeface="Noto Sans JP Medium"/>
                  <a:sym typeface="Noto Sans JP Medium"/>
                </a:rPr>
                <a:t>Movie B </a:t>
              </a:r>
            </a:p>
          </p:txBody>
        </p:sp>
        <p:sp>
          <p:nvSpPr>
            <p:cNvPr id="15" name="TextBox 15"/>
            <p:cNvSpPr txBox="1"/>
            <p:nvPr/>
          </p:nvSpPr>
          <p:spPr>
            <a:xfrm>
              <a:off x="385153" y="281854"/>
              <a:ext cx="2417535" cy="631579"/>
            </a:xfrm>
            <a:prstGeom prst="rect">
              <a:avLst/>
            </a:prstGeom>
          </p:spPr>
          <p:txBody>
            <a:bodyPr lIns="0" tIns="0" rIns="0" bIns="0" rtlCol="0" anchor="t">
              <a:spAutoFit/>
            </a:bodyPr>
            <a:lstStyle/>
            <a:p>
              <a:pPr algn="l">
                <a:lnSpc>
                  <a:spcPts val="4003"/>
                </a:lnSpc>
                <a:spcBef>
                  <a:spcPct val="0"/>
                </a:spcBef>
              </a:pPr>
              <a:r>
                <a:rPr lang="en-US" sz="2859" b="1">
                  <a:solidFill>
                    <a:srgbClr val="FFFFFF"/>
                  </a:solidFill>
                  <a:latin typeface="Noto Sans JP Medium"/>
                  <a:ea typeface="Noto Sans JP Medium"/>
                  <a:cs typeface="Noto Sans JP Medium"/>
                  <a:sym typeface="Noto Sans JP Medium"/>
                </a:rPr>
                <a:t>Movie A</a:t>
              </a:r>
            </a:p>
          </p:txBody>
        </p:sp>
      </p:grpSp>
      <p:grpSp>
        <p:nvGrpSpPr>
          <p:cNvPr id="16" name="Group 16"/>
          <p:cNvGrpSpPr/>
          <p:nvPr/>
        </p:nvGrpSpPr>
        <p:grpSpPr>
          <a:xfrm>
            <a:off x="4539434" y="4090798"/>
            <a:ext cx="3620030" cy="4874534"/>
            <a:chOff x="0" y="0"/>
            <a:chExt cx="953424" cy="1283828"/>
          </a:xfrm>
        </p:grpSpPr>
        <p:sp>
          <p:nvSpPr>
            <p:cNvPr id="17" name="Freeform 17"/>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18" name="TextBox 18"/>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4510940" y="4940672"/>
            <a:ext cx="3648524" cy="4024660"/>
            <a:chOff x="0" y="0"/>
            <a:chExt cx="960928" cy="1059993"/>
          </a:xfrm>
        </p:grpSpPr>
        <p:sp>
          <p:nvSpPr>
            <p:cNvPr id="20" name="Freeform 20"/>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21" name="TextBox 21"/>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8645158" y="4090798"/>
            <a:ext cx="3620030" cy="4874534"/>
            <a:chOff x="0" y="0"/>
            <a:chExt cx="953424" cy="1283828"/>
          </a:xfrm>
        </p:grpSpPr>
        <p:sp>
          <p:nvSpPr>
            <p:cNvPr id="23" name="Freeform 23"/>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24" name="TextBox 24"/>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8616664" y="4940672"/>
            <a:ext cx="3648524" cy="4024660"/>
            <a:chOff x="0" y="0"/>
            <a:chExt cx="960928" cy="1059993"/>
          </a:xfrm>
        </p:grpSpPr>
        <p:sp>
          <p:nvSpPr>
            <p:cNvPr id="26" name="Freeform 26"/>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27" name="TextBox 27"/>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2779456" y="4090798"/>
            <a:ext cx="3620030" cy="4874534"/>
            <a:chOff x="0" y="0"/>
            <a:chExt cx="953424" cy="1283828"/>
          </a:xfrm>
        </p:grpSpPr>
        <p:sp>
          <p:nvSpPr>
            <p:cNvPr id="29" name="Freeform 29"/>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30" name="TextBox 30"/>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2750963" y="4940672"/>
            <a:ext cx="3648524" cy="4024660"/>
            <a:chOff x="0" y="0"/>
            <a:chExt cx="960928" cy="1059993"/>
          </a:xfrm>
        </p:grpSpPr>
        <p:sp>
          <p:nvSpPr>
            <p:cNvPr id="32" name="Freeform 32"/>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33" name="TextBox 33"/>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sp>
        <p:nvSpPr>
          <p:cNvPr id="34" name="AutoShape 34"/>
          <p:cNvSpPr/>
          <p:nvPr/>
        </p:nvSpPr>
        <p:spPr>
          <a:xfrm>
            <a:off x="1951683" y="7656372"/>
            <a:ext cx="14384634" cy="0"/>
          </a:xfrm>
          <a:prstGeom prst="line">
            <a:avLst/>
          </a:prstGeom>
          <a:ln w="38100" cap="flat">
            <a:solidFill>
              <a:srgbClr val="FFFFFF"/>
            </a:solidFill>
            <a:prstDash val="sysDot"/>
            <a:headEnd type="none" w="sm" len="sm"/>
            <a:tailEnd type="none" w="sm" len="sm"/>
          </a:ln>
        </p:spPr>
        <p:txBody>
          <a:bodyPr/>
          <a:lstStyle/>
          <a:p>
            <a:endParaRPr lang="en-JP"/>
          </a:p>
        </p:txBody>
      </p:sp>
      <p:sp>
        <p:nvSpPr>
          <p:cNvPr id="35" name="AutoShape 35"/>
          <p:cNvSpPr/>
          <p:nvPr/>
        </p:nvSpPr>
        <p:spPr>
          <a:xfrm>
            <a:off x="1951683" y="6289715"/>
            <a:ext cx="14384634" cy="0"/>
          </a:xfrm>
          <a:prstGeom prst="line">
            <a:avLst/>
          </a:prstGeom>
          <a:ln w="38100" cap="flat">
            <a:solidFill>
              <a:srgbClr val="FFFFFF"/>
            </a:solidFill>
            <a:prstDash val="sysDot"/>
            <a:headEnd type="none" w="sm" len="sm"/>
            <a:tailEnd type="none" w="sm" len="sm"/>
          </a:ln>
        </p:spPr>
        <p:txBody>
          <a:bodyPr/>
          <a:lstStyle/>
          <a:p>
            <a:endParaRPr lang="en-JP"/>
          </a:p>
        </p:txBody>
      </p:sp>
      <p:sp>
        <p:nvSpPr>
          <p:cNvPr id="36" name="Freeform 36"/>
          <p:cNvSpPr/>
          <p:nvPr/>
        </p:nvSpPr>
        <p:spPr>
          <a:xfrm>
            <a:off x="6040661" y="5434891"/>
            <a:ext cx="589041" cy="589041"/>
          </a:xfrm>
          <a:custGeom>
            <a:avLst/>
            <a:gdLst/>
            <a:ahLst/>
            <a:cxnLst/>
            <a:rect l="l" t="t" r="r" b="b"/>
            <a:pathLst>
              <a:path w="589041" h="589041">
                <a:moveTo>
                  <a:pt x="0" y="0"/>
                </a:moveTo>
                <a:lnTo>
                  <a:pt x="589041" y="0"/>
                </a:lnTo>
                <a:lnTo>
                  <a:pt x="589041" y="589041"/>
                </a:lnTo>
                <a:lnTo>
                  <a:pt x="0" y="5890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7" name="TextBox 37"/>
          <p:cNvSpPr txBox="1"/>
          <p:nvPr/>
        </p:nvSpPr>
        <p:spPr>
          <a:xfrm>
            <a:off x="642612" y="835280"/>
            <a:ext cx="1189732"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04</a:t>
            </a:r>
          </a:p>
        </p:txBody>
      </p:sp>
      <p:sp>
        <p:nvSpPr>
          <p:cNvPr id="38" name="TextBox 38"/>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Indivisual work</a:t>
            </a:r>
          </a:p>
        </p:txBody>
      </p:sp>
      <p:sp>
        <p:nvSpPr>
          <p:cNvPr id="39" name="TextBox 39"/>
          <p:cNvSpPr txBox="1"/>
          <p:nvPr/>
        </p:nvSpPr>
        <p:spPr>
          <a:xfrm>
            <a:off x="1028700" y="2818010"/>
            <a:ext cx="16668972" cy="504886"/>
          </a:xfrm>
          <a:prstGeom prst="rect">
            <a:avLst/>
          </a:prstGeom>
        </p:spPr>
        <p:txBody>
          <a:bodyPr lIns="0" tIns="0" rIns="0" bIns="0" rtlCol="0" anchor="t">
            <a:spAutoFit/>
          </a:bodyPr>
          <a:lstStyle/>
          <a:p>
            <a:pPr algn="l">
              <a:lnSpc>
                <a:spcPts val="4196"/>
              </a:lnSpc>
              <a:spcBef>
                <a:spcPct val="0"/>
              </a:spcBef>
            </a:pPr>
            <a:r>
              <a:rPr lang="en-US" sz="2997" b="1">
                <a:solidFill>
                  <a:srgbClr val="9E392B"/>
                </a:solidFill>
                <a:latin typeface="Noto Sans JP Bold"/>
                <a:ea typeface="Noto Sans JP Bold"/>
                <a:cs typeface="Noto Sans JP Bold"/>
                <a:sym typeface="Noto Sans JP Bold"/>
              </a:rPr>
              <a:t>Let's rate</a:t>
            </a:r>
            <a:r>
              <a:rPr lang="en-US" sz="2997" b="1">
                <a:solidFill>
                  <a:srgbClr val="718890"/>
                </a:solidFill>
                <a:latin typeface="Noto Sans JP Bold"/>
                <a:ea typeface="Noto Sans JP Bold"/>
                <a:cs typeface="Noto Sans JP Bold"/>
                <a:sym typeface="Noto Sans JP Bold"/>
              </a:rPr>
              <a:t> the favorite 3 movies you listed, according to the criteria of </a:t>
            </a:r>
            <a:r>
              <a:rPr lang="en-US" sz="2997" b="1">
                <a:solidFill>
                  <a:srgbClr val="9E392B"/>
                </a:solidFill>
                <a:latin typeface="Noto Sans JP Bold"/>
                <a:ea typeface="Noto Sans JP Bold"/>
                <a:cs typeface="Noto Sans JP Bold"/>
                <a:sym typeface="Noto Sans JP Bold"/>
              </a:rPr>
              <a:t>the Bechdel Test!</a:t>
            </a:r>
          </a:p>
        </p:txBody>
      </p:sp>
      <p:sp>
        <p:nvSpPr>
          <p:cNvPr id="40" name="TextBox 40"/>
          <p:cNvSpPr txBox="1"/>
          <p:nvPr/>
        </p:nvSpPr>
        <p:spPr>
          <a:xfrm>
            <a:off x="4863809" y="4332127"/>
            <a:ext cx="2942786" cy="331239"/>
          </a:xfrm>
          <a:prstGeom prst="rect">
            <a:avLst/>
          </a:prstGeom>
        </p:spPr>
        <p:txBody>
          <a:bodyPr lIns="0" tIns="0" rIns="0" bIns="0" rtlCol="0" anchor="t">
            <a:spAutoFit/>
          </a:bodyPr>
          <a:lstStyle/>
          <a:p>
            <a:pPr algn="ctr">
              <a:lnSpc>
                <a:spcPts val="2742"/>
              </a:lnSpc>
              <a:spcBef>
                <a:spcPct val="0"/>
              </a:spcBef>
            </a:pPr>
            <a:r>
              <a:rPr lang="en-US" sz="1959" b="1">
                <a:solidFill>
                  <a:srgbClr val="FFFFFF"/>
                </a:solidFill>
                <a:latin typeface="Noto Sans JP Medium"/>
                <a:ea typeface="Noto Sans JP Medium"/>
                <a:cs typeface="Noto Sans JP Medium"/>
                <a:sym typeface="Noto Sans JP Medium"/>
              </a:rPr>
              <a:t>At least 2 woman?</a:t>
            </a:r>
          </a:p>
        </p:txBody>
      </p:sp>
      <p:sp>
        <p:nvSpPr>
          <p:cNvPr id="41" name="TextBox 41"/>
          <p:cNvSpPr txBox="1"/>
          <p:nvPr/>
        </p:nvSpPr>
        <p:spPr>
          <a:xfrm>
            <a:off x="8835900" y="4332127"/>
            <a:ext cx="3267120" cy="331239"/>
          </a:xfrm>
          <a:prstGeom prst="rect">
            <a:avLst/>
          </a:prstGeom>
        </p:spPr>
        <p:txBody>
          <a:bodyPr lIns="0" tIns="0" rIns="0" bIns="0" rtlCol="0" anchor="t">
            <a:spAutoFit/>
          </a:bodyPr>
          <a:lstStyle/>
          <a:p>
            <a:pPr algn="l">
              <a:lnSpc>
                <a:spcPts val="2742"/>
              </a:lnSpc>
              <a:spcBef>
                <a:spcPct val="0"/>
              </a:spcBef>
            </a:pPr>
            <a:r>
              <a:rPr lang="en-US" sz="1959" b="1">
                <a:solidFill>
                  <a:srgbClr val="FFFFFF"/>
                </a:solidFill>
                <a:latin typeface="Noto Sans JP Medium"/>
                <a:ea typeface="Noto Sans JP Medium"/>
                <a:cs typeface="Noto Sans JP Medium"/>
                <a:sym typeface="Noto Sans JP Medium"/>
              </a:rPr>
              <a:t>Do they talk to each other? </a:t>
            </a:r>
          </a:p>
        </p:txBody>
      </p:sp>
      <p:sp>
        <p:nvSpPr>
          <p:cNvPr id="42" name="TextBox 42"/>
          <p:cNvSpPr txBox="1"/>
          <p:nvPr/>
        </p:nvSpPr>
        <p:spPr>
          <a:xfrm>
            <a:off x="13103832" y="4160677"/>
            <a:ext cx="2942786" cy="674139"/>
          </a:xfrm>
          <a:prstGeom prst="rect">
            <a:avLst/>
          </a:prstGeom>
        </p:spPr>
        <p:txBody>
          <a:bodyPr lIns="0" tIns="0" rIns="0" bIns="0" rtlCol="0" anchor="t">
            <a:spAutoFit/>
          </a:bodyPr>
          <a:lstStyle/>
          <a:p>
            <a:pPr algn="ctr">
              <a:lnSpc>
                <a:spcPts val="2742"/>
              </a:lnSpc>
              <a:spcBef>
                <a:spcPct val="0"/>
              </a:spcBef>
            </a:pPr>
            <a:r>
              <a:rPr lang="en-US" sz="1959" b="1">
                <a:solidFill>
                  <a:srgbClr val="FFFFFF"/>
                </a:solidFill>
                <a:latin typeface="Noto Sans JP Medium"/>
                <a:ea typeface="Noto Sans JP Medium"/>
                <a:cs typeface="Noto Sans JP Medium"/>
                <a:sym typeface="Noto Sans JP Medium"/>
              </a:rPr>
              <a:t>Abot something other than a man?</a:t>
            </a:r>
          </a:p>
        </p:txBody>
      </p:sp>
      <p:sp>
        <p:nvSpPr>
          <p:cNvPr id="43" name="TextBox 43"/>
          <p:cNvSpPr txBox="1"/>
          <p:nvPr/>
        </p:nvSpPr>
        <p:spPr>
          <a:xfrm>
            <a:off x="10150953" y="6560954"/>
            <a:ext cx="579947" cy="770696"/>
          </a:xfrm>
          <a:prstGeom prst="rect">
            <a:avLst/>
          </a:prstGeom>
        </p:spPr>
        <p:txBody>
          <a:bodyPr lIns="0" tIns="0" rIns="0" bIns="0" rtlCol="0" anchor="t">
            <a:spAutoFit/>
          </a:bodyPr>
          <a:lstStyle/>
          <a:p>
            <a:pPr algn="ctr">
              <a:lnSpc>
                <a:spcPts val="6390"/>
              </a:lnSpc>
              <a:spcBef>
                <a:spcPct val="0"/>
              </a:spcBef>
            </a:pPr>
            <a:r>
              <a:rPr lang="en-US" sz="4564">
                <a:solidFill>
                  <a:srgbClr val="000000"/>
                </a:solidFill>
                <a:latin typeface="Noto Sans JP"/>
                <a:ea typeface="Noto Sans JP"/>
                <a:cs typeface="Noto Sans JP"/>
                <a:sym typeface="Noto Sans JP"/>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8542081" cy="1309149"/>
            <a:chOff x="0" y="0"/>
            <a:chExt cx="2249766" cy="344797"/>
          </a:xfrm>
        </p:grpSpPr>
        <p:sp>
          <p:nvSpPr>
            <p:cNvPr id="6" name="Freeform 6"/>
            <p:cNvSpPr/>
            <p:nvPr/>
          </p:nvSpPr>
          <p:spPr>
            <a:xfrm>
              <a:off x="0" y="0"/>
              <a:ext cx="2249766" cy="344797"/>
            </a:xfrm>
            <a:custGeom>
              <a:avLst/>
              <a:gdLst/>
              <a:ahLst/>
              <a:cxnLst/>
              <a:rect l="l" t="t" r="r" b="b"/>
              <a:pathLst>
                <a:path w="2249766" h="344797">
                  <a:moveTo>
                    <a:pt x="0" y="0"/>
                  </a:moveTo>
                  <a:lnTo>
                    <a:pt x="2249766" y="0"/>
                  </a:lnTo>
                  <a:lnTo>
                    <a:pt x="2249766" y="344797"/>
                  </a:lnTo>
                  <a:lnTo>
                    <a:pt x="0" y="344797"/>
                  </a:lnTo>
                  <a:close/>
                </a:path>
              </a:pathLst>
            </a:custGeom>
            <a:solidFill>
              <a:srgbClr val="50B6BB"/>
            </a:solidFill>
          </p:spPr>
          <p:txBody>
            <a:bodyPr/>
            <a:lstStyle/>
            <a:p>
              <a:endParaRPr lang="en-JP"/>
            </a:p>
          </p:txBody>
        </p:sp>
        <p:sp>
          <p:nvSpPr>
            <p:cNvPr id="7" name="TextBox 7"/>
            <p:cNvSpPr txBox="1"/>
            <p:nvPr/>
          </p:nvSpPr>
          <p:spPr>
            <a:xfrm>
              <a:off x="0" y="-28575"/>
              <a:ext cx="2249766" cy="373372"/>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TextBox 9"/>
          <p:cNvSpPr txBox="1"/>
          <p:nvPr/>
        </p:nvSpPr>
        <p:spPr>
          <a:xfrm>
            <a:off x="634836" y="835280"/>
            <a:ext cx="1182439"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05</a:t>
            </a:r>
          </a:p>
        </p:txBody>
      </p:sp>
      <p:sp>
        <p:nvSpPr>
          <p:cNvPr id="10" name="TextBox 10"/>
          <p:cNvSpPr txBox="1"/>
          <p:nvPr/>
        </p:nvSpPr>
        <p:spPr>
          <a:xfrm>
            <a:off x="2493048" y="1056831"/>
            <a:ext cx="6403376"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Discussions</a:t>
            </a:r>
          </a:p>
        </p:txBody>
      </p:sp>
      <p:sp>
        <p:nvSpPr>
          <p:cNvPr id="11" name="Freeform 11"/>
          <p:cNvSpPr/>
          <p:nvPr/>
        </p:nvSpPr>
        <p:spPr>
          <a:xfrm>
            <a:off x="15520707" y="2930399"/>
            <a:ext cx="1528020" cy="1677468"/>
          </a:xfrm>
          <a:custGeom>
            <a:avLst/>
            <a:gdLst/>
            <a:ahLst/>
            <a:cxnLst/>
            <a:rect l="l" t="t" r="r" b="b"/>
            <a:pathLst>
              <a:path w="1528020" h="1677468">
                <a:moveTo>
                  <a:pt x="0" y="0"/>
                </a:moveTo>
                <a:lnTo>
                  <a:pt x="1528021" y="0"/>
                </a:lnTo>
                <a:lnTo>
                  <a:pt x="1528021" y="1677468"/>
                </a:lnTo>
                <a:lnTo>
                  <a:pt x="0" y="167746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2" name="Freeform 12"/>
          <p:cNvSpPr/>
          <p:nvPr/>
        </p:nvSpPr>
        <p:spPr>
          <a:xfrm>
            <a:off x="13872705" y="904411"/>
            <a:ext cx="1528020" cy="1674126"/>
          </a:xfrm>
          <a:custGeom>
            <a:avLst/>
            <a:gdLst/>
            <a:ahLst/>
            <a:cxnLst/>
            <a:rect l="l" t="t" r="r" b="b"/>
            <a:pathLst>
              <a:path w="1528020" h="1674126">
                <a:moveTo>
                  <a:pt x="0" y="0"/>
                </a:moveTo>
                <a:lnTo>
                  <a:pt x="1528021" y="0"/>
                </a:lnTo>
                <a:lnTo>
                  <a:pt x="1528021" y="1674126"/>
                </a:lnTo>
                <a:lnTo>
                  <a:pt x="0" y="16741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13" name="Freeform 13"/>
          <p:cNvSpPr/>
          <p:nvPr/>
        </p:nvSpPr>
        <p:spPr>
          <a:xfrm>
            <a:off x="12498266" y="2578537"/>
            <a:ext cx="1374439" cy="1508866"/>
          </a:xfrm>
          <a:custGeom>
            <a:avLst/>
            <a:gdLst/>
            <a:ahLst/>
            <a:cxnLst/>
            <a:rect l="l" t="t" r="r" b="b"/>
            <a:pathLst>
              <a:path w="1374439" h="1508866">
                <a:moveTo>
                  <a:pt x="0" y="0"/>
                </a:moveTo>
                <a:lnTo>
                  <a:pt x="1374439" y="0"/>
                </a:lnTo>
                <a:lnTo>
                  <a:pt x="1374439" y="1508866"/>
                </a:lnTo>
                <a:lnTo>
                  <a:pt x="0" y="15088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4" name="TextBox 14"/>
          <p:cNvSpPr txBox="1"/>
          <p:nvPr/>
        </p:nvSpPr>
        <p:spPr>
          <a:xfrm>
            <a:off x="808690" y="3758843"/>
            <a:ext cx="10583672" cy="613581"/>
          </a:xfrm>
          <a:prstGeom prst="rect">
            <a:avLst/>
          </a:prstGeom>
        </p:spPr>
        <p:txBody>
          <a:bodyPr lIns="0" tIns="0" rIns="0" bIns="0" rtlCol="0" anchor="t">
            <a:spAutoFit/>
          </a:bodyPr>
          <a:lstStyle/>
          <a:p>
            <a:pPr algn="l">
              <a:lnSpc>
                <a:spcPts val="5110"/>
              </a:lnSpc>
            </a:pPr>
            <a:r>
              <a:rPr lang="en-US" sz="3097" b="1" spc="145">
                <a:solidFill>
                  <a:srgbClr val="6A6F70"/>
                </a:solidFill>
                <a:latin typeface="Noto Sans JP Bold"/>
                <a:ea typeface="Noto Sans JP Bold"/>
                <a:cs typeface="Noto Sans JP Bold"/>
                <a:sym typeface="Noto Sans JP Bold"/>
              </a:rPr>
              <a:t>・Do your favorite movies clear the criteria?</a:t>
            </a:r>
          </a:p>
        </p:txBody>
      </p:sp>
      <p:sp>
        <p:nvSpPr>
          <p:cNvPr id="15" name="TextBox 15"/>
          <p:cNvSpPr txBox="1"/>
          <p:nvPr/>
        </p:nvSpPr>
        <p:spPr>
          <a:xfrm>
            <a:off x="808690" y="7841128"/>
            <a:ext cx="16766403" cy="613581"/>
          </a:xfrm>
          <a:prstGeom prst="rect">
            <a:avLst/>
          </a:prstGeom>
        </p:spPr>
        <p:txBody>
          <a:bodyPr lIns="0" tIns="0" rIns="0" bIns="0" rtlCol="0" anchor="t">
            <a:spAutoFit/>
          </a:bodyPr>
          <a:lstStyle/>
          <a:p>
            <a:pPr algn="l">
              <a:lnSpc>
                <a:spcPts val="5110"/>
              </a:lnSpc>
            </a:pPr>
            <a:r>
              <a:rPr lang="en-US" sz="3097" b="1" spc="145">
                <a:solidFill>
                  <a:srgbClr val="6A6F70"/>
                </a:solidFill>
                <a:latin typeface="Noto Sans JP Bold"/>
                <a:ea typeface="Noto Sans JP Bold"/>
                <a:cs typeface="Noto Sans JP Bold"/>
                <a:sym typeface="Noto Sans JP Bold"/>
              </a:rPr>
              <a:t>・Now that 12 years have passed, do you think gender equality has improved?</a:t>
            </a:r>
          </a:p>
        </p:txBody>
      </p:sp>
      <p:sp>
        <p:nvSpPr>
          <p:cNvPr id="16" name="TextBox 16"/>
          <p:cNvSpPr txBox="1"/>
          <p:nvPr/>
        </p:nvSpPr>
        <p:spPr>
          <a:xfrm>
            <a:off x="808690" y="5917707"/>
            <a:ext cx="15279888" cy="613581"/>
          </a:xfrm>
          <a:prstGeom prst="rect">
            <a:avLst/>
          </a:prstGeom>
        </p:spPr>
        <p:txBody>
          <a:bodyPr lIns="0" tIns="0" rIns="0" bIns="0" rtlCol="0" anchor="t">
            <a:spAutoFit/>
          </a:bodyPr>
          <a:lstStyle/>
          <a:p>
            <a:pPr algn="l">
              <a:lnSpc>
                <a:spcPts val="5110"/>
              </a:lnSpc>
            </a:pPr>
            <a:r>
              <a:rPr lang="en-US" sz="3097" b="1" spc="145">
                <a:solidFill>
                  <a:srgbClr val="6A6F70"/>
                </a:solidFill>
                <a:latin typeface="Noto Sans JP Bold"/>
                <a:ea typeface="Noto Sans JP Bold"/>
                <a:cs typeface="Noto Sans JP Bold"/>
                <a:sym typeface="Noto Sans JP Bold"/>
              </a:rPr>
              <a:t>・What did you think of this TED TALK?   Did you learn anything new?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5FAFD">
                <a:alpha val="100000"/>
              </a:srgbClr>
            </a:gs>
            <a:gs pos="100000">
              <a:srgbClr val="8CD4DF">
                <a:alpha val="335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2000664"/>
            <a:ext cx="1370113" cy="2549854"/>
            <a:chOff x="0" y="0"/>
            <a:chExt cx="360853" cy="671566"/>
          </a:xfrm>
        </p:grpSpPr>
        <p:sp>
          <p:nvSpPr>
            <p:cNvPr id="6" name="Freeform 6"/>
            <p:cNvSpPr/>
            <p:nvPr/>
          </p:nvSpPr>
          <p:spPr>
            <a:xfrm>
              <a:off x="0" y="0"/>
              <a:ext cx="360853" cy="671566"/>
            </a:xfrm>
            <a:custGeom>
              <a:avLst/>
              <a:gdLst/>
              <a:ahLst/>
              <a:cxnLst/>
              <a:rect l="l" t="t" r="r" b="b"/>
              <a:pathLst>
                <a:path w="360853" h="671566">
                  <a:moveTo>
                    <a:pt x="0" y="0"/>
                  </a:moveTo>
                  <a:lnTo>
                    <a:pt x="360853" y="0"/>
                  </a:lnTo>
                  <a:lnTo>
                    <a:pt x="360853" y="671566"/>
                  </a:lnTo>
                  <a:lnTo>
                    <a:pt x="0" y="671566"/>
                  </a:lnTo>
                  <a:close/>
                </a:path>
              </a:pathLst>
            </a:custGeom>
            <a:solidFill>
              <a:srgbClr val="50B6BB"/>
            </a:solidFill>
          </p:spPr>
          <p:txBody>
            <a:bodyPr/>
            <a:lstStyle/>
            <a:p>
              <a:endParaRPr lang="en-JP"/>
            </a:p>
          </p:txBody>
        </p:sp>
        <p:sp>
          <p:nvSpPr>
            <p:cNvPr id="7" name="TextBox 7"/>
            <p:cNvSpPr txBox="1"/>
            <p:nvPr/>
          </p:nvSpPr>
          <p:spPr>
            <a:xfrm>
              <a:off x="0" y="-28575"/>
              <a:ext cx="360853" cy="700141"/>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598139">
            <a:off x="13316477" y="6096552"/>
            <a:ext cx="2733072" cy="2947431"/>
          </a:xfrm>
          <a:custGeom>
            <a:avLst/>
            <a:gdLst/>
            <a:ahLst/>
            <a:cxnLst/>
            <a:rect l="l" t="t" r="r" b="b"/>
            <a:pathLst>
              <a:path w="2733072" h="2947431">
                <a:moveTo>
                  <a:pt x="0" y="0"/>
                </a:moveTo>
                <a:lnTo>
                  <a:pt x="2733072" y="0"/>
                </a:lnTo>
                <a:lnTo>
                  <a:pt x="2733072" y="2947431"/>
                </a:lnTo>
                <a:lnTo>
                  <a:pt x="0" y="29474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9" name="TextBox 9"/>
          <p:cNvSpPr txBox="1"/>
          <p:nvPr/>
        </p:nvSpPr>
        <p:spPr>
          <a:xfrm>
            <a:off x="1421722" y="2775070"/>
            <a:ext cx="16413591" cy="1775449"/>
          </a:xfrm>
          <a:prstGeom prst="rect">
            <a:avLst/>
          </a:prstGeom>
        </p:spPr>
        <p:txBody>
          <a:bodyPr lIns="0" tIns="0" rIns="0" bIns="0" rtlCol="0" anchor="t">
            <a:spAutoFit/>
          </a:bodyPr>
          <a:lstStyle/>
          <a:p>
            <a:pPr algn="l">
              <a:lnSpc>
                <a:spcPts val="14490"/>
              </a:lnSpc>
              <a:spcBef>
                <a:spcPct val="0"/>
              </a:spcBef>
            </a:pPr>
            <a:r>
              <a:rPr lang="en-US" sz="10350" spc="579">
                <a:solidFill>
                  <a:srgbClr val="2FA7B9"/>
                </a:solidFill>
                <a:latin typeface="Alata"/>
                <a:ea typeface="Alata"/>
                <a:cs typeface="Alata"/>
                <a:sym typeface="Alata"/>
              </a:rPr>
              <a:t>Thank you for reading!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62211"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57150"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4401714" y="3729084"/>
            <a:ext cx="9168047" cy="1261252"/>
            <a:chOff x="0" y="0"/>
            <a:chExt cx="2414630" cy="332182"/>
          </a:xfrm>
        </p:grpSpPr>
        <p:sp>
          <p:nvSpPr>
            <p:cNvPr id="6" name="Freeform 6"/>
            <p:cNvSpPr/>
            <p:nvPr/>
          </p:nvSpPr>
          <p:spPr>
            <a:xfrm>
              <a:off x="0" y="0"/>
              <a:ext cx="2414630" cy="332182"/>
            </a:xfrm>
            <a:custGeom>
              <a:avLst/>
              <a:gdLst/>
              <a:ahLst/>
              <a:cxnLst/>
              <a:rect l="l" t="t" r="r" b="b"/>
              <a:pathLst>
                <a:path w="2414630" h="332182">
                  <a:moveTo>
                    <a:pt x="0" y="0"/>
                  </a:moveTo>
                  <a:lnTo>
                    <a:pt x="2414630" y="0"/>
                  </a:lnTo>
                  <a:lnTo>
                    <a:pt x="2414630" y="332182"/>
                  </a:lnTo>
                  <a:lnTo>
                    <a:pt x="0" y="332182"/>
                  </a:lnTo>
                  <a:close/>
                </a:path>
              </a:pathLst>
            </a:custGeom>
            <a:solidFill>
              <a:srgbClr val="50B6BB"/>
            </a:solidFill>
          </p:spPr>
          <p:txBody>
            <a:bodyPr/>
            <a:lstStyle/>
            <a:p>
              <a:endParaRPr lang="en-JP"/>
            </a:p>
          </p:txBody>
        </p:sp>
        <p:sp>
          <p:nvSpPr>
            <p:cNvPr id="7" name="TextBox 7"/>
            <p:cNvSpPr txBox="1"/>
            <p:nvPr/>
          </p:nvSpPr>
          <p:spPr>
            <a:xfrm>
              <a:off x="0" y="-28575"/>
              <a:ext cx="2414630" cy="360757"/>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610953" y="3910707"/>
            <a:ext cx="10749568" cy="812282"/>
          </a:xfrm>
          <a:prstGeom prst="rect">
            <a:avLst/>
          </a:prstGeom>
        </p:spPr>
        <p:txBody>
          <a:bodyPr lIns="0" tIns="0" rIns="0" bIns="0" rtlCol="0" anchor="t">
            <a:spAutoFit/>
          </a:bodyPr>
          <a:lstStyle/>
          <a:p>
            <a:pPr algn="ctr">
              <a:lnSpc>
                <a:spcPts val="6678"/>
              </a:lnSpc>
              <a:spcBef>
                <a:spcPct val="0"/>
              </a:spcBef>
            </a:pPr>
            <a:r>
              <a:rPr lang="en-US" sz="4770" b="1" spc="329">
                <a:solidFill>
                  <a:srgbClr val="FFFFFF"/>
                </a:solidFill>
                <a:latin typeface="Noto Sans JP Medium"/>
                <a:ea typeface="Noto Sans JP Medium"/>
                <a:cs typeface="Noto Sans JP Medium"/>
                <a:sym typeface="Noto Sans JP Medium"/>
              </a:rPr>
              <a:t>My answer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583226"/>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8261787" cy="1232297"/>
            <a:chOff x="0" y="0"/>
            <a:chExt cx="2175944" cy="324556"/>
          </a:xfrm>
        </p:grpSpPr>
        <p:sp>
          <p:nvSpPr>
            <p:cNvPr id="6" name="Freeform 6"/>
            <p:cNvSpPr/>
            <p:nvPr/>
          </p:nvSpPr>
          <p:spPr>
            <a:xfrm>
              <a:off x="0" y="0"/>
              <a:ext cx="2175944" cy="324556"/>
            </a:xfrm>
            <a:custGeom>
              <a:avLst/>
              <a:gdLst/>
              <a:ahLst/>
              <a:cxnLst/>
              <a:rect l="l" t="t" r="r" b="b"/>
              <a:pathLst>
                <a:path w="2175944" h="324556">
                  <a:moveTo>
                    <a:pt x="0" y="0"/>
                  </a:moveTo>
                  <a:lnTo>
                    <a:pt x="2175944" y="0"/>
                  </a:lnTo>
                  <a:lnTo>
                    <a:pt x="2175944" y="324556"/>
                  </a:lnTo>
                  <a:lnTo>
                    <a:pt x="0" y="324556"/>
                  </a:lnTo>
                  <a:close/>
                </a:path>
              </a:pathLst>
            </a:custGeom>
            <a:solidFill>
              <a:srgbClr val="50B6BB"/>
            </a:solidFill>
          </p:spPr>
          <p:txBody>
            <a:bodyPr/>
            <a:lstStyle/>
            <a:p>
              <a:endParaRPr lang="en-JP"/>
            </a:p>
          </p:txBody>
        </p:sp>
        <p:sp>
          <p:nvSpPr>
            <p:cNvPr id="7" name="TextBox 7"/>
            <p:cNvSpPr txBox="1"/>
            <p:nvPr/>
          </p:nvSpPr>
          <p:spPr>
            <a:xfrm>
              <a:off x="0" y="-28575"/>
              <a:ext cx="2175944" cy="353131"/>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TextBox 9"/>
          <p:cNvSpPr txBox="1"/>
          <p:nvPr/>
        </p:nvSpPr>
        <p:spPr>
          <a:xfrm>
            <a:off x="638482" y="835280"/>
            <a:ext cx="1182439"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02</a:t>
            </a:r>
          </a:p>
        </p:txBody>
      </p:sp>
      <p:sp>
        <p:nvSpPr>
          <p:cNvPr id="10" name="TextBox 10"/>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Vocablary check</a:t>
            </a:r>
          </a:p>
        </p:txBody>
      </p:sp>
      <p:sp>
        <p:nvSpPr>
          <p:cNvPr id="11" name="TextBox 11"/>
          <p:cNvSpPr txBox="1"/>
          <p:nvPr/>
        </p:nvSpPr>
        <p:spPr>
          <a:xfrm>
            <a:off x="1229702" y="2752018"/>
            <a:ext cx="9378812"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 definition of __________ is already turning upside down.</a:t>
            </a:r>
          </a:p>
        </p:txBody>
      </p:sp>
      <p:sp>
        <p:nvSpPr>
          <p:cNvPr id="12" name="TextBox 12"/>
          <p:cNvSpPr txBox="1"/>
          <p:nvPr/>
        </p:nvSpPr>
        <p:spPr>
          <a:xfrm>
            <a:off x="1229702" y="3563058"/>
            <a:ext cx="7518082"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It _________ on him.</a:t>
            </a:r>
          </a:p>
        </p:txBody>
      </p:sp>
      <p:sp>
        <p:nvSpPr>
          <p:cNvPr id="13" name="TextBox 13"/>
          <p:cNvSpPr txBox="1"/>
          <p:nvPr/>
        </p:nvSpPr>
        <p:spPr>
          <a:xfrm>
            <a:off x="1229702" y="5218286"/>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If you are a boy, you are a _________ animal.</a:t>
            </a:r>
          </a:p>
        </p:txBody>
      </p:sp>
      <p:sp>
        <p:nvSpPr>
          <p:cNvPr id="14" name="TextBox 14"/>
          <p:cNvSpPr txBox="1"/>
          <p:nvPr/>
        </p:nvSpPr>
        <p:spPr>
          <a:xfrm>
            <a:off x="1229702" y="6029325"/>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They are doing a _________ job of teaching girls.</a:t>
            </a:r>
          </a:p>
        </p:txBody>
      </p:sp>
      <p:sp>
        <p:nvSpPr>
          <p:cNvPr id="15" name="TextBox 15"/>
          <p:cNvSpPr txBox="1"/>
          <p:nvPr/>
        </p:nvSpPr>
        <p:spPr>
          <a:xfrm>
            <a:off x="1229702" y="4407246"/>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How to defend against the __________.</a:t>
            </a:r>
          </a:p>
        </p:txBody>
      </p:sp>
      <p:sp>
        <p:nvSpPr>
          <p:cNvPr id="16" name="TextBox 16"/>
          <p:cNvSpPr txBox="1"/>
          <p:nvPr/>
        </p:nvSpPr>
        <p:spPr>
          <a:xfrm>
            <a:off x="1229702" y="7651404"/>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Are we ________ up the story?</a:t>
            </a:r>
          </a:p>
        </p:txBody>
      </p:sp>
      <p:sp>
        <p:nvSpPr>
          <p:cNvPr id="17" name="TextBox 17"/>
          <p:cNvSpPr txBox="1"/>
          <p:nvPr/>
        </p:nvSpPr>
        <p:spPr>
          <a:xfrm>
            <a:off x="1229702" y="6840364"/>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We have tools at our _________ like “girls power.”</a:t>
            </a:r>
          </a:p>
        </p:txBody>
      </p:sp>
      <p:sp>
        <p:nvSpPr>
          <p:cNvPr id="18" name="TextBox 18"/>
          <p:cNvSpPr txBox="1"/>
          <p:nvPr/>
        </p:nvSpPr>
        <p:spPr>
          <a:xfrm>
            <a:off x="1229702" y="8462443"/>
            <a:ext cx="11329833" cy="382414"/>
          </a:xfrm>
          <a:prstGeom prst="rect">
            <a:avLst/>
          </a:prstGeom>
        </p:spPr>
        <p:txBody>
          <a:bodyPr lIns="0" tIns="0" rIns="0" bIns="0" rtlCol="0" anchor="t">
            <a:spAutoFit/>
          </a:bodyPr>
          <a:lstStyle/>
          <a:p>
            <a:pPr algn="l">
              <a:lnSpc>
                <a:spcPts val="3164"/>
              </a:lnSpc>
              <a:spcBef>
                <a:spcPct val="0"/>
              </a:spcBef>
            </a:pPr>
            <a:r>
              <a:rPr lang="en-US" sz="2260" b="1">
                <a:solidFill>
                  <a:srgbClr val="718890"/>
                </a:solidFill>
                <a:latin typeface="Noto Sans JP Medium"/>
                <a:ea typeface="Noto Sans JP Medium"/>
                <a:cs typeface="Noto Sans JP Medium"/>
                <a:sym typeface="Noto Sans JP Medium"/>
              </a:rPr>
              <a:t>They have been sexually ________ some time in their life.</a:t>
            </a:r>
          </a:p>
        </p:txBody>
      </p:sp>
      <p:sp>
        <p:nvSpPr>
          <p:cNvPr id="19" name="TextBox 19"/>
          <p:cNvSpPr txBox="1"/>
          <p:nvPr/>
        </p:nvSpPr>
        <p:spPr>
          <a:xfrm>
            <a:off x="3724152" y="2694426"/>
            <a:ext cx="1137877" cy="320438"/>
          </a:xfrm>
          <a:prstGeom prst="rect">
            <a:avLst/>
          </a:prstGeom>
        </p:spPr>
        <p:txBody>
          <a:bodyPr lIns="0" tIns="0" rIns="0" bIns="0" rtlCol="0" anchor="t">
            <a:spAutoFit/>
          </a:bodyPr>
          <a:lstStyle/>
          <a:p>
            <a:pPr algn="l">
              <a:lnSpc>
                <a:spcPts val="2688"/>
              </a:lnSpc>
              <a:spcBef>
                <a:spcPct val="0"/>
              </a:spcBef>
            </a:pPr>
            <a:r>
              <a:rPr lang="en-US" sz="1920" b="1">
                <a:solidFill>
                  <a:srgbClr val="718890"/>
                </a:solidFill>
                <a:latin typeface="Noto Sans JP Medium"/>
                <a:ea typeface="Noto Sans JP Medium"/>
                <a:cs typeface="Noto Sans JP Medium"/>
                <a:sym typeface="Noto Sans JP Medium"/>
              </a:rPr>
              <a:t>manhood</a:t>
            </a:r>
          </a:p>
        </p:txBody>
      </p:sp>
      <p:sp>
        <p:nvSpPr>
          <p:cNvPr id="20" name="TextBox 20"/>
          <p:cNvSpPr txBox="1"/>
          <p:nvPr/>
        </p:nvSpPr>
        <p:spPr>
          <a:xfrm>
            <a:off x="1605613" y="3563058"/>
            <a:ext cx="1774870" cy="326172"/>
          </a:xfrm>
          <a:prstGeom prst="rect">
            <a:avLst/>
          </a:prstGeom>
        </p:spPr>
        <p:txBody>
          <a:bodyPr lIns="0" tIns="0" rIns="0" bIns="0" rtlCol="0" anchor="t">
            <a:spAutoFit/>
          </a:bodyPr>
          <a:lstStyle/>
          <a:p>
            <a:pPr algn="l">
              <a:lnSpc>
                <a:spcPts val="2653"/>
              </a:lnSpc>
              <a:spcBef>
                <a:spcPct val="0"/>
              </a:spcBef>
            </a:pPr>
            <a:r>
              <a:rPr lang="en-US" sz="1895" b="1">
                <a:solidFill>
                  <a:srgbClr val="718890"/>
                </a:solidFill>
                <a:latin typeface="Noto Sans JP Medium"/>
                <a:ea typeface="Noto Sans JP Medium"/>
                <a:cs typeface="Noto Sans JP Medium"/>
                <a:sym typeface="Noto Sans JP Medium"/>
              </a:rPr>
              <a:t>imprinted</a:t>
            </a:r>
          </a:p>
        </p:txBody>
      </p:sp>
      <p:sp>
        <p:nvSpPr>
          <p:cNvPr id="21" name="TextBox 21"/>
          <p:cNvSpPr txBox="1"/>
          <p:nvPr/>
        </p:nvSpPr>
        <p:spPr>
          <a:xfrm>
            <a:off x="5081527" y="5166274"/>
            <a:ext cx="917876" cy="320126"/>
          </a:xfrm>
          <a:prstGeom prst="rect">
            <a:avLst/>
          </a:prstGeom>
        </p:spPr>
        <p:txBody>
          <a:bodyPr lIns="0" tIns="0" rIns="0" bIns="0" rtlCol="0" anchor="t">
            <a:spAutoFit/>
          </a:bodyPr>
          <a:lstStyle/>
          <a:p>
            <a:pPr algn="l">
              <a:lnSpc>
                <a:spcPts val="2685"/>
              </a:lnSpc>
              <a:spcBef>
                <a:spcPct val="0"/>
              </a:spcBef>
            </a:pPr>
            <a:r>
              <a:rPr lang="en-US" sz="1918" b="1">
                <a:solidFill>
                  <a:srgbClr val="718890"/>
                </a:solidFill>
                <a:latin typeface="Noto Sans JP Medium"/>
                <a:ea typeface="Noto Sans JP Medium"/>
                <a:cs typeface="Noto Sans JP Medium"/>
                <a:sym typeface="Noto Sans JP Medium"/>
              </a:rPr>
              <a:t>dopey</a:t>
            </a:r>
          </a:p>
        </p:txBody>
      </p:sp>
      <p:sp>
        <p:nvSpPr>
          <p:cNvPr id="22" name="TextBox 22"/>
          <p:cNvSpPr txBox="1"/>
          <p:nvPr/>
        </p:nvSpPr>
        <p:spPr>
          <a:xfrm>
            <a:off x="4183930" y="6764164"/>
            <a:ext cx="1815473" cy="383500"/>
          </a:xfrm>
          <a:prstGeom prst="rect">
            <a:avLst/>
          </a:prstGeom>
        </p:spPr>
        <p:txBody>
          <a:bodyPr lIns="0" tIns="0" rIns="0" bIns="0" rtlCol="0" anchor="t">
            <a:spAutoFit/>
          </a:bodyPr>
          <a:lstStyle/>
          <a:p>
            <a:pPr algn="l">
              <a:lnSpc>
                <a:spcPts val="3006"/>
              </a:lnSpc>
              <a:spcBef>
                <a:spcPct val="0"/>
              </a:spcBef>
            </a:pPr>
            <a:r>
              <a:rPr lang="en-US" sz="2147" b="1">
                <a:solidFill>
                  <a:srgbClr val="718890"/>
                </a:solidFill>
                <a:latin typeface="Noto Sans JP Medium"/>
                <a:ea typeface="Noto Sans JP Medium"/>
                <a:cs typeface="Noto Sans JP Medium"/>
                <a:sym typeface="Noto Sans JP Medium"/>
              </a:rPr>
              <a:t>disposal</a:t>
            </a:r>
          </a:p>
        </p:txBody>
      </p:sp>
      <p:sp>
        <p:nvSpPr>
          <p:cNvPr id="23" name="TextBox 23"/>
          <p:cNvSpPr txBox="1"/>
          <p:nvPr/>
        </p:nvSpPr>
        <p:spPr>
          <a:xfrm>
            <a:off x="4762801" y="8446452"/>
            <a:ext cx="1555329" cy="286683"/>
          </a:xfrm>
          <a:prstGeom prst="rect">
            <a:avLst/>
          </a:prstGeom>
        </p:spPr>
        <p:txBody>
          <a:bodyPr lIns="0" tIns="0" rIns="0" bIns="0" rtlCol="0" anchor="t">
            <a:spAutoFit/>
          </a:bodyPr>
          <a:lstStyle/>
          <a:p>
            <a:pPr algn="l">
              <a:lnSpc>
                <a:spcPts val="2377"/>
              </a:lnSpc>
              <a:spcBef>
                <a:spcPct val="0"/>
              </a:spcBef>
            </a:pPr>
            <a:r>
              <a:rPr lang="en-US" sz="1698" b="1">
                <a:solidFill>
                  <a:srgbClr val="718890"/>
                </a:solidFill>
                <a:latin typeface="Noto Sans JP Medium"/>
                <a:ea typeface="Noto Sans JP Medium"/>
                <a:cs typeface="Noto Sans JP Medium"/>
                <a:sym typeface="Noto Sans JP Medium"/>
              </a:rPr>
              <a:t>assaulted</a:t>
            </a:r>
          </a:p>
        </p:txBody>
      </p:sp>
      <p:sp>
        <p:nvSpPr>
          <p:cNvPr id="24" name="TextBox 24"/>
          <p:cNvSpPr txBox="1"/>
          <p:nvPr/>
        </p:nvSpPr>
        <p:spPr>
          <a:xfrm>
            <a:off x="2337255" y="7660929"/>
            <a:ext cx="805922" cy="284566"/>
          </a:xfrm>
          <a:prstGeom prst="rect">
            <a:avLst/>
          </a:prstGeom>
        </p:spPr>
        <p:txBody>
          <a:bodyPr lIns="0" tIns="0" rIns="0" bIns="0" rtlCol="0" anchor="t">
            <a:spAutoFit/>
          </a:bodyPr>
          <a:lstStyle/>
          <a:p>
            <a:pPr algn="l">
              <a:lnSpc>
                <a:spcPts val="2358"/>
              </a:lnSpc>
              <a:spcBef>
                <a:spcPct val="0"/>
              </a:spcBef>
            </a:pPr>
            <a:r>
              <a:rPr lang="en-US" sz="1684" b="1">
                <a:solidFill>
                  <a:srgbClr val="718890"/>
                </a:solidFill>
                <a:latin typeface="Noto Sans JP Medium"/>
                <a:ea typeface="Noto Sans JP Medium"/>
                <a:cs typeface="Noto Sans JP Medium"/>
                <a:sym typeface="Noto Sans JP Medium"/>
              </a:rPr>
              <a:t>soaking</a:t>
            </a:r>
          </a:p>
        </p:txBody>
      </p:sp>
      <p:sp>
        <p:nvSpPr>
          <p:cNvPr id="25" name="TextBox 25"/>
          <p:cNvSpPr txBox="1"/>
          <p:nvPr/>
        </p:nvSpPr>
        <p:spPr>
          <a:xfrm>
            <a:off x="3724152" y="6038850"/>
            <a:ext cx="1615972" cy="254213"/>
          </a:xfrm>
          <a:prstGeom prst="rect">
            <a:avLst/>
          </a:prstGeom>
        </p:spPr>
        <p:txBody>
          <a:bodyPr lIns="0" tIns="0" rIns="0" bIns="0" rtlCol="0" anchor="t">
            <a:spAutoFit/>
          </a:bodyPr>
          <a:lstStyle/>
          <a:p>
            <a:pPr algn="l">
              <a:lnSpc>
                <a:spcPts val="2078"/>
              </a:lnSpc>
              <a:spcBef>
                <a:spcPct val="0"/>
              </a:spcBef>
            </a:pPr>
            <a:r>
              <a:rPr lang="en-US" sz="1484" b="1">
                <a:solidFill>
                  <a:srgbClr val="718890"/>
                </a:solidFill>
                <a:latin typeface="Noto Sans JP Medium"/>
                <a:ea typeface="Noto Sans JP Medium"/>
                <a:cs typeface="Noto Sans JP Medium"/>
                <a:sym typeface="Noto Sans JP Medium"/>
              </a:rPr>
              <a:t>phenomenal</a:t>
            </a:r>
          </a:p>
        </p:txBody>
      </p:sp>
      <p:sp>
        <p:nvSpPr>
          <p:cNvPr id="26" name="TextBox 26"/>
          <p:cNvSpPr txBox="1"/>
          <p:nvPr/>
        </p:nvSpPr>
        <p:spPr>
          <a:xfrm>
            <a:off x="5113614" y="4388586"/>
            <a:ext cx="1204515" cy="286775"/>
          </a:xfrm>
          <a:prstGeom prst="rect">
            <a:avLst/>
          </a:prstGeom>
        </p:spPr>
        <p:txBody>
          <a:bodyPr lIns="0" tIns="0" rIns="0" bIns="0" rtlCol="0" anchor="t">
            <a:spAutoFit/>
          </a:bodyPr>
          <a:lstStyle/>
          <a:p>
            <a:pPr algn="l">
              <a:lnSpc>
                <a:spcPts val="2378"/>
              </a:lnSpc>
              <a:spcBef>
                <a:spcPct val="0"/>
              </a:spcBef>
            </a:pPr>
            <a:r>
              <a:rPr lang="en-US" sz="1698" b="1">
                <a:solidFill>
                  <a:srgbClr val="718890"/>
                </a:solidFill>
                <a:latin typeface="Noto Sans JP Medium"/>
                <a:ea typeface="Noto Sans JP Medium"/>
                <a:cs typeface="Noto Sans JP Medium"/>
                <a:sym typeface="Noto Sans JP Medium"/>
              </a:rPr>
              <a:t>patriarchy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7231010" cy="1202846"/>
            <a:chOff x="0" y="0"/>
            <a:chExt cx="1904464" cy="316799"/>
          </a:xfrm>
        </p:grpSpPr>
        <p:sp>
          <p:nvSpPr>
            <p:cNvPr id="6" name="Freeform 6"/>
            <p:cNvSpPr/>
            <p:nvPr/>
          </p:nvSpPr>
          <p:spPr>
            <a:xfrm>
              <a:off x="0" y="0"/>
              <a:ext cx="1904464" cy="316799"/>
            </a:xfrm>
            <a:custGeom>
              <a:avLst/>
              <a:gdLst/>
              <a:ahLst/>
              <a:cxnLst/>
              <a:rect l="l" t="t" r="r" b="b"/>
              <a:pathLst>
                <a:path w="1904464" h="316799">
                  <a:moveTo>
                    <a:pt x="0" y="0"/>
                  </a:moveTo>
                  <a:lnTo>
                    <a:pt x="1904464" y="0"/>
                  </a:lnTo>
                  <a:lnTo>
                    <a:pt x="1904464" y="316799"/>
                  </a:lnTo>
                  <a:lnTo>
                    <a:pt x="0" y="316799"/>
                  </a:lnTo>
                  <a:close/>
                </a:path>
              </a:pathLst>
            </a:custGeom>
            <a:solidFill>
              <a:srgbClr val="50B6BB"/>
            </a:solidFill>
          </p:spPr>
          <p:txBody>
            <a:bodyPr/>
            <a:lstStyle/>
            <a:p>
              <a:endParaRPr lang="en-JP"/>
            </a:p>
          </p:txBody>
        </p:sp>
        <p:sp>
          <p:nvSpPr>
            <p:cNvPr id="7" name="TextBox 7"/>
            <p:cNvSpPr txBox="1"/>
            <p:nvPr/>
          </p:nvSpPr>
          <p:spPr>
            <a:xfrm>
              <a:off x="0" y="-28575"/>
              <a:ext cx="1904464" cy="34537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Freeform 9"/>
          <p:cNvSpPr/>
          <p:nvPr/>
        </p:nvSpPr>
        <p:spPr>
          <a:xfrm>
            <a:off x="11686909" y="781428"/>
            <a:ext cx="1861452" cy="2093658"/>
          </a:xfrm>
          <a:custGeom>
            <a:avLst/>
            <a:gdLst/>
            <a:ahLst/>
            <a:cxnLst/>
            <a:rect l="l" t="t" r="r" b="b"/>
            <a:pathLst>
              <a:path w="1861452" h="2093658">
                <a:moveTo>
                  <a:pt x="0" y="0"/>
                </a:moveTo>
                <a:lnTo>
                  <a:pt x="1861452" y="0"/>
                </a:lnTo>
                <a:lnTo>
                  <a:pt x="1861452" y="2093658"/>
                </a:lnTo>
                <a:lnTo>
                  <a:pt x="0" y="20936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0" name="TextBox 10"/>
          <p:cNvSpPr txBox="1"/>
          <p:nvPr/>
        </p:nvSpPr>
        <p:spPr>
          <a:xfrm>
            <a:off x="634836" y="835280"/>
            <a:ext cx="1174254"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03</a:t>
            </a:r>
          </a:p>
        </p:txBody>
      </p:sp>
      <p:sp>
        <p:nvSpPr>
          <p:cNvPr id="11" name="TextBox 11"/>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Questions</a:t>
            </a:r>
          </a:p>
        </p:txBody>
      </p:sp>
      <p:sp>
        <p:nvSpPr>
          <p:cNvPr id="12" name="TextBox 12"/>
          <p:cNvSpPr txBox="1"/>
          <p:nvPr/>
        </p:nvSpPr>
        <p:spPr>
          <a:xfrm>
            <a:off x="1028700" y="5281679"/>
            <a:ext cx="8617015" cy="630555"/>
          </a:xfrm>
          <a:prstGeom prst="rect">
            <a:avLst/>
          </a:prstGeom>
        </p:spPr>
        <p:txBody>
          <a:bodyPr lIns="0" tIns="0" rIns="0" bIns="0" rtlCol="0" anchor="t">
            <a:spAutoFit/>
          </a:bodyPr>
          <a:lstStyle/>
          <a:p>
            <a:pPr algn="l">
              <a:lnSpc>
                <a:spcPts val="2520"/>
              </a:lnSpc>
              <a:spcBef>
                <a:spcPct val="0"/>
              </a:spcBef>
            </a:pPr>
            <a:r>
              <a:rPr lang="en-US" sz="1800" b="1">
                <a:solidFill>
                  <a:srgbClr val="718890"/>
                </a:solidFill>
                <a:latin typeface="Noto Sans JP Bold"/>
                <a:ea typeface="Noto Sans JP Bold"/>
                <a:cs typeface="Noto Sans JP Bold"/>
                <a:sym typeface="Noto Sans JP Bold"/>
              </a:rPr>
              <a:t>Q2</a:t>
            </a:r>
            <a:r>
              <a:rPr lang="en-US" sz="1800">
                <a:solidFill>
                  <a:srgbClr val="718890"/>
                </a:solidFill>
                <a:latin typeface="Noto Sans JP"/>
                <a:ea typeface="Noto Sans JP"/>
                <a:cs typeface="Noto Sans JP"/>
                <a:sym typeface="Noto Sans JP"/>
              </a:rPr>
              <a:t>. </a:t>
            </a:r>
            <a:r>
              <a:rPr lang="en-US" sz="1800">
                <a:solidFill>
                  <a:srgbClr val="9E392B"/>
                </a:solidFill>
                <a:latin typeface="Noto Sans JP"/>
                <a:ea typeface="Noto Sans JP"/>
                <a:cs typeface="Noto Sans JP"/>
                <a:sym typeface="Noto Sans JP"/>
              </a:rPr>
              <a:t>How many out of every one American women</a:t>
            </a:r>
            <a:r>
              <a:rPr lang="en-US" sz="1800">
                <a:solidFill>
                  <a:srgbClr val="718890"/>
                </a:solidFill>
                <a:latin typeface="Noto Sans JP"/>
                <a:ea typeface="Noto Sans JP"/>
                <a:cs typeface="Noto Sans JP"/>
                <a:sym typeface="Noto Sans JP"/>
              </a:rPr>
              <a:t>, according to statistics at the time, had been sexually assaulted?</a:t>
            </a:r>
          </a:p>
        </p:txBody>
      </p:sp>
      <p:sp>
        <p:nvSpPr>
          <p:cNvPr id="13" name="TextBox 13"/>
          <p:cNvSpPr txBox="1"/>
          <p:nvPr/>
        </p:nvSpPr>
        <p:spPr>
          <a:xfrm>
            <a:off x="1028700" y="6896877"/>
            <a:ext cx="9444128" cy="630555"/>
          </a:xfrm>
          <a:prstGeom prst="rect">
            <a:avLst/>
          </a:prstGeom>
        </p:spPr>
        <p:txBody>
          <a:bodyPr lIns="0" tIns="0" rIns="0" bIns="0" rtlCol="0" anchor="t">
            <a:spAutoFit/>
          </a:bodyPr>
          <a:lstStyle/>
          <a:p>
            <a:pPr algn="l">
              <a:lnSpc>
                <a:spcPts val="2520"/>
              </a:lnSpc>
              <a:spcBef>
                <a:spcPct val="0"/>
              </a:spcBef>
            </a:pPr>
            <a:r>
              <a:rPr lang="en-US" sz="1800" b="1">
                <a:solidFill>
                  <a:srgbClr val="718890"/>
                </a:solidFill>
                <a:latin typeface="Noto Sans JP Bold"/>
                <a:ea typeface="Noto Sans JP Bold"/>
                <a:cs typeface="Noto Sans JP Bold"/>
                <a:sym typeface="Noto Sans JP Bold"/>
              </a:rPr>
              <a:t>Q3</a:t>
            </a:r>
            <a:r>
              <a:rPr lang="en-US" sz="1800">
                <a:solidFill>
                  <a:srgbClr val="718890"/>
                </a:solidFill>
                <a:latin typeface="Noto Sans JP"/>
                <a:ea typeface="Noto Sans JP"/>
                <a:cs typeface="Noto Sans JP"/>
                <a:sym typeface="Noto Sans JP"/>
              </a:rPr>
              <a:t>. </a:t>
            </a:r>
            <a:r>
              <a:rPr lang="en-US" sz="1800">
                <a:solidFill>
                  <a:srgbClr val="9E392B"/>
                </a:solidFill>
                <a:latin typeface="Noto Sans JP"/>
                <a:ea typeface="Noto Sans JP"/>
                <a:cs typeface="Noto Sans JP"/>
                <a:sym typeface="Noto Sans JP"/>
              </a:rPr>
              <a:t>Why</a:t>
            </a:r>
            <a:r>
              <a:rPr lang="en-US" sz="1800">
                <a:solidFill>
                  <a:srgbClr val="718890"/>
                </a:solidFill>
                <a:latin typeface="Noto Sans JP"/>
                <a:ea typeface="Noto Sans JP"/>
                <a:cs typeface="Noto Sans JP"/>
                <a:sym typeface="Noto Sans JP"/>
              </a:rPr>
              <a:t> does the daughter of Colin Stokes like Obi-Wan from Star Wars and Dorothy from The Wizard of Oz?</a:t>
            </a:r>
          </a:p>
        </p:txBody>
      </p:sp>
      <p:sp>
        <p:nvSpPr>
          <p:cNvPr id="14" name="TextBox 14"/>
          <p:cNvSpPr txBox="1"/>
          <p:nvPr/>
        </p:nvSpPr>
        <p:spPr>
          <a:xfrm>
            <a:off x="1028700" y="2827461"/>
            <a:ext cx="7402353" cy="630555"/>
          </a:xfrm>
          <a:prstGeom prst="rect">
            <a:avLst/>
          </a:prstGeom>
        </p:spPr>
        <p:txBody>
          <a:bodyPr lIns="0" tIns="0" rIns="0" bIns="0" rtlCol="0" anchor="t">
            <a:spAutoFit/>
          </a:bodyPr>
          <a:lstStyle/>
          <a:p>
            <a:pPr algn="l">
              <a:lnSpc>
                <a:spcPts val="2520"/>
              </a:lnSpc>
              <a:spcBef>
                <a:spcPct val="0"/>
              </a:spcBef>
            </a:pPr>
            <a:r>
              <a:rPr lang="en-US" sz="1800" b="1">
                <a:solidFill>
                  <a:srgbClr val="718890"/>
                </a:solidFill>
                <a:latin typeface="Noto Sans JP Bold"/>
                <a:ea typeface="Noto Sans JP Bold"/>
                <a:cs typeface="Noto Sans JP Bold"/>
                <a:sym typeface="Noto Sans JP Bold"/>
              </a:rPr>
              <a:t>Q1</a:t>
            </a:r>
            <a:r>
              <a:rPr lang="en-US" sz="1800">
                <a:solidFill>
                  <a:srgbClr val="718890"/>
                </a:solidFill>
                <a:latin typeface="Noto Sans JP"/>
                <a:ea typeface="Noto Sans JP"/>
                <a:cs typeface="Noto Sans JP"/>
                <a:sym typeface="Noto Sans JP"/>
              </a:rPr>
              <a:t>. What did Colin Stokes mention about the </a:t>
            </a:r>
            <a:r>
              <a:rPr lang="en-US" sz="1800">
                <a:solidFill>
                  <a:srgbClr val="9E392B"/>
                </a:solidFill>
                <a:latin typeface="Noto Sans JP"/>
                <a:ea typeface="Noto Sans JP"/>
                <a:cs typeface="Noto Sans JP"/>
                <a:sym typeface="Noto Sans JP"/>
              </a:rPr>
              <a:t>similarities and differences</a:t>
            </a:r>
            <a:r>
              <a:rPr lang="en-US" sz="1800">
                <a:solidFill>
                  <a:srgbClr val="718890"/>
                </a:solidFill>
                <a:latin typeface="Noto Sans JP"/>
                <a:ea typeface="Noto Sans JP"/>
                <a:cs typeface="Noto Sans JP"/>
                <a:sym typeface="Noto Sans JP"/>
              </a:rPr>
              <a:t> between the movies Star Wars and The Wizard of Oz?</a:t>
            </a:r>
          </a:p>
        </p:txBody>
      </p:sp>
      <p:sp>
        <p:nvSpPr>
          <p:cNvPr id="15" name="TextBox 15"/>
          <p:cNvSpPr txBox="1"/>
          <p:nvPr/>
        </p:nvSpPr>
        <p:spPr>
          <a:xfrm>
            <a:off x="2169198" y="3898649"/>
            <a:ext cx="14645933" cy="944880"/>
          </a:xfrm>
          <a:prstGeom prst="rect">
            <a:avLst/>
          </a:prstGeom>
        </p:spPr>
        <p:txBody>
          <a:bodyPr lIns="0" tIns="0" rIns="0" bIns="0" rtlCol="0" anchor="t">
            <a:spAutoFit/>
          </a:bodyPr>
          <a:lstStyle/>
          <a:p>
            <a:pPr algn="l">
              <a:lnSpc>
                <a:spcPts val="2520"/>
              </a:lnSpc>
            </a:pPr>
            <a:r>
              <a:rPr lang="en-US" sz="1800" b="1">
                <a:solidFill>
                  <a:srgbClr val="000000"/>
                </a:solidFill>
                <a:latin typeface="Noto Sans JP Bold"/>
                <a:ea typeface="Noto Sans JP Bold"/>
                <a:cs typeface="Noto Sans JP Bold"/>
                <a:sym typeface="Noto Sans JP Bold"/>
              </a:rPr>
              <a:t>The similarities are that the features of some characters and how they rescued a girl.</a:t>
            </a:r>
          </a:p>
          <a:p>
            <a:pPr algn="l">
              <a:lnSpc>
                <a:spcPts val="2520"/>
              </a:lnSpc>
              <a:spcBef>
                <a:spcPct val="0"/>
              </a:spcBef>
            </a:pPr>
            <a:r>
              <a:rPr lang="en-US" sz="1800" b="1">
                <a:solidFill>
                  <a:srgbClr val="000000"/>
                </a:solidFill>
                <a:latin typeface="Noto Sans JP Bold"/>
                <a:ea typeface="Noto Sans JP Bold"/>
                <a:cs typeface="Noto Sans JP Bold"/>
                <a:sym typeface="Noto Sans JP Bold"/>
              </a:rPr>
              <a:t>The differences are that compared to Star Wars, The Wizard of Oz has little violence and more characters are female whether they are heroic, wise or villainous.</a:t>
            </a:r>
          </a:p>
        </p:txBody>
      </p:sp>
      <p:sp>
        <p:nvSpPr>
          <p:cNvPr id="16" name="TextBox 16"/>
          <p:cNvSpPr txBox="1"/>
          <p:nvPr/>
        </p:nvSpPr>
        <p:spPr>
          <a:xfrm>
            <a:off x="2169198" y="6350384"/>
            <a:ext cx="10448437" cy="316230"/>
          </a:xfrm>
          <a:prstGeom prst="rect">
            <a:avLst/>
          </a:prstGeom>
        </p:spPr>
        <p:txBody>
          <a:bodyPr lIns="0" tIns="0" rIns="0" bIns="0" rtlCol="0" anchor="t">
            <a:spAutoFit/>
          </a:bodyPr>
          <a:lstStyle/>
          <a:p>
            <a:pPr algn="l">
              <a:lnSpc>
                <a:spcPts val="2520"/>
              </a:lnSpc>
              <a:spcBef>
                <a:spcPct val="0"/>
              </a:spcBef>
            </a:pPr>
            <a:r>
              <a:rPr lang="en-US" sz="1800" b="1">
                <a:solidFill>
                  <a:srgbClr val="000000"/>
                </a:solidFill>
                <a:latin typeface="Noto Sans JP Bold"/>
                <a:ea typeface="Noto Sans JP Bold"/>
                <a:cs typeface="Noto Sans JP Bold"/>
                <a:sym typeface="Noto Sans JP Bold"/>
              </a:rPr>
              <a:t>5</a:t>
            </a:r>
          </a:p>
        </p:txBody>
      </p:sp>
      <p:sp>
        <p:nvSpPr>
          <p:cNvPr id="17" name="TextBox 17"/>
          <p:cNvSpPr txBox="1"/>
          <p:nvPr/>
        </p:nvSpPr>
        <p:spPr>
          <a:xfrm>
            <a:off x="2169198" y="7965582"/>
            <a:ext cx="14645933" cy="630555"/>
          </a:xfrm>
          <a:prstGeom prst="rect">
            <a:avLst/>
          </a:prstGeom>
        </p:spPr>
        <p:txBody>
          <a:bodyPr lIns="0" tIns="0" rIns="0" bIns="0" rtlCol="0" anchor="t">
            <a:spAutoFit/>
          </a:bodyPr>
          <a:lstStyle/>
          <a:p>
            <a:pPr algn="l">
              <a:lnSpc>
                <a:spcPts val="2520"/>
              </a:lnSpc>
              <a:spcBef>
                <a:spcPct val="0"/>
              </a:spcBef>
            </a:pPr>
            <a:r>
              <a:rPr lang="en-US" sz="1800" b="1">
                <a:solidFill>
                  <a:srgbClr val="000000"/>
                </a:solidFill>
                <a:latin typeface="Noto Sans JP Bold"/>
                <a:ea typeface="Noto Sans JP Bold"/>
                <a:cs typeface="Noto Sans JP Bold"/>
                <a:sym typeface="Noto Sans JP Bold"/>
              </a:rPr>
              <a:t>Because  they are experts ,know more than anybody else and love sharing their knowledge with other people to help them reach their potential. (It is not just because the sparkly dress!)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7231010" cy="1202846"/>
            <a:chOff x="0" y="0"/>
            <a:chExt cx="1904464" cy="316799"/>
          </a:xfrm>
        </p:grpSpPr>
        <p:sp>
          <p:nvSpPr>
            <p:cNvPr id="6" name="Freeform 6"/>
            <p:cNvSpPr/>
            <p:nvPr/>
          </p:nvSpPr>
          <p:spPr>
            <a:xfrm>
              <a:off x="0" y="0"/>
              <a:ext cx="1904464" cy="316799"/>
            </a:xfrm>
            <a:custGeom>
              <a:avLst/>
              <a:gdLst/>
              <a:ahLst/>
              <a:cxnLst/>
              <a:rect l="l" t="t" r="r" b="b"/>
              <a:pathLst>
                <a:path w="1904464" h="316799">
                  <a:moveTo>
                    <a:pt x="0" y="0"/>
                  </a:moveTo>
                  <a:lnTo>
                    <a:pt x="1904464" y="0"/>
                  </a:lnTo>
                  <a:lnTo>
                    <a:pt x="1904464" y="316799"/>
                  </a:lnTo>
                  <a:lnTo>
                    <a:pt x="0" y="316799"/>
                  </a:lnTo>
                  <a:close/>
                </a:path>
              </a:pathLst>
            </a:custGeom>
            <a:solidFill>
              <a:srgbClr val="50B6BB"/>
            </a:solidFill>
          </p:spPr>
          <p:txBody>
            <a:bodyPr/>
            <a:lstStyle/>
            <a:p>
              <a:endParaRPr lang="en-JP"/>
            </a:p>
          </p:txBody>
        </p:sp>
        <p:sp>
          <p:nvSpPr>
            <p:cNvPr id="7" name="TextBox 7"/>
            <p:cNvSpPr txBox="1"/>
            <p:nvPr/>
          </p:nvSpPr>
          <p:spPr>
            <a:xfrm>
              <a:off x="0" y="-28575"/>
              <a:ext cx="1904464" cy="345374"/>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grpSp>
        <p:nvGrpSpPr>
          <p:cNvPr id="9" name="Group 9"/>
          <p:cNvGrpSpPr/>
          <p:nvPr/>
        </p:nvGrpSpPr>
        <p:grpSpPr>
          <a:xfrm>
            <a:off x="1951683" y="5196233"/>
            <a:ext cx="1947200" cy="3769100"/>
            <a:chOff x="0" y="0"/>
            <a:chExt cx="591865" cy="1145643"/>
          </a:xfrm>
        </p:grpSpPr>
        <p:sp>
          <p:nvSpPr>
            <p:cNvPr id="10" name="Freeform 10"/>
            <p:cNvSpPr/>
            <p:nvPr/>
          </p:nvSpPr>
          <p:spPr>
            <a:xfrm>
              <a:off x="0" y="0"/>
              <a:ext cx="591865" cy="1145643"/>
            </a:xfrm>
            <a:custGeom>
              <a:avLst/>
              <a:gdLst/>
              <a:ahLst/>
              <a:cxnLst/>
              <a:rect l="l" t="t" r="r" b="b"/>
              <a:pathLst>
                <a:path w="591865" h="1145643">
                  <a:moveTo>
                    <a:pt x="0" y="0"/>
                  </a:moveTo>
                  <a:lnTo>
                    <a:pt x="591865" y="0"/>
                  </a:lnTo>
                  <a:lnTo>
                    <a:pt x="591865" y="1145643"/>
                  </a:lnTo>
                  <a:lnTo>
                    <a:pt x="0" y="1145643"/>
                  </a:lnTo>
                  <a:close/>
                </a:path>
              </a:pathLst>
            </a:custGeom>
            <a:solidFill>
              <a:srgbClr val="6A6F70"/>
            </a:solidFill>
          </p:spPr>
          <p:txBody>
            <a:bodyPr/>
            <a:lstStyle/>
            <a:p>
              <a:endParaRPr lang="en-JP"/>
            </a:p>
          </p:txBody>
        </p:sp>
        <p:sp>
          <p:nvSpPr>
            <p:cNvPr id="11" name="TextBox 11"/>
            <p:cNvSpPr txBox="1"/>
            <p:nvPr/>
          </p:nvSpPr>
          <p:spPr>
            <a:xfrm>
              <a:off x="0" y="-28575"/>
              <a:ext cx="591865" cy="1174218"/>
            </a:xfrm>
            <a:prstGeom prst="rect">
              <a:avLst/>
            </a:prstGeom>
          </p:spPr>
          <p:txBody>
            <a:bodyPr lIns="44018" tIns="44018" rIns="44018" bIns="44018" rtlCol="0" anchor="ctr"/>
            <a:lstStyle/>
            <a:p>
              <a:pPr algn="ctr">
                <a:lnSpc>
                  <a:spcPts val="2659"/>
                </a:lnSpc>
              </a:pPr>
              <a:endParaRPr/>
            </a:p>
          </p:txBody>
        </p:sp>
      </p:grpSp>
      <p:grpSp>
        <p:nvGrpSpPr>
          <p:cNvPr id="12" name="Group 12"/>
          <p:cNvGrpSpPr/>
          <p:nvPr/>
        </p:nvGrpSpPr>
        <p:grpSpPr>
          <a:xfrm>
            <a:off x="4539434" y="4090798"/>
            <a:ext cx="3620030" cy="4874534"/>
            <a:chOff x="0" y="0"/>
            <a:chExt cx="953424" cy="1283828"/>
          </a:xfrm>
        </p:grpSpPr>
        <p:sp>
          <p:nvSpPr>
            <p:cNvPr id="13" name="Freeform 13"/>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14" name="TextBox 14"/>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4510940" y="4940672"/>
            <a:ext cx="3648524" cy="4024660"/>
            <a:chOff x="0" y="0"/>
            <a:chExt cx="960928" cy="1059993"/>
          </a:xfrm>
        </p:grpSpPr>
        <p:sp>
          <p:nvSpPr>
            <p:cNvPr id="16" name="Freeform 16"/>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17" name="TextBox 17"/>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8645158" y="4090798"/>
            <a:ext cx="3620030" cy="4874534"/>
            <a:chOff x="0" y="0"/>
            <a:chExt cx="953424" cy="1283828"/>
          </a:xfrm>
        </p:grpSpPr>
        <p:sp>
          <p:nvSpPr>
            <p:cNvPr id="19" name="Freeform 19"/>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20" name="TextBox 20"/>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8616664" y="4940672"/>
            <a:ext cx="3648524" cy="4024660"/>
            <a:chOff x="0" y="0"/>
            <a:chExt cx="960928" cy="1059993"/>
          </a:xfrm>
        </p:grpSpPr>
        <p:sp>
          <p:nvSpPr>
            <p:cNvPr id="22" name="Freeform 22"/>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23" name="TextBox 23"/>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2779456" y="4090798"/>
            <a:ext cx="3620030" cy="4874534"/>
            <a:chOff x="0" y="0"/>
            <a:chExt cx="953424" cy="1283828"/>
          </a:xfrm>
        </p:grpSpPr>
        <p:sp>
          <p:nvSpPr>
            <p:cNvPr id="25" name="Freeform 25"/>
            <p:cNvSpPr/>
            <p:nvPr/>
          </p:nvSpPr>
          <p:spPr>
            <a:xfrm>
              <a:off x="0" y="0"/>
              <a:ext cx="953424" cy="1283828"/>
            </a:xfrm>
            <a:custGeom>
              <a:avLst/>
              <a:gdLst/>
              <a:ahLst/>
              <a:cxnLst/>
              <a:rect l="l" t="t" r="r" b="b"/>
              <a:pathLst>
                <a:path w="953424" h="1283828">
                  <a:moveTo>
                    <a:pt x="55604" y="0"/>
                  </a:moveTo>
                  <a:lnTo>
                    <a:pt x="897819" y="0"/>
                  </a:lnTo>
                  <a:cubicBezTo>
                    <a:pt x="912566" y="0"/>
                    <a:pt x="926710" y="5858"/>
                    <a:pt x="937137" y="16286"/>
                  </a:cubicBezTo>
                  <a:cubicBezTo>
                    <a:pt x="947565" y="26714"/>
                    <a:pt x="953424" y="40857"/>
                    <a:pt x="953424" y="55604"/>
                  </a:cubicBezTo>
                  <a:lnTo>
                    <a:pt x="953424" y="1228223"/>
                  </a:lnTo>
                  <a:cubicBezTo>
                    <a:pt x="953424" y="1258933"/>
                    <a:pt x="928529" y="1283828"/>
                    <a:pt x="897819" y="1283828"/>
                  </a:cubicBezTo>
                  <a:lnTo>
                    <a:pt x="55604" y="1283828"/>
                  </a:lnTo>
                  <a:cubicBezTo>
                    <a:pt x="40857" y="1283828"/>
                    <a:pt x="26714" y="1277970"/>
                    <a:pt x="16286" y="1267542"/>
                  </a:cubicBezTo>
                  <a:cubicBezTo>
                    <a:pt x="5858" y="1257114"/>
                    <a:pt x="0" y="1242971"/>
                    <a:pt x="0" y="1228223"/>
                  </a:cubicBezTo>
                  <a:lnTo>
                    <a:pt x="0" y="55604"/>
                  </a:lnTo>
                  <a:cubicBezTo>
                    <a:pt x="0" y="40857"/>
                    <a:pt x="5858" y="26714"/>
                    <a:pt x="16286" y="16286"/>
                  </a:cubicBezTo>
                  <a:cubicBezTo>
                    <a:pt x="26714" y="5858"/>
                    <a:pt x="40857" y="0"/>
                    <a:pt x="55604" y="0"/>
                  </a:cubicBezTo>
                  <a:close/>
                </a:path>
              </a:pathLst>
            </a:custGeom>
            <a:solidFill>
              <a:srgbClr val="718890"/>
            </a:solidFill>
          </p:spPr>
          <p:txBody>
            <a:bodyPr/>
            <a:lstStyle/>
            <a:p>
              <a:endParaRPr lang="en-JP"/>
            </a:p>
          </p:txBody>
        </p:sp>
        <p:sp>
          <p:nvSpPr>
            <p:cNvPr id="26" name="TextBox 26"/>
            <p:cNvSpPr txBox="1"/>
            <p:nvPr/>
          </p:nvSpPr>
          <p:spPr>
            <a:xfrm>
              <a:off x="0" y="-28575"/>
              <a:ext cx="953424" cy="1312403"/>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2750963" y="4940672"/>
            <a:ext cx="3648524" cy="4024660"/>
            <a:chOff x="0" y="0"/>
            <a:chExt cx="960928" cy="1059993"/>
          </a:xfrm>
        </p:grpSpPr>
        <p:sp>
          <p:nvSpPr>
            <p:cNvPr id="28" name="Freeform 28"/>
            <p:cNvSpPr/>
            <p:nvPr/>
          </p:nvSpPr>
          <p:spPr>
            <a:xfrm>
              <a:off x="0" y="0"/>
              <a:ext cx="960928" cy="1059993"/>
            </a:xfrm>
            <a:custGeom>
              <a:avLst/>
              <a:gdLst/>
              <a:ahLst/>
              <a:cxnLst/>
              <a:rect l="l" t="t" r="r" b="b"/>
              <a:pathLst>
                <a:path w="960928" h="1059993">
                  <a:moveTo>
                    <a:pt x="0" y="0"/>
                  </a:moveTo>
                  <a:lnTo>
                    <a:pt x="960928" y="0"/>
                  </a:lnTo>
                  <a:lnTo>
                    <a:pt x="960928" y="1059993"/>
                  </a:lnTo>
                  <a:lnTo>
                    <a:pt x="0" y="1059993"/>
                  </a:lnTo>
                  <a:close/>
                </a:path>
              </a:pathLst>
            </a:custGeom>
            <a:solidFill>
              <a:srgbClr val="DEEBF3"/>
            </a:solidFill>
          </p:spPr>
          <p:txBody>
            <a:bodyPr/>
            <a:lstStyle/>
            <a:p>
              <a:endParaRPr lang="en-JP"/>
            </a:p>
          </p:txBody>
        </p:sp>
        <p:sp>
          <p:nvSpPr>
            <p:cNvPr id="29" name="TextBox 29"/>
            <p:cNvSpPr txBox="1"/>
            <p:nvPr/>
          </p:nvSpPr>
          <p:spPr>
            <a:xfrm>
              <a:off x="0" y="-28575"/>
              <a:ext cx="960928" cy="1088568"/>
            </a:xfrm>
            <a:prstGeom prst="rect">
              <a:avLst/>
            </a:prstGeom>
          </p:spPr>
          <p:txBody>
            <a:bodyPr lIns="50800" tIns="50800" rIns="50800" bIns="50800" rtlCol="0" anchor="ctr"/>
            <a:lstStyle/>
            <a:p>
              <a:pPr algn="ctr">
                <a:lnSpc>
                  <a:spcPts val="2659"/>
                </a:lnSpc>
              </a:pPr>
              <a:endParaRPr/>
            </a:p>
          </p:txBody>
        </p:sp>
      </p:grpSp>
      <p:sp>
        <p:nvSpPr>
          <p:cNvPr id="30" name="AutoShape 30"/>
          <p:cNvSpPr/>
          <p:nvPr/>
        </p:nvSpPr>
        <p:spPr>
          <a:xfrm>
            <a:off x="1951683" y="7656372"/>
            <a:ext cx="14384634" cy="0"/>
          </a:xfrm>
          <a:prstGeom prst="line">
            <a:avLst/>
          </a:prstGeom>
          <a:ln w="38100" cap="flat">
            <a:solidFill>
              <a:srgbClr val="FFFFFF"/>
            </a:solidFill>
            <a:prstDash val="sysDot"/>
            <a:headEnd type="none" w="sm" len="sm"/>
            <a:tailEnd type="none" w="sm" len="sm"/>
          </a:ln>
        </p:spPr>
        <p:txBody>
          <a:bodyPr/>
          <a:lstStyle/>
          <a:p>
            <a:endParaRPr lang="en-JP"/>
          </a:p>
        </p:txBody>
      </p:sp>
      <p:sp>
        <p:nvSpPr>
          <p:cNvPr id="31" name="AutoShape 31"/>
          <p:cNvSpPr/>
          <p:nvPr/>
        </p:nvSpPr>
        <p:spPr>
          <a:xfrm>
            <a:off x="1951683" y="6289715"/>
            <a:ext cx="14384634" cy="0"/>
          </a:xfrm>
          <a:prstGeom prst="line">
            <a:avLst/>
          </a:prstGeom>
          <a:ln w="38100" cap="flat">
            <a:solidFill>
              <a:srgbClr val="FFFFFF"/>
            </a:solidFill>
            <a:prstDash val="sysDot"/>
            <a:headEnd type="none" w="sm" len="sm"/>
            <a:tailEnd type="none" w="sm" len="sm"/>
          </a:ln>
        </p:spPr>
        <p:txBody>
          <a:bodyPr/>
          <a:lstStyle/>
          <a:p>
            <a:endParaRPr lang="en-JP"/>
          </a:p>
        </p:txBody>
      </p:sp>
      <p:sp>
        <p:nvSpPr>
          <p:cNvPr id="32" name="Freeform 32"/>
          <p:cNvSpPr/>
          <p:nvPr/>
        </p:nvSpPr>
        <p:spPr>
          <a:xfrm>
            <a:off x="6040661" y="5434891"/>
            <a:ext cx="589041" cy="589041"/>
          </a:xfrm>
          <a:custGeom>
            <a:avLst/>
            <a:gdLst/>
            <a:ahLst/>
            <a:cxnLst/>
            <a:rect l="l" t="t" r="r" b="b"/>
            <a:pathLst>
              <a:path w="589041" h="589041">
                <a:moveTo>
                  <a:pt x="0" y="0"/>
                </a:moveTo>
                <a:lnTo>
                  <a:pt x="589041" y="0"/>
                </a:lnTo>
                <a:lnTo>
                  <a:pt x="589041" y="589041"/>
                </a:lnTo>
                <a:lnTo>
                  <a:pt x="0" y="5890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3" name="Freeform 33"/>
          <p:cNvSpPr/>
          <p:nvPr/>
        </p:nvSpPr>
        <p:spPr>
          <a:xfrm>
            <a:off x="10174940" y="5434891"/>
            <a:ext cx="589041" cy="589041"/>
          </a:xfrm>
          <a:custGeom>
            <a:avLst/>
            <a:gdLst/>
            <a:ahLst/>
            <a:cxnLst/>
            <a:rect l="l" t="t" r="r" b="b"/>
            <a:pathLst>
              <a:path w="589041" h="589041">
                <a:moveTo>
                  <a:pt x="0" y="0"/>
                </a:moveTo>
                <a:lnTo>
                  <a:pt x="589041" y="0"/>
                </a:lnTo>
                <a:lnTo>
                  <a:pt x="589041" y="589041"/>
                </a:lnTo>
                <a:lnTo>
                  <a:pt x="0" y="5890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4" name="Freeform 34"/>
          <p:cNvSpPr/>
          <p:nvPr/>
        </p:nvSpPr>
        <p:spPr>
          <a:xfrm>
            <a:off x="14358490" y="6624822"/>
            <a:ext cx="589041" cy="589041"/>
          </a:xfrm>
          <a:custGeom>
            <a:avLst/>
            <a:gdLst/>
            <a:ahLst/>
            <a:cxnLst/>
            <a:rect l="l" t="t" r="r" b="b"/>
            <a:pathLst>
              <a:path w="589041" h="589041">
                <a:moveTo>
                  <a:pt x="0" y="0"/>
                </a:moveTo>
                <a:lnTo>
                  <a:pt x="589041" y="0"/>
                </a:lnTo>
                <a:lnTo>
                  <a:pt x="589041" y="589041"/>
                </a:lnTo>
                <a:lnTo>
                  <a:pt x="0" y="5890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5" name="Freeform 35"/>
          <p:cNvSpPr/>
          <p:nvPr/>
        </p:nvSpPr>
        <p:spPr>
          <a:xfrm>
            <a:off x="642612" y="7850004"/>
            <a:ext cx="1115328" cy="1115328"/>
          </a:xfrm>
          <a:custGeom>
            <a:avLst/>
            <a:gdLst/>
            <a:ahLst/>
            <a:cxnLst/>
            <a:rect l="l" t="t" r="r" b="b"/>
            <a:pathLst>
              <a:path w="1115328" h="1115328">
                <a:moveTo>
                  <a:pt x="0" y="0"/>
                </a:moveTo>
                <a:lnTo>
                  <a:pt x="1115328" y="0"/>
                </a:lnTo>
                <a:lnTo>
                  <a:pt x="1115328" y="1115328"/>
                </a:lnTo>
                <a:lnTo>
                  <a:pt x="0" y="1115328"/>
                </a:lnTo>
                <a:lnTo>
                  <a:pt x="0" y="0"/>
                </a:lnTo>
                <a:close/>
              </a:path>
            </a:pathLst>
          </a:custGeom>
          <a:blipFill>
            <a:blip r:embed="rId4"/>
            <a:stretch>
              <a:fillRect/>
            </a:stretch>
          </a:blipFill>
        </p:spPr>
        <p:txBody>
          <a:bodyPr/>
          <a:lstStyle/>
          <a:p>
            <a:endParaRPr lang="en-JP"/>
          </a:p>
        </p:txBody>
      </p:sp>
      <p:sp>
        <p:nvSpPr>
          <p:cNvPr id="36" name="Freeform 36"/>
          <p:cNvSpPr/>
          <p:nvPr/>
        </p:nvSpPr>
        <p:spPr>
          <a:xfrm>
            <a:off x="750850" y="5196233"/>
            <a:ext cx="743633" cy="1093483"/>
          </a:xfrm>
          <a:custGeom>
            <a:avLst/>
            <a:gdLst/>
            <a:ahLst/>
            <a:cxnLst/>
            <a:rect l="l" t="t" r="r" b="b"/>
            <a:pathLst>
              <a:path w="743633" h="1093483">
                <a:moveTo>
                  <a:pt x="0" y="0"/>
                </a:moveTo>
                <a:lnTo>
                  <a:pt x="743633" y="0"/>
                </a:lnTo>
                <a:lnTo>
                  <a:pt x="743633" y="1093482"/>
                </a:lnTo>
                <a:lnTo>
                  <a:pt x="0" y="1093482"/>
                </a:lnTo>
                <a:lnTo>
                  <a:pt x="0" y="0"/>
                </a:lnTo>
                <a:close/>
              </a:path>
            </a:pathLst>
          </a:custGeom>
          <a:blipFill>
            <a:blip r:embed="rId5"/>
            <a:stretch>
              <a:fillRect/>
            </a:stretch>
          </a:blipFill>
        </p:spPr>
        <p:txBody>
          <a:bodyPr/>
          <a:lstStyle/>
          <a:p>
            <a:endParaRPr lang="en-JP"/>
          </a:p>
        </p:txBody>
      </p:sp>
      <p:sp>
        <p:nvSpPr>
          <p:cNvPr id="37" name="Freeform 37"/>
          <p:cNvSpPr/>
          <p:nvPr/>
        </p:nvSpPr>
        <p:spPr>
          <a:xfrm>
            <a:off x="735031" y="6418445"/>
            <a:ext cx="759452" cy="1077932"/>
          </a:xfrm>
          <a:custGeom>
            <a:avLst/>
            <a:gdLst/>
            <a:ahLst/>
            <a:cxnLst/>
            <a:rect l="l" t="t" r="r" b="b"/>
            <a:pathLst>
              <a:path w="759452" h="1077932">
                <a:moveTo>
                  <a:pt x="0" y="0"/>
                </a:moveTo>
                <a:lnTo>
                  <a:pt x="759452" y="0"/>
                </a:lnTo>
                <a:lnTo>
                  <a:pt x="759452" y="1077932"/>
                </a:lnTo>
                <a:lnTo>
                  <a:pt x="0" y="1077932"/>
                </a:lnTo>
                <a:lnTo>
                  <a:pt x="0" y="0"/>
                </a:lnTo>
                <a:close/>
              </a:path>
            </a:pathLst>
          </a:custGeom>
          <a:blipFill>
            <a:blip r:embed="rId6"/>
            <a:stretch>
              <a:fillRect/>
            </a:stretch>
          </a:blipFill>
        </p:spPr>
        <p:txBody>
          <a:bodyPr/>
          <a:lstStyle/>
          <a:p>
            <a:endParaRPr lang="en-JP"/>
          </a:p>
        </p:txBody>
      </p:sp>
      <p:sp>
        <p:nvSpPr>
          <p:cNvPr id="38" name="TextBox 38"/>
          <p:cNvSpPr txBox="1"/>
          <p:nvPr/>
        </p:nvSpPr>
        <p:spPr>
          <a:xfrm>
            <a:off x="2322290" y="8065947"/>
            <a:ext cx="1498639" cy="414629"/>
          </a:xfrm>
          <a:prstGeom prst="rect">
            <a:avLst/>
          </a:prstGeom>
        </p:spPr>
        <p:txBody>
          <a:bodyPr lIns="0" tIns="0" rIns="0" bIns="0" rtlCol="0" anchor="t">
            <a:spAutoFit/>
          </a:bodyPr>
          <a:lstStyle/>
          <a:p>
            <a:pPr algn="l">
              <a:lnSpc>
                <a:spcPts val="1654"/>
              </a:lnSpc>
            </a:pPr>
            <a:r>
              <a:rPr lang="en-US" sz="1181" b="1">
                <a:solidFill>
                  <a:srgbClr val="FFFFFF"/>
                </a:solidFill>
                <a:latin typeface="Noto Sans JP Medium"/>
                <a:ea typeface="Noto Sans JP Medium"/>
                <a:cs typeface="Noto Sans JP Medium"/>
                <a:sym typeface="Noto Sans JP Medium"/>
              </a:rPr>
              <a:t>The Shawshank </a:t>
            </a:r>
          </a:p>
          <a:p>
            <a:pPr algn="l">
              <a:lnSpc>
                <a:spcPts val="1654"/>
              </a:lnSpc>
              <a:spcBef>
                <a:spcPct val="0"/>
              </a:spcBef>
            </a:pPr>
            <a:r>
              <a:rPr lang="en-US" sz="1181" b="1">
                <a:solidFill>
                  <a:srgbClr val="FFFFFF"/>
                </a:solidFill>
                <a:latin typeface="Noto Sans JP Medium"/>
                <a:ea typeface="Noto Sans JP Medium"/>
                <a:cs typeface="Noto Sans JP Medium"/>
                <a:sym typeface="Noto Sans JP Medium"/>
              </a:rPr>
              <a:t>redemptioon</a:t>
            </a:r>
          </a:p>
        </p:txBody>
      </p:sp>
      <p:sp>
        <p:nvSpPr>
          <p:cNvPr id="39" name="TextBox 39"/>
          <p:cNvSpPr txBox="1"/>
          <p:nvPr/>
        </p:nvSpPr>
        <p:spPr>
          <a:xfrm>
            <a:off x="2235664" y="6811388"/>
            <a:ext cx="2058519" cy="294736"/>
          </a:xfrm>
          <a:prstGeom prst="rect">
            <a:avLst/>
          </a:prstGeom>
        </p:spPr>
        <p:txBody>
          <a:bodyPr lIns="0" tIns="0" rIns="0" bIns="0" rtlCol="0" anchor="t">
            <a:spAutoFit/>
          </a:bodyPr>
          <a:lstStyle/>
          <a:p>
            <a:pPr algn="l">
              <a:lnSpc>
                <a:spcPts val="2473"/>
              </a:lnSpc>
              <a:spcBef>
                <a:spcPct val="0"/>
              </a:spcBef>
            </a:pPr>
            <a:r>
              <a:rPr lang="en-US" sz="1766" b="1">
                <a:solidFill>
                  <a:srgbClr val="FFFFFF"/>
                </a:solidFill>
                <a:latin typeface="Noto Sans JP Medium"/>
                <a:ea typeface="Noto Sans JP Medium"/>
                <a:cs typeface="Noto Sans JP Medium"/>
                <a:sym typeface="Noto Sans JP Medium"/>
              </a:rPr>
              <a:t>Shin Godzilla</a:t>
            </a:r>
          </a:p>
        </p:txBody>
      </p:sp>
      <p:sp>
        <p:nvSpPr>
          <p:cNvPr id="40" name="TextBox 40"/>
          <p:cNvSpPr txBox="1"/>
          <p:nvPr/>
        </p:nvSpPr>
        <p:spPr>
          <a:xfrm>
            <a:off x="2085731" y="5599039"/>
            <a:ext cx="1813151" cy="232170"/>
          </a:xfrm>
          <a:prstGeom prst="rect">
            <a:avLst/>
          </a:prstGeom>
        </p:spPr>
        <p:txBody>
          <a:bodyPr lIns="0" tIns="0" rIns="0" bIns="0" rtlCol="0" anchor="t">
            <a:spAutoFit/>
          </a:bodyPr>
          <a:lstStyle/>
          <a:p>
            <a:pPr algn="l">
              <a:lnSpc>
                <a:spcPts val="1903"/>
              </a:lnSpc>
              <a:spcBef>
                <a:spcPct val="0"/>
              </a:spcBef>
            </a:pPr>
            <a:r>
              <a:rPr lang="en-US" sz="1359" b="1">
                <a:solidFill>
                  <a:srgbClr val="FFFFFF"/>
                </a:solidFill>
                <a:latin typeface="Noto Sans JP Medium"/>
                <a:ea typeface="Noto Sans JP Medium"/>
                <a:cs typeface="Noto Sans JP Medium"/>
                <a:sym typeface="Noto Sans JP Medium"/>
              </a:rPr>
              <a:t>The shape of water</a:t>
            </a:r>
          </a:p>
        </p:txBody>
      </p:sp>
      <p:sp>
        <p:nvSpPr>
          <p:cNvPr id="41" name="TextBox 41"/>
          <p:cNvSpPr txBox="1"/>
          <p:nvPr/>
        </p:nvSpPr>
        <p:spPr>
          <a:xfrm>
            <a:off x="642612" y="835280"/>
            <a:ext cx="1189732"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04</a:t>
            </a:r>
          </a:p>
        </p:txBody>
      </p:sp>
      <p:sp>
        <p:nvSpPr>
          <p:cNvPr id="42" name="TextBox 42"/>
          <p:cNvSpPr txBox="1"/>
          <p:nvPr/>
        </p:nvSpPr>
        <p:spPr>
          <a:xfrm>
            <a:off x="2493048" y="1056831"/>
            <a:ext cx="4737962"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Indivisual work</a:t>
            </a:r>
          </a:p>
        </p:txBody>
      </p:sp>
      <p:sp>
        <p:nvSpPr>
          <p:cNvPr id="43" name="TextBox 43"/>
          <p:cNvSpPr txBox="1"/>
          <p:nvPr/>
        </p:nvSpPr>
        <p:spPr>
          <a:xfrm>
            <a:off x="1028700" y="2818010"/>
            <a:ext cx="16668972" cy="504886"/>
          </a:xfrm>
          <a:prstGeom prst="rect">
            <a:avLst/>
          </a:prstGeom>
        </p:spPr>
        <p:txBody>
          <a:bodyPr lIns="0" tIns="0" rIns="0" bIns="0" rtlCol="0" anchor="t">
            <a:spAutoFit/>
          </a:bodyPr>
          <a:lstStyle/>
          <a:p>
            <a:pPr algn="l">
              <a:lnSpc>
                <a:spcPts val="4196"/>
              </a:lnSpc>
              <a:spcBef>
                <a:spcPct val="0"/>
              </a:spcBef>
            </a:pPr>
            <a:r>
              <a:rPr lang="en-US" sz="2997" b="1">
                <a:solidFill>
                  <a:srgbClr val="9E392B"/>
                </a:solidFill>
                <a:latin typeface="Noto Sans JP Bold"/>
                <a:ea typeface="Noto Sans JP Bold"/>
                <a:cs typeface="Noto Sans JP Bold"/>
                <a:sym typeface="Noto Sans JP Bold"/>
              </a:rPr>
              <a:t>Let's rate</a:t>
            </a:r>
            <a:r>
              <a:rPr lang="en-US" sz="2997" b="1">
                <a:solidFill>
                  <a:srgbClr val="718890"/>
                </a:solidFill>
                <a:latin typeface="Noto Sans JP Bold"/>
                <a:ea typeface="Noto Sans JP Bold"/>
                <a:cs typeface="Noto Sans JP Bold"/>
                <a:sym typeface="Noto Sans JP Bold"/>
              </a:rPr>
              <a:t> the favorite 3 movies you listed, according to the criteria of </a:t>
            </a:r>
            <a:r>
              <a:rPr lang="en-US" sz="2997" b="1">
                <a:solidFill>
                  <a:srgbClr val="9E392B"/>
                </a:solidFill>
                <a:latin typeface="Noto Sans JP Bold"/>
                <a:ea typeface="Noto Sans JP Bold"/>
                <a:cs typeface="Noto Sans JP Bold"/>
                <a:sym typeface="Noto Sans JP Bold"/>
              </a:rPr>
              <a:t>the Bechdel Test!</a:t>
            </a:r>
          </a:p>
        </p:txBody>
      </p:sp>
      <p:sp>
        <p:nvSpPr>
          <p:cNvPr id="44" name="TextBox 44"/>
          <p:cNvSpPr txBox="1"/>
          <p:nvPr/>
        </p:nvSpPr>
        <p:spPr>
          <a:xfrm>
            <a:off x="4863809" y="4332127"/>
            <a:ext cx="2942786" cy="331239"/>
          </a:xfrm>
          <a:prstGeom prst="rect">
            <a:avLst/>
          </a:prstGeom>
        </p:spPr>
        <p:txBody>
          <a:bodyPr lIns="0" tIns="0" rIns="0" bIns="0" rtlCol="0" anchor="t">
            <a:spAutoFit/>
          </a:bodyPr>
          <a:lstStyle/>
          <a:p>
            <a:pPr algn="ctr">
              <a:lnSpc>
                <a:spcPts val="2742"/>
              </a:lnSpc>
              <a:spcBef>
                <a:spcPct val="0"/>
              </a:spcBef>
            </a:pPr>
            <a:r>
              <a:rPr lang="en-US" sz="1959" b="1">
                <a:solidFill>
                  <a:srgbClr val="FFFFFF"/>
                </a:solidFill>
                <a:latin typeface="Noto Sans JP Medium"/>
                <a:ea typeface="Noto Sans JP Medium"/>
                <a:cs typeface="Noto Sans JP Medium"/>
                <a:sym typeface="Noto Sans JP Medium"/>
              </a:rPr>
              <a:t>At least 2 woman?</a:t>
            </a:r>
          </a:p>
        </p:txBody>
      </p:sp>
      <p:sp>
        <p:nvSpPr>
          <p:cNvPr id="45" name="TextBox 45"/>
          <p:cNvSpPr txBox="1"/>
          <p:nvPr/>
        </p:nvSpPr>
        <p:spPr>
          <a:xfrm>
            <a:off x="8835900" y="4332127"/>
            <a:ext cx="3267120" cy="331239"/>
          </a:xfrm>
          <a:prstGeom prst="rect">
            <a:avLst/>
          </a:prstGeom>
        </p:spPr>
        <p:txBody>
          <a:bodyPr lIns="0" tIns="0" rIns="0" bIns="0" rtlCol="0" anchor="t">
            <a:spAutoFit/>
          </a:bodyPr>
          <a:lstStyle/>
          <a:p>
            <a:pPr algn="l">
              <a:lnSpc>
                <a:spcPts val="2742"/>
              </a:lnSpc>
              <a:spcBef>
                <a:spcPct val="0"/>
              </a:spcBef>
            </a:pPr>
            <a:r>
              <a:rPr lang="en-US" sz="1959" b="1">
                <a:solidFill>
                  <a:srgbClr val="FFFFFF"/>
                </a:solidFill>
                <a:latin typeface="Noto Sans JP Medium"/>
                <a:ea typeface="Noto Sans JP Medium"/>
                <a:cs typeface="Noto Sans JP Medium"/>
                <a:sym typeface="Noto Sans JP Medium"/>
              </a:rPr>
              <a:t>Do they talk to each other? </a:t>
            </a:r>
          </a:p>
        </p:txBody>
      </p:sp>
      <p:sp>
        <p:nvSpPr>
          <p:cNvPr id="46" name="TextBox 46"/>
          <p:cNvSpPr txBox="1"/>
          <p:nvPr/>
        </p:nvSpPr>
        <p:spPr>
          <a:xfrm>
            <a:off x="13103832" y="4160677"/>
            <a:ext cx="2942786" cy="674139"/>
          </a:xfrm>
          <a:prstGeom prst="rect">
            <a:avLst/>
          </a:prstGeom>
        </p:spPr>
        <p:txBody>
          <a:bodyPr lIns="0" tIns="0" rIns="0" bIns="0" rtlCol="0" anchor="t">
            <a:spAutoFit/>
          </a:bodyPr>
          <a:lstStyle/>
          <a:p>
            <a:pPr algn="ctr">
              <a:lnSpc>
                <a:spcPts val="2742"/>
              </a:lnSpc>
              <a:spcBef>
                <a:spcPct val="0"/>
              </a:spcBef>
            </a:pPr>
            <a:r>
              <a:rPr lang="en-US" sz="1959" b="1">
                <a:solidFill>
                  <a:srgbClr val="FFFFFF"/>
                </a:solidFill>
                <a:latin typeface="Noto Sans JP Medium"/>
                <a:ea typeface="Noto Sans JP Medium"/>
                <a:cs typeface="Noto Sans JP Medium"/>
                <a:sym typeface="Noto Sans JP Medium"/>
              </a:rPr>
              <a:t>Abot something other than a man?</a:t>
            </a:r>
          </a:p>
        </p:txBody>
      </p:sp>
      <p:sp>
        <p:nvSpPr>
          <p:cNvPr id="47" name="TextBox 47"/>
          <p:cNvSpPr txBox="1"/>
          <p:nvPr/>
        </p:nvSpPr>
        <p:spPr>
          <a:xfrm>
            <a:off x="14284488" y="5081933"/>
            <a:ext cx="737046" cy="984821"/>
          </a:xfrm>
          <a:prstGeom prst="rect">
            <a:avLst/>
          </a:prstGeom>
        </p:spPr>
        <p:txBody>
          <a:bodyPr lIns="0" tIns="0" rIns="0" bIns="0" rtlCol="0" anchor="t">
            <a:spAutoFit/>
          </a:bodyPr>
          <a:lstStyle/>
          <a:p>
            <a:pPr algn="ctr">
              <a:lnSpc>
                <a:spcPts val="8121"/>
              </a:lnSpc>
              <a:spcBef>
                <a:spcPct val="0"/>
              </a:spcBef>
            </a:pPr>
            <a:r>
              <a:rPr lang="en-US" sz="5801">
                <a:solidFill>
                  <a:srgbClr val="000000"/>
                </a:solidFill>
                <a:latin typeface="Noto Sans JP"/>
                <a:ea typeface="Noto Sans JP"/>
                <a:cs typeface="Noto Sans JP"/>
                <a:sym typeface="Noto Sans JP"/>
              </a:rPr>
              <a:t>△</a:t>
            </a:r>
          </a:p>
        </p:txBody>
      </p:sp>
      <p:sp>
        <p:nvSpPr>
          <p:cNvPr id="48" name="TextBox 48"/>
          <p:cNvSpPr txBox="1"/>
          <p:nvPr/>
        </p:nvSpPr>
        <p:spPr>
          <a:xfrm>
            <a:off x="5980926" y="6398142"/>
            <a:ext cx="737046" cy="984821"/>
          </a:xfrm>
          <a:prstGeom prst="rect">
            <a:avLst/>
          </a:prstGeom>
        </p:spPr>
        <p:txBody>
          <a:bodyPr lIns="0" tIns="0" rIns="0" bIns="0" rtlCol="0" anchor="t">
            <a:spAutoFit/>
          </a:bodyPr>
          <a:lstStyle/>
          <a:p>
            <a:pPr algn="ctr">
              <a:lnSpc>
                <a:spcPts val="8121"/>
              </a:lnSpc>
              <a:spcBef>
                <a:spcPct val="0"/>
              </a:spcBef>
            </a:pPr>
            <a:r>
              <a:rPr lang="en-US" sz="5801">
                <a:solidFill>
                  <a:srgbClr val="000000"/>
                </a:solidFill>
                <a:latin typeface="Noto Sans JP"/>
                <a:ea typeface="Noto Sans JP"/>
                <a:cs typeface="Noto Sans JP"/>
                <a:sym typeface="Noto Sans JP"/>
              </a:rPr>
              <a:t>△</a:t>
            </a:r>
          </a:p>
        </p:txBody>
      </p:sp>
      <p:sp>
        <p:nvSpPr>
          <p:cNvPr id="49" name="TextBox 49"/>
          <p:cNvSpPr txBox="1"/>
          <p:nvPr/>
        </p:nvSpPr>
        <p:spPr>
          <a:xfrm>
            <a:off x="10100937" y="6398142"/>
            <a:ext cx="737046" cy="984821"/>
          </a:xfrm>
          <a:prstGeom prst="rect">
            <a:avLst/>
          </a:prstGeom>
        </p:spPr>
        <p:txBody>
          <a:bodyPr lIns="0" tIns="0" rIns="0" bIns="0" rtlCol="0" anchor="t">
            <a:spAutoFit/>
          </a:bodyPr>
          <a:lstStyle/>
          <a:p>
            <a:pPr algn="ctr">
              <a:lnSpc>
                <a:spcPts val="8121"/>
              </a:lnSpc>
              <a:spcBef>
                <a:spcPct val="0"/>
              </a:spcBef>
            </a:pPr>
            <a:r>
              <a:rPr lang="en-US" sz="5801">
                <a:solidFill>
                  <a:srgbClr val="000000"/>
                </a:solidFill>
                <a:latin typeface="Noto Sans JP"/>
                <a:ea typeface="Noto Sans JP"/>
                <a:cs typeface="Noto Sans JP"/>
                <a:sym typeface="Noto Sans JP"/>
              </a:rPr>
              <a:t>△</a:t>
            </a:r>
          </a:p>
        </p:txBody>
      </p:sp>
      <p:sp>
        <p:nvSpPr>
          <p:cNvPr id="50" name="TextBox 50"/>
          <p:cNvSpPr txBox="1"/>
          <p:nvPr/>
        </p:nvSpPr>
        <p:spPr>
          <a:xfrm>
            <a:off x="5980926" y="7761147"/>
            <a:ext cx="737046" cy="984821"/>
          </a:xfrm>
          <a:prstGeom prst="rect">
            <a:avLst/>
          </a:prstGeom>
        </p:spPr>
        <p:txBody>
          <a:bodyPr lIns="0" tIns="0" rIns="0" bIns="0" rtlCol="0" anchor="t">
            <a:spAutoFit/>
          </a:bodyPr>
          <a:lstStyle/>
          <a:p>
            <a:pPr algn="ctr">
              <a:lnSpc>
                <a:spcPts val="8121"/>
              </a:lnSpc>
              <a:spcBef>
                <a:spcPct val="0"/>
              </a:spcBef>
            </a:pPr>
            <a:r>
              <a:rPr lang="en-US" sz="5801">
                <a:solidFill>
                  <a:srgbClr val="000000"/>
                </a:solidFill>
                <a:latin typeface="Noto Sans JP"/>
                <a:ea typeface="Noto Sans JP"/>
                <a:cs typeface="Noto Sans JP"/>
                <a:sym typeface="Noto Sans JP"/>
              </a:rPr>
              <a:t>△</a:t>
            </a:r>
          </a:p>
        </p:txBody>
      </p:sp>
      <p:sp>
        <p:nvSpPr>
          <p:cNvPr id="51" name="TextBox 51"/>
          <p:cNvSpPr txBox="1"/>
          <p:nvPr/>
        </p:nvSpPr>
        <p:spPr>
          <a:xfrm>
            <a:off x="9975383" y="7513497"/>
            <a:ext cx="988155" cy="1309979"/>
          </a:xfrm>
          <a:prstGeom prst="rect">
            <a:avLst/>
          </a:prstGeom>
        </p:spPr>
        <p:txBody>
          <a:bodyPr lIns="0" tIns="0" rIns="0" bIns="0" rtlCol="0" anchor="t">
            <a:spAutoFit/>
          </a:bodyPr>
          <a:lstStyle/>
          <a:p>
            <a:pPr algn="ctr">
              <a:lnSpc>
                <a:spcPts val="10888"/>
              </a:lnSpc>
              <a:spcBef>
                <a:spcPct val="0"/>
              </a:spcBef>
            </a:pPr>
            <a:r>
              <a:rPr lang="en-US" sz="7777">
                <a:solidFill>
                  <a:srgbClr val="000000"/>
                </a:solidFill>
                <a:latin typeface="Noto Sans JP"/>
                <a:ea typeface="Noto Sans JP"/>
                <a:cs typeface="Noto Sans JP"/>
                <a:sym typeface="Noto Sans JP"/>
              </a:rPr>
              <a:t>×</a:t>
            </a:r>
          </a:p>
        </p:txBody>
      </p:sp>
      <p:sp>
        <p:nvSpPr>
          <p:cNvPr id="52" name="TextBox 52"/>
          <p:cNvSpPr txBox="1"/>
          <p:nvPr/>
        </p:nvSpPr>
        <p:spPr>
          <a:xfrm>
            <a:off x="14189238" y="7513497"/>
            <a:ext cx="988155" cy="1309979"/>
          </a:xfrm>
          <a:prstGeom prst="rect">
            <a:avLst/>
          </a:prstGeom>
        </p:spPr>
        <p:txBody>
          <a:bodyPr lIns="0" tIns="0" rIns="0" bIns="0" rtlCol="0" anchor="t">
            <a:spAutoFit/>
          </a:bodyPr>
          <a:lstStyle/>
          <a:p>
            <a:pPr algn="ctr">
              <a:lnSpc>
                <a:spcPts val="10888"/>
              </a:lnSpc>
              <a:spcBef>
                <a:spcPct val="0"/>
              </a:spcBef>
            </a:pPr>
            <a:r>
              <a:rPr lang="en-US" sz="7777">
                <a:solidFill>
                  <a:srgbClr val="000000"/>
                </a:solidFill>
                <a:latin typeface="Noto Sans JP"/>
                <a:ea typeface="Noto Sans JP"/>
                <a:cs typeface="Noto Sans JP"/>
                <a:sym typeface="Noto Sans JP"/>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pSp>
        <p:nvGrpSpPr>
          <p:cNvPr id="2" name="Group 2"/>
          <p:cNvGrpSpPr/>
          <p:nvPr/>
        </p:nvGrpSpPr>
        <p:grpSpPr>
          <a:xfrm>
            <a:off x="452686" y="411069"/>
            <a:ext cx="17382627" cy="9464862"/>
            <a:chOff x="0" y="0"/>
            <a:chExt cx="4578141" cy="2492803"/>
          </a:xfrm>
        </p:grpSpPr>
        <p:sp>
          <p:nvSpPr>
            <p:cNvPr id="3" name="Freeform 3"/>
            <p:cNvSpPr/>
            <p:nvPr/>
          </p:nvSpPr>
          <p:spPr>
            <a:xfrm>
              <a:off x="0" y="0"/>
              <a:ext cx="4578141" cy="2492803"/>
            </a:xfrm>
            <a:custGeom>
              <a:avLst/>
              <a:gdLst/>
              <a:ahLst/>
              <a:cxnLst/>
              <a:rect l="l" t="t" r="r" b="b"/>
              <a:pathLst>
                <a:path w="4578141" h="2492803">
                  <a:moveTo>
                    <a:pt x="0" y="0"/>
                  </a:moveTo>
                  <a:lnTo>
                    <a:pt x="4578141" y="0"/>
                  </a:lnTo>
                  <a:lnTo>
                    <a:pt x="4578141" y="2492803"/>
                  </a:lnTo>
                  <a:lnTo>
                    <a:pt x="0" y="2492803"/>
                  </a:lnTo>
                  <a:close/>
                </a:path>
              </a:pathLst>
            </a:custGeom>
            <a:solidFill>
              <a:srgbClr val="000000">
                <a:alpha val="0"/>
              </a:srgbClr>
            </a:solidFill>
            <a:ln w="47625" cap="sq">
              <a:solidFill>
                <a:srgbClr val="718890"/>
              </a:solidFill>
              <a:prstDash val="solid"/>
              <a:miter/>
            </a:ln>
          </p:spPr>
          <p:txBody>
            <a:bodyPr/>
            <a:lstStyle/>
            <a:p>
              <a:endParaRPr lang="en-JP"/>
            </a:p>
          </p:txBody>
        </p:sp>
        <p:sp>
          <p:nvSpPr>
            <p:cNvPr id="4" name="TextBox 4"/>
            <p:cNvSpPr txBox="1"/>
            <p:nvPr/>
          </p:nvSpPr>
          <p:spPr>
            <a:xfrm>
              <a:off x="0" y="-28575"/>
              <a:ext cx="4578141" cy="252137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904411"/>
            <a:ext cx="8542081" cy="1309149"/>
            <a:chOff x="0" y="0"/>
            <a:chExt cx="2249766" cy="344797"/>
          </a:xfrm>
        </p:grpSpPr>
        <p:sp>
          <p:nvSpPr>
            <p:cNvPr id="6" name="Freeform 6"/>
            <p:cNvSpPr/>
            <p:nvPr/>
          </p:nvSpPr>
          <p:spPr>
            <a:xfrm>
              <a:off x="0" y="0"/>
              <a:ext cx="2249766" cy="344797"/>
            </a:xfrm>
            <a:custGeom>
              <a:avLst/>
              <a:gdLst/>
              <a:ahLst/>
              <a:cxnLst/>
              <a:rect l="l" t="t" r="r" b="b"/>
              <a:pathLst>
                <a:path w="2249766" h="344797">
                  <a:moveTo>
                    <a:pt x="0" y="0"/>
                  </a:moveTo>
                  <a:lnTo>
                    <a:pt x="2249766" y="0"/>
                  </a:lnTo>
                  <a:lnTo>
                    <a:pt x="2249766" y="344797"/>
                  </a:lnTo>
                  <a:lnTo>
                    <a:pt x="0" y="344797"/>
                  </a:lnTo>
                  <a:close/>
                </a:path>
              </a:pathLst>
            </a:custGeom>
            <a:solidFill>
              <a:srgbClr val="50B6BB"/>
            </a:solidFill>
          </p:spPr>
          <p:txBody>
            <a:bodyPr/>
            <a:lstStyle/>
            <a:p>
              <a:endParaRPr lang="en-JP"/>
            </a:p>
          </p:txBody>
        </p:sp>
        <p:sp>
          <p:nvSpPr>
            <p:cNvPr id="7" name="TextBox 7"/>
            <p:cNvSpPr txBox="1"/>
            <p:nvPr/>
          </p:nvSpPr>
          <p:spPr>
            <a:xfrm>
              <a:off x="0" y="-28575"/>
              <a:ext cx="2249766" cy="373372"/>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2169198" y="1206518"/>
            <a:ext cx="0" cy="662595"/>
          </a:xfrm>
          <a:prstGeom prst="line">
            <a:avLst/>
          </a:prstGeom>
          <a:ln w="38100" cap="flat">
            <a:solidFill>
              <a:srgbClr val="FFFFFF"/>
            </a:solidFill>
            <a:prstDash val="solid"/>
            <a:headEnd type="none" w="sm" len="sm"/>
            <a:tailEnd type="none" w="sm" len="sm"/>
          </a:ln>
        </p:spPr>
        <p:txBody>
          <a:bodyPr/>
          <a:lstStyle/>
          <a:p>
            <a:endParaRPr lang="en-JP"/>
          </a:p>
        </p:txBody>
      </p:sp>
      <p:sp>
        <p:nvSpPr>
          <p:cNvPr id="9" name="TextBox 9"/>
          <p:cNvSpPr txBox="1"/>
          <p:nvPr/>
        </p:nvSpPr>
        <p:spPr>
          <a:xfrm>
            <a:off x="634836" y="835280"/>
            <a:ext cx="1182439" cy="1217283"/>
          </a:xfrm>
          <a:prstGeom prst="rect">
            <a:avLst/>
          </a:prstGeom>
        </p:spPr>
        <p:txBody>
          <a:bodyPr lIns="0" tIns="0" rIns="0" bIns="0" rtlCol="0" anchor="t">
            <a:spAutoFit/>
          </a:bodyPr>
          <a:lstStyle/>
          <a:p>
            <a:pPr algn="l">
              <a:lnSpc>
                <a:spcPts val="10080"/>
              </a:lnSpc>
            </a:pPr>
            <a:r>
              <a:rPr lang="en-US" sz="7200">
                <a:solidFill>
                  <a:srgbClr val="FFFFFF"/>
                </a:solidFill>
                <a:latin typeface="Alata"/>
                <a:ea typeface="Alata"/>
                <a:cs typeface="Alata"/>
                <a:sym typeface="Alata"/>
              </a:rPr>
              <a:t>05</a:t>
            </a:r>
          </a:p>
        </p:txBody>
      </p:sp>
      <p:sp>
        <p:nvSpPr>
          <p:cNvPr id="10" name="TextBox 10"/>
          <p:cNvSpPr txBox="1"/>
          <p:nvPr/>
        </p:nvSpPr>
        <p:spPr>
          <a:xfrm>
            <a:off x="2493048" y="1056831"/>
            <a:ext cx="6403376" cy="812282"/>
          </a:xfrm>
          <a:prstGeom prst="rect">
            <a:avLst/>
          </a:prstGeom>
        </p:spPr>
        <p:txBody>
          <a:bodyPr lIns="0" tIns="0" rIns="0" bIns="0" rtlCol="0" anchor="t">
            <a:spAutoFit/>
          </a:bodyPr>
          <a:lstStyle/>
          <a:p>
            <a:pPr algn="l">
              <a:lnSpc>
                <a:spcPts val="6678"/>
              </a:lnSpc>
              <a:spcBef>
                <a:spcPct val="0"/>
              </a:spcBef>
            </a:pPr>
            <a:r>
              <a:rPr lang="en-US" sz="4770" b="1">
                <a:solidFill>
                  <a:srgbClr val="FFFFFF"/>
                </a:solidFill>
                <a:latin typeface="Noto Sans JP Medium"/>
                <a:ea typeface="Noto Sans JP Medium"/>
                <a:cs typeface="Noto Sans JP Medium"/>
                <a:sym typeface="Noto Sans JP Medium"/>
              </a:rPr>
              <a:t>Discussions</a:t>
            </a:r>
          </a:p>
        </p:txBody>
      </p:sp>
      <p:sp>
        <p:nvSpPr>
          <p:cNvPr id="11" name="Freeform 11"/>
          <p:cNvSpPr/>
          <p:nvPr/>
        </p:nvSpPr>
        <p:spPr>
          <a:xfrm>
            <a:off x="15731280" y="2052564"/>
            <a:ext cx="1528020" cy="1677468"/>
          </a:xfrm>
          <a:custGeom>
            <a:avLst/>
            <a:gdLst/>
            <a:ahLst/>
            <a:cxnLst/>
            <a:rect l="l" t="t" r="r" b="b"/>
            <a:pathLst>
              <a:path w="1528020" h="1677468">
                <a:moveTo>
                  <a:pt x="0" y="0"/>
                </a:moveTo>
                <a:lnTo>
                  <a:pt x="1528020" y="0"/>
                </a:lnTo>
                <a:lnTo>
                  <a:pt x="1528020" y="1677467"/>
                </a:lnTo>
                <a:lnTo>
                  <a:pt x="0" y="16774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2" name="Freeform 12"/>
          <p:cNvSpPr/>
          <p:nvPr/>
        </p:nvSpPr>
        <p:spPr>
          <a:xfrm>
            <a:off x="13872705" y="904411"/>
            <a:ext cx="1528020" cy="1674126"/>
          </a:xfrm>
          <a:custGeom>
            <a:avLst/>
            <a:gdLst/>
            <a:ahLst/>
            <a:cxnLst/>
            <a:rect l="l" t="t" r="r" b="b"/>
            <a:pathLst>
              <a:path w="1528020" h="1674126">
                <a:moveTo>
                  <a:pt x="0" y="0"/>
                </a:moveTo>
                <a:lnTo>
                  <a:pt x="1528021" y="0"/>
                </a:lnTo>
                <a:lnTo>
                  <a:pt x="1528021" y="1674126"/>
                </a:lnTo>
                <a:lnTo>
                  <a:pt x="0" y="16741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13" name="Freeform 13"/>
          <p:cNvSpPr/>
          <p:nvPr/>
        </p:nvSpPr>
        <p:spPr>
          <a:xfrm>
            <a:off x="12068637" y="1824105"/>
            <a:ext cx="1374439" cy="1508866"/>
          </a:xfrm>
          <a:custGeom>
            <a:avLst/>
            <a:gdLst/>
            <a:ahLst/>
            <a:cxnLst/>
            <a:rect l="l" t="t" r="r" b="b"/>
            <a:pathLst>
              <a:path w="1374439" h="1508866">
                <a:moveTo>
                  <a:pt x="0" y="0"/>
                </a:moveTo>
                <a:lnTo>
                  <a:pt x="1374439" y="0"/>
                </a:lnTo>
                <a:lnTo>
                  <a:pt x="1374439" y="1508865"/>
                </a:lnTo>
                <a:lnTo>
                  <a:pt x="0" y="15088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4" name="TextBox 14"/>
          <p:cNvSpPr txBox="1"/>
          <p:nvPr/>
        </p:nvSpPr>
        <p:spPr>
          <a:xfrm>
            <a:off x="917644" y="2536967"/>
            <a:ext cx="10583672" cy="354330"/>
          </a:xfrm>
          <a:prstGeom prst="rect">
            <a:avLst/>
          </a:prstGeom>
        </p:spPr>
        <p:txBody>
          <a:bodyPr lIns="0" tIns="0" rIns="0" bIns="0" rtlCol="0" anchor="t">
            <a:spAutoFit/>
          </a:bodyPr>
          <a:lstStyle/>
          <a:p>
            <a:pPr algn="l">
              <a:lnSpc>
                <a:spcPts val="2970"/>
              </a:lnSpc>
            </a:pPr>
            <a:r>
              <a:rPr lang="en-US" sz="1800" b="1" spc="84">
                <a:solidFill>
                  <a:srgbClr val="6A6F70"/>
                </a:solidFill>
                <a:latin typeface="Noto Sans JP Bold"/>
                <a:ea typeface="Noto Sans JP Bold"/>
                <a:cs typeface="Noto Sans JP Bold"/>
                <a:sym typeface="Noto Sans JP Bold"/>
              </a:rPr>
              <a:t>・Do your favorite movies clear the criteria?</a:t>
            </a:r>
          </a:p>
        </p:txBody>
      </p:sp>
      <p:sp>
        <p:nvSpPr>
          <p:cNvPr id="15" name="TextBox 15"/>
          <p:cNvSpPr txBox="1"/>
          <p:nvPr/>
        </p:nvSpPr>
        <p:spPr>
          <a:xfrm>
            <a:off x="917644" y="6286541"/>
            <a:ext cx="16766403" cy="354330"/>
          </a:xfrm>
          <a:prstGeom prst="rect">
            <a:avLst/>
          </a:prstGeom>
        </p:spPr>
        <p:txBody>
          <a:bodyPr lIns="0" tIns="0" rIns="0" bIns="0" rtlCol="0" anchor="t">
            <a:spAutoFit/>
          </a:bodyPr>
          <a:lstStyle/>
          <a:p>
            <a:pPr algn="l">
              <a:lnSpc>
                <a:spcPts val="2970"/>
              </a:lnSpc>
            </a:pPr>
            <a:r>
              <a:rPr lang="en-US" sz="1800" b="1" spc="84">
                <a:solidFill>
                  <a:srgbClr val="6A6F70"/>
                </a:solidFill>
                <a:latin typeface="Noto Sans JP Bold"/>
                <a:ea typeface="Noto Sans JP Bold"/>
                <a:cs typeface="Noto Sans JP Bold"/>
                <a:sym typeface="Noto Sans JP Bold"/>
              </a:rPr>
              <a:t>・Now that 12 years have passed, do you think gender equality has improved?</a:t>
            </a:r>
          </a:p>
        </p:txBody>
      </p:sp>
      <p:sp>
        <p:nvSpPr>
          <p:cNvPr id="16" name="TextBox 16"/>
          <p:cNvSpPr txBox="1"/>
          <p:nvPr/>
        </p:nvSpPr>
        <p:spPr>
          <a:xfrm>
            <a:off x="917644" y="3825281"/>
            <a:ext cx="15279888" cy="354330"/>
          </a:xfrm>
          <a:prstGeom prst="rect">
            <a:avLst/>
          </a:prstGeom>
        </p:spPr>
        <p:txBody>
          <a:bodyPr lIns="0" tIns="0" rIns="0" bIns="0" rtlCol="0" anchor="t">
            <a:spAutoFit/>
          </a:bodyPr>
          <a:lstStyle/>
          <a:p>
            <a:pPr algn="l">
              <a:lnSpc>
                <a:spcPts val="2970"/>
              </a:lnSpc>
            </a:pPr>
            <a:r>
              <a:rPr lang="en-US" sz="1800" b="1" spc="84">
                <a:solidFill>
                  <a:srgbClr val="6A6F70"/>
                </a:solidFill>
                <a:latin typeface="Noto Sans JP Bold"/>
                <a:ea typeface="Noto Sans JP Bold"/>
                <a:cs typeface="Noto Sans JP Bold"/>
                <a:sym typeface="Noto Sans JP Bold"/>
              </a:rPr>
              <a:t>・What did you think of this TED TALK?   Did you learn anything new?</a:t>
            </a:r>
          </a:p>
        </p:txBody>
      </p:sp>
      <p:sp>
        <p:nvSpPr>
          <p:cNvPr id="17" name="TextBox 17"/>
          <p:cNvSpPr txBox="1"/>
          <p:nvPr/>
        </p:nvSpPr>
        <p:spPr>
          <a:xfrm>
            <a:off x="1616142" y="3253247"/>
            <a:ext cx="13279189" cy="316230"/>
          </a:xfrm>
          <a:prstGeom prst="rect">
            <a:avLst/>
          </a:prstGeom>
        </p:spPr>
        <p:txBody>
          <a:bodyPr lIns="0" tIns="0" rIns="0" bIns="0" rtlCol="0" anchor="t">
            <a:spAutoFit/>
          </a:bodyPr>
          <a:lstStyle/>
          <a:p>
            <a:pPr algn="l">
              <a:lnSpc>
                <a:spcPts val="2520"/>
              </a:lnSpc>
              <a:spcBef>
                <a:spcPct val="0"/>
              </a:spcBef>
            </a:pPr>
            <a:r>
              <a:rPr lang="en-US" sz="1800" b="1">
                <a:solidFill>
                  <a:srgbClr val="000000"/>
                </a:solidFill>
                <a:latin typeface="Noto Sans JP Bold"/>
                <a:ea typeface="Noto Sans JP Bold"/>
                <a:cs typeface="Noto Sans JP Bold"/>
                <a:sym typeface="Noto Sans JP Bold"/>
              </a:rPr>
              <a:t>Unfortunately NO, but if I chose more battle movies, they may clear all of the criteria.</a:t>
            </a:r>
          </a:p>
        </p:txBody>
      </p:sp>
      <p:sp>
        <p:nvSpPr>
          <p:cNvPr id="18" name="TextBox 18"/>
          <p:cNvSpPr txBox="1"/>
          <p:nvPr/>
        </p:nvSpPr>
        <p:spPr>
          <a:xfrm>
            <a:off x="1616142" y="4703486"/>
            <a:ext cx="13279189" cy="1259205"/>
          </a:xfrm>
          <a:prstGeom prst="rect">
            <a:avLst/>
          </a:prstGeom>
        </p:spPr>
        <p:txBody>
          <a:bodyPr lIns="0" tIns="0" rIns="0" bIns="0" rtlCol="0" anchor="t">
            <a:spAutoFit/>
          </a:bodyPr>
          <a:lstStyle/>
          <a:p>
            <a:pPr algn="l">
              <a:lnSpc>
                <a:spcPts val="2520"/>
              </a:lnSpc>
            </a:pPr>
            <a:r>
              <a:rPr lang="en-US" sz="1800" b="1">
                <a:solidFill>
                  <a:srgbClr val="000000"/>
                </a:solidFill>
                <a:latin typeface="Noto Sans JP Bold"/>
                <a:ea typeface="Noto Sans JP Bold"/>
                <a:cs typeface="Noto Sans JP Bold"/>
                <a:sym typeface="Noto Sans JP Bold"/>
              </a:rPr>
              <a:t>I realized the thoughtfulness of the speakers who have been raising this issue for the past 12 years, even though they are referring to a perspective that is obvious to me, living 12 years from now.</a:t>
            </a:r>
          </a:p>
          <a:p>
            <a:pPr algn="l">
              <a:lnSpc>
                <a:spcPts val="2520"/>
              </a:lnSpc>
              <a:spcBef>
                <a:spcPct val="0"/>
              </a:spcBef>
            </a:pPr>
            <a:r>
              <a:rPr lang="en-US" sz="1800" b="1">
                <a:solidFill>
                  <a:srgbClr val="000000"/>
                </a:solidFill>
                <a:latin typeface="Noto Sans JP Bold"/>
                <a:ea typeface="Noto Sans JP Bold"/>
                <a:cs typeface="Noto Sans JP Bold"/>
                <a:sym typeface="Noto Sans JP Bold"/>
              </a:rPr>
              <a:t>One of the new lessons I learned was to clearly understand in numbers how female characters have been portrayed as powerless in the male-centered film world of a decade ago.</a:t>
            </a:r>
          </a:p>
        </p:txBody>
      </p:sp>
      <p:sp>
        <p:nvSpPr>
          <p:cNvPr id="19" name="TextBox 19"/>
          <p:cNvSpPr txBox="1"/>
          <p:nvPr/>
        </p:nvSpPr>
        <p:spPr>
          <a:xfrm>
            <a:off x="1616142" y="7345721"/>
            <a:ext cx="13279189" cy="944880"/>
          </a:xfrm>
          <a:prstGeom prst="rect">
            <a:avLst/>
          </a:prstGeom>
        </p:spPr>
        <p:txBody>
          <a:bodyPr lIns="0" tIns="0" rIns="0" bIns="0" rtlCol="0" anchor="t">
            <a:spAutoFit/>
          </a:bodyPr>
          <a:lstStyle/>
          <a:p>
            <a:pPr algn="l">
              <a:lnSpc>
                <a:spcPts val="2520"/>
              </a:lnSpc>
              <a:spcBef>
                <a:spcPct val="0"/>
              </a:spcBef>
            </a:pPr>
            <a:r>
              <a:rPr lang="en-US" sz="1800" b="1">
                <a:solidFill>
                  <a:srgbClr val="000000"/>
                </a:solidFill>
                <a:latin typeface="Noto Sans JP Bold"/>
                <a:ea typeface="Noto Sans JP Bold"/>
                <a:cs typeface="Noto Sans JP Bold"/>
                <a:sym typeface="Noto Sans JP Bold"/>
              </a:rPr>
              <a:t>I think progress has been made. The latest Disney movie he mentioned, "Brave," was immediately followed by "Frozen," a movie that featured female characters who did not need to rely on a prince for redemption, and I feel that the number of movies with female leads has continued to increase in Hollywood since then.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921</Words>
  <Application>Microsoft Macintosh PowerPoint</Application>
  <PresentationFormat>Custom</PresentationFormat>
  <Paragraphs>112</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Noto Sans JP Bold</vt:lpstr>
      <vt:lpstr>Calibri</vt:lpstr>
      <vt:lpstr>Noto Sans JP Medium</vt:lpstr>
      <vt:lpstr>Noto Sans JP</vt:lpstr>
      <vt:lpstr>Arial</vt:lpstr>
      <vt:lpstr>Alata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 緑 ビジネス  旅行 シンプル スライド プレゼンテーション</dc:title>
  <cp:lastModifiedBy>Jason Pipe</cp:lastModifiedBy>
  <cp:revision>2</cp:revision>
  <dcterms:created xsi:type="dcterms:W3CDTF">2006-08-16T00:00:00Z</dcterms:created>
  <dcterms:modified xsi:type="dcterms:W3CDTF">2025-02-18T23:30:00Z</dcterms:modified>
  <dc:identifier>DAGd9kHuFKk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2025-02-18T23:29:59Z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3be4c9a0-6d31-450d-a8a5-f08443be8163</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