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8288000" cy="10287000"/>
  <p:notesSz cx="6858000" cy="9144000"/>
  <p:embeddedFontLst>
    <p:embeddedFont>
      <p:font typeface="Noto Sans" panose="020B0502040504020204" pitchFamily="34" charset="0"/>
      <p:regular r:id="rId10"/>
      <p:bold r:id="rId11"/>
      <p:italic r:id="rId12"/>
      <p:boldItalic r:id="rId13"/>
    </p:embeddedFont>
    <p:embeddedFont>
      <p:font typeface="Noto Sans Bold" panose="020B0802040504020204" pitchFamily="34" charset="0"/>
      <p:regular r:id="rId14"/>
      <p:bold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568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 autoAdjust="0"/>
    <p:restoredTop sz="94636" autoAdjust="0"/>
  </p:normalViewPr>
  <p:slideViewPr>
    <p:cSldViewPr>
      <p:cViewPr varScale="1">
        <p:scale>
          <a:sx n="59" d="100"/>
          <a:sy n="59" d="100"/>
        </p:scale>
        <p:origin x="944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10" Type="http://schemas.openxmlformats.org/officeDocument/2006/relationships/font" Target="fonts/font1.fntdata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5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2/19/25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ted.com/talks/colin_stokes_how_movies_teach_manhood?subtitle=en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0C6D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162050"/>
            <a:ext cx="15987631" cy="40497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5812"/>
              </a:lnSpc>
            </a:pPr>
            <a:r>
              <a:rPr lang="en-US" sz="14375">
                <a:solidFill>
                  <a:srgbClr val="FFFFFF"/>
                </a:solidFill>
                <a:latin typeface="Noto Sans Bold"/>
              </a:rPr>
              <a:t>How movies teach manhood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E64D0A7A-B4F5-11AC-475A-0C9B8B6ACF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700" y="5143500"/>
            <a:ext cx="4913802" cy="491989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410834" y="4305300"/>
            <a:ext cx="13422789" cy="1971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859"/>
              </a:lnSpc>
            </a:pPr>
            <a:r>
              <a:rPr lang="en-US" sz="6550" dirty="0">
                <a:solidFill>
                  <a:srgbClr val="456874"/>
                </a:solidFill>
                <a:latin typeface="Noto Sans Bold"/>
              </a:rPr>
              <a:t>TED talk</a:t>
            </a:r>
          </a:p>
          <a:p>
            <a:pPr marL="0" lvl="0" indent="0" algn="ctr">
              <a:lnSpc>
                <a:spcPts val="7859"/>
              </a:lnSpc>
            </a:pPr>
            <a:r>
              <a:rPr lang="en-US" sz="6550" dirty="0">
                <a:solidFill>
                  <a:srgbClr val="456874"/>
                </a:solidFill>
                <a:latin typeface="Noto Sans Bold"/>
              </a:rPr>
              <a:t>Watch from this link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10834" y="7519306"/>
            <a:ext cx="13422789" cy="10418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dirty="0">
                <a:solidFill>
                  <a:srgbClr val="456874"/>
                </a:solidFill>
                <a:latin typeface="Noto Sans"/>
                <a:hlinkClick r:id="rId2"/>
              </a:rPr>
              <a:t>https://www.ted.com/talks/colin_stokes_how_movies_teach_manhood?subtitle=en</a:t>
            </a:r>
            <a:r>
              <a:rPr lang="en-US" sz="3000" dirty="0">
                <a:solidFill>
                  <a:srgbClr val="456874"/>
                </a:solidFill>
                <a:latin typeface="Noto Sans"/>
              </a:rPr>
              <a:t> 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470706" y="1711098"/>
            <a:ext cx="13422789" cy="981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859"/>
              </a:lnSpc>
            </a:pPr>
            <a:r>
              <a:rPr lang="en-US" sz="6550" dirty="0">
                <a:solidFill>
                  <a:srgbClr val="456874"/>
                </a:solidFill>
                <a:latin typeface="Noto Sans Bold"/>
              </a:rPr>
              <a:t>“How movies teach manhood”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432606" y="3007390"/>
            <a:ext cx="13422789" cy="981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859"/>
              </a:lnSpc>
            </a:pPr>
            <a:r>
              <a:rPr lang="en-US" sz="6550">
                <a:solidFill>
                  <a:srgbClr val="456874"/>
                </a:solidFill>
                <a:latin typeface="Noto Sans Bold"/>
              </a:rPr>
              <a:t>Why I chose this?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32606" y="6104964"/>
            <a:ext cx="13422789" cy="2114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456874"/>
                </a:solidFill>
                <a:latin typeface="Noto Sans"/>
                <a:ea typeface="Noto Sans"/>
              </a:rPr>
              <a:t>I always wondered why films and cartoons for boys were so offensive.　</a:t>
            </a:r>
          </a:p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456874"/>
                </a:solidFill>
                <a:latin typeface="Noto Sans"/>
              </a:rPr>
              <a:t>I think we brainwash children from childhood that boys should have physical power. So what kind of films have a positive impact on children?</a:t>
            </a:r>
          </a:p>
          <a:p>
            <a:pPr marL="0" lvl="0" indent="0" algn="ctr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456874"/>
                </a:solidFill>
                <a:latin typeface="Noto Sans"/>
              </a:rPr>
              <a:t>That is why I chose this TED Talk.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-3430214" y="542925"/>
            <a:ext cx="13422789" cy="981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859"/>
              </a:lnSpc>
            </a:pPr>
            <a:r>
              <a:rPr lang="en-US" sz="6550">
                <a:solidFill>
                  <a:srgbClr val="456874"/>
                </a:solidFill>
                <a:latin typeface="Noto Sans Bold"/>
              </a:rPr>
              <a:t>Vocabulary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24555" y="1833155"/>
            <a:ext cx="16838891" cy="80791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452"/>
              </a:lnSpc>
            </a:pPr>
            <a:r>
              <a:rPr lang="en-US" sz="3257" dirty="0">
                <a:solidFill>
                  <a:srgbClr val="456874"/>
                </a:solidFill>
                <a:latin typeface="Noto Sans Bold"/>
                <a:ea typeface="Noto Sans Bold"/>
              </a:rPr>
              <a:t>・Perseverance</a:t>
            </a:r>
          </a:p>
          <a:p>
            <a:pPr>
              <a:lnSpc>
                <a:spcPts val="3452"/>
              </a:lnSpc>
            </a:pPr>
            <a:r>
              <a:rPr lang="en-US" sz="3257" dirty="0">
                <a:solidFill>
                  <a:srgbClr val="456874"/>
                </a:solidFill>
                <a:latin typeface="Noto Sans"/>
                <a:ea typeface="Noto Sans"/>
              </a:rPr>
              <a:t>　determination to keep trying to achieve something in spite of difficulties – use this</a:t>
            </a:r>
          </a:p>
          <a:p>
            <a:pPr>
              <a:lnSpc>
                <a:spcPts val="3452"/>
              </a:lnSpc>
            </a:pPr>
            <a:r>
              <a:rPr lang="ja-JP" altLang="en-US" sz="3257" dirty="0">
                <a:solidFill>
                  <a:srgbClr val="456874"/>
                </a:solidFill>
                <a:latin typeface="Noto Sans"/>
                <a:ea typeface="Noto Sans"/>
              </a:rPr>
              <a:t>　</a:t>
            </a:r>
            <a:r>
              <a:rPr lang="en-US" sz="3257" dirty="0">
                <a:solidFill>
                  <a:srgbClr val="456874"/>
                </a:solidFill>
                <a:latin typeface="Noto Sans"/>
                <a:ea typeface="Noto Sans"/>
              </a:rPr>
              <a:t>to show approval</a:t>
            </a:r>
          </a:p>
          <a:p>
            <a:pPr>
              <a:lnSpc>
                <a:spcPts val="3452"/>
              </a:lnSpc>
            </a:pPr>
            <a:endParaRPr lang="en-US" sz="3257" dirty="0">
              <a:solidFill>
                <a:srgbClr val="456874"/>
              </a:solidFill>
              <a:latin typeface="Noto Sans"/>
              <a:ea typeface="Noto Sans"/>
            </a:endParaRPr>
          </a:p>
          <a:p>
            <a:pPr>
              <a:lnSpc>
                <a:spcPts val="3452"/>
              </a:lnSpc>
            </a:pPr>
            <a:r>
              <a:rPr lang="en-US" sz="3257" dirty="0">
                <a:solidFill>
                  <a:srgbClr val="456874"/>
                </a:solidFill>
                <a:ea typeface="Noto Sans"/>
              </a:rPr>
              <a:t>・</a:t>
            </a:r>
            <a:r>
              <a:rPr lang="en-US" sz="3257" dirty="0">
                <a:solidFill>
                  <a:srgbClr val="456874"/>
                </a:solidFill>
                <a:latin typeface="Noto Sans Bold"/>
              </a:rPr>
              <a:t>Adequate</a:t>
            </a:r>
          </a:p>
          <a:p>
            <a:pPr>
              <a:lnSpc>
                <a:spcPts val="3452"/>
              </a:lnSpc>
            </a:pPr>
            <a:r>
              <a:rPr lang="en-US" sz="3257" dirty="0">
                <a:solidFill>
                  <a:srgbClr val="456874"/>
                </a:solidFill>
                <a:ea typeface="Noto Sans Bold"/>
              </a:rPr>
              <a:t>　</a:t>
            </a:r>
            <a:r>
              <a:rPr lang="en-US" sz="3257" dirty="0">
                <a:solidFill>
                  <a:srgbClr val="456874"/>
                </a:solidFill>
                <a:latin typeface="Noto Sans"/>
              </a:rPr>
              <a:t>enough in quantity or of a good enough quality for a particular purpose</a:t>
            </a:r>
          </a:p>
          <a:p>
            <a:pPr>
              <a:lnSpc>
                <a:spcPts val="3452"/>
              </a:lnSpc>
            </a:pPr>
            <a:endParaRPr lang="en-US" sz="3257" dirty="0">
              <a:solidFill>
                <a:srgbClr val="456874"/>
              </a:solidFill>
              <a:latin typeface="Noto Sans"/>
            </a:endParaRPr>
          </a:p>
          <a:p>
            <a:pPr>
              <a:lnSpc>
                <a:spcPts val="3452"/>
              </a:lnSpc>
            </a:pPr>
            <a:r>
              <a:rPr lang="en-US" sz="3257" dirty="0">
                <a:solidFill>
                  <a:srgbClr val="456874"/>
                </a:solidFill>
                <a:ea typeface="Noto Sans"/>
              </a:rPr>
              <a:t>・</a:t>
            </a:r>
            <a:r>
              <a:rPr lang="en-US" sz="3257" dirty="0">
                <a:solidFill>
                  <a:srgbClr val="456874"/>
                </a:solidFill>
                <a:latin typeface="Noto Sans Bold"/>
              </a:rPr>
              <a:t>Dopey</a:t>
            </a:r>
          </a:p>
          <a:p>
            <a:pPr>
              <a:lnSpc>
                <a:spcPts val="3452"/>
              </a:lnSpc>
            </a:pPr>
            <a:r>
              <a:rPr lang="en-US" sz="3257" dirty="0">
                <a:solidFill>
                  <a:srgbClr val="456874"/>
                </a:solidFill>
                <a:latin typeface="Noto Sans"/>
                <a:ea typeface="Noto Sans"/>
              </a:rPr>
              <a:t> 　thinking or reacting slowly, as if you have taken a drug</a:t>
            </a:r>
          </a:p>
          <a:p>
            <a:pPr>
              <a:lnSpc>
                <a:spcPts val="3452"/>
              </a:lnSpc>
            </a:pPr>
            <a:endParaRPr lang="en-US" sz="3257" dirty="0">
              <a:solidFill>
                <a:srgbClr val="456874"/>
              </a:solidFill>
              <a:latin typeface="Noto Sans"/>
              <a:ea typeface="Noto Sans"/>
            </a:endParaRPr>
          </a:p>
          <a:p>
            <a:pPr>
              <a:lnSpc>
                <a:spcPts val="3452"/>
              </a:lnSpc>
            </a:pPr>
            <a:r>
              <a:rPr lang="en-US" sz="3257" dirty="0">
                <a:solidFill>
                  <a:srgbClr val="456874"/>
                </a:solidFill>
                <a:ea typeface="Noto Sans"/>
              </a:rPr>
              <a:t>・</a:t>
            </a:r>
            <a:r>
              <a:rPr lang="en-US" sz="3257" dirty="0">
                <a:solidFill>
                  <a:srgbClr val="456874"/>
                </a:solidFill>
                <a:latin typeface="Noto Sans Bold"/>
              </a:rPr>
              <a:t>Patriarchy</a:t>
            </a:r>
          </a:p>
          <a:p>
            <a:pPr>
              <a:lnSpc>
                <a:spcPts val="3452"/>
              </a:lnSpc>
            </a:pPr>
            <a:r>
              <a:rPr lang="en-US" sz="3257" dirty="0">
                <a:solidFill>
                  <a:srgbClr val="456874"/>
                </a:solidFill>
                <a:latin typeface="Noto Sans"/>
                <a:ea typeface="Noto Sans"/>
              </a:rPr>
              <a:t>　a social system in which men have all the power</a:t>
            </a:r>
          </a:p>
          <a:p>
            <a:pPr>
              <a:lnSpc>
                <a:spcPts val="3452"/>
              </a:lnSpc>
            </a:pPr>
            <a:endParaRPr lang="en-US" sz="3257" dirty="0">
              <a:solidFill>
                <a:srgbClr val="456874"/>
              </a:solidFill>
              <a:latin typeface="Noto Sans"/>
              <a:ea typeface="Noto Sans"/>
            </a:endParaRPr>
          </a:p>
          <a:p>
            <a:pPr>
              <a:lnSpc>
                <a:spcPts val="3452"/>
              </a:lnSpc>
            </a:pPr>
            <a:r>
              <a:rPr lang="en-US" sz="3257" dirty="0">
                <a:solidFill>
                  <a:srgbClr val="456874"/>
                </a:solidFill>
                <a:ea typeface="Noto Sans"/>
              </a:rPr>
              <a:t>・</a:t>
            </a:r>
            <a:r>
              <a:rPr lang="en-US" sz="3257" dirty="0">
                <a:solidFill>
                  <a:srgbClr val="456874"/>
                </a:solidFill>
                <a:latin typeface="Noto Sans Bold"/>
              </a:rPr>
              <a:t>flunk</a:t>
            </a:r>
          </a:p>
          <a:p>
            <a:pPr>
              <a:lnSpc>
                <a:spcPts val="3452"/>
              </a:lnSpc>
            </a:pPr>
            <a:r>
              <a:rPr lang="en-US" sz="3257" dirty="0">
                <a:solidFill>
                  <a:srgbClr val="456874"/>
                </a:solidFill>
                <a:latin typeface="Noto Sans"/>
                <a:ea typeface="Noto Sans"/>
              </a:rPr>
              <a:t> 　to fail a test</a:t>
            </a:r>
          </a:p>
          <a:p>
            <a:pPr>
              <a:lnSpc>
                <a:spcPts val="3452"/>
              </a:lnSpc>
            </a:pPr>
            <a:endParaRPr lang="en-US" sz="3257" dirty="0">
              <a:solidFill>
                <a:srgbClr val="456874"/>
              </a:solidFill>
              <a:latin typeface="Noto Sans"/>
              <a:ea typeface="Noto Sans"/>
            </a:endParaRPr>
          </a:p>
          <a:p>
            <a:pPr>
              <a:lnSpc>
                <a:spcPts val="3452"/>
              </a:lnSpc>
            </a:pPr>
            <a:r>
              <a:rPr lang="en-US" sz="3257" dirty="0">
                <a:solidFill>
                  <a:srgbClr val="456874"/>
                </a:solidFill>
                <a:ea typeface="Noto Sans"/>
              </a:rPr>
              <a:t>・</a:t>
            </a:r>
            <a:r>
              <a:rPr lang="en-US" sz="3257" dirty="0">
                <a:solidFill>
                  <a:srgbClr val="456874"/>
                </a:solidFill>
                <a:latin typeface="Noto Sans Bold"/>
              </a:rPr>
              <a:t>protagonist</a:t>
            </a:r>
          </a:p>
          <a:p>
            <a:pPr marL="0" lvl="0" indent="0">
              <a:lnSpc>
                <a:spcPts val="3452"/>
              </a:lnSpc>
            </a:pPr>
            <a:r>
              <a:rPr lang="en-US" sz="3257" dirty="0">
                <a:solidFill>
                  <a:srgbClr val="456874"/>
                </a:solidFill>
                <a:latin typeface="Noto Sans"/>
                <a:ea typeface="Noto Sans"/>
              </a:rPr>
              <a:t>　the most important character in a play, film, or story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67032" y="1038225"/>
            <a:ext cx="13422789" cy="981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7859"/>
              </a:lnSpc>
            </a:pPr>
            <a:r>
              <a:rPr lang="en-US" sz="6550">
                <a:solidFill>
                  <a:srgbClr val="456874"/>
                </a:solidFill>
                <a:latin typeface="Noto Sans Bold"/>
              </a:rPr>
              <a:t>Engaging Questions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7032" y="2463895"/>
            <a:ext cx="16492268" cy="1533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060"/>
              </a:lnSpc>
            </a:pPr>
            <a:r>
              <a:rPr lang="en-US" sz="5050">
                <a:solidFill>
                  <a:srgbClr val="456874"/>
                </a:solidFill>
                <a:latin typeface="Noto Sans Bold"/>
              </a:rPr>
              <a:t>Q1:what are </a:t>
            </a:r>
            <a:r>
              <a:rPr lang="en-US" sz="5050" u="sng">
                <a:solidFill>
                  <a:srgbClr val="456874"/>
                </a:solidFill>
                <a:latin typeface="Noto Sans Bold"/>
              </a:rPr>
              <a:t>two</a:t>
            </a:r>
            <a:r>
              <a:rPr lang="en-US" sz="5050">
                <a:solidFill>
                  <a:srgbClr val="456874"/>
                </a:solidFill>
                <a:latin typeface="Noto Sans Bold"/>
              </a:rPr>
              <a:t> big differences between </a:t>
            </a:r>
          </a:p>
          <a:p>
            <a:pPr marL="0" lvl="0" indent="0">
              <a:lnSpc>
                <a:spcPts val="6060"/>
              </a:lnSpc>
            </a:pPr>
            <a:r>
              <a:rPr lang="en-US" sz="5050">
                <a:solidFill>
                  <a:srgbClr val="456874"/>
                </a:solidFill>
                <a:latin typeface="Noto Sans Bold"/>
              </a:rPr>
              <a:t>“The Wizard of Oz”and the movies we watch today?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67032" y="6015888"/>
            <a:ext cx="16492268" cy="3057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060"/>
              </a:lnSpc>
            </a:pPr>
            <a:r>
              <a:rPr lang="en-US" sz="5050" dirty="0">
                <a:solidFill>
                  <a:srgbClr val="456874"/>
                </a:solidFill>
                <a:latin typeface="Noto Sans Bold"/>
              </a:rPr>
              <a:t>Q2:Who is Alison Bechdel?</a:t>
            </a:r>
          </a:p>
          <a:p>
            <a:pPr>
              <a:lnSpc>
                <a:spcPts val="6060"/>
              </a:lnSpc>
            </a:pPr>
            <a:r>
              <a:rPr lang="en-US" sz="5050" dirty="0">
                <a:solidFill>
                  <a:srgbClr val="456874"/>
                </a:solidFill>
                <a:latin typeface="Noto Sans Bold"/>
              </a:rPr>
              <a:t> A. A comic book artist</a:t>
            </a:r>
          </a:p>
          <a:p>
            <a:pPr>
              <a:lnSpc>
                <a:spcPts val="6060"/>
              </a:lnSpc>
            </a:pPr>
            <a:r>
              <a:rPr lang="en-US" sz="5050" dirty="0">
                <a:solidFill>
                  <a:srgbClr val="456874"/>
                </a:solidFill>
                <a:latin typeface="Noto Sans Bold"/>
              </a:rPr>
              <a:t> B. An actress</a:t>
            </a:r>
          </a:p>
          <a:p>
            <a:pPr marL="0" lvl="0" indent="0">
              <a:lnSpc>
                <a:spcPts val="6060"/>
              </a:lnSpc>
            </a:pPr>
            <a:r>
              <a:rPr lang="en-US" sz="5050" dirty="0">
                <a:solidFill>
                  <a:srgbClr val="456874"/>
                </a:solidFill>
                <a:latin typeface="Noto Sans Bold"/>
              </a:rPr>
              <a:t> C. A director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2F4512C-DCD2-2A0F-6F47-F851C7BBFA32}"/>
              </a:ext>
            </a:extLst>
          </p:cNvPr>
          <p:cNvSpPr txBox="1"/>
          <p:nvPr/>
        </p:nvSpPr>
        <p:spPr>
          <a:xfrm>
            <a:off x="914400" y="4152900"/>
            <a:ext cx="15942334" cy="1384995"/>
          </a:xfrm>
          <a:prstGeom prst="rect">
            <a:avLst/>
          </a:prstGeom>
          <a:noFill/>
          <a:ln>
            <a:solidFill>
              <a:srgbClr val="456874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latin typeface="+mn-ea"/>
              </a:rPr>
              <a:t>Answer</a:t>
            </a:r>
          </a:p>
          <a:p>
            <a:r>
              <a:rPr kumimoji="1" lang="en-US" altLang="ja-JP" sz="2800" dirty="0">
                <a:latin typeface="+mn-ea"/>
              </a:rPr>
              <a:t>1) There is very little violence.</a:t>
            </a:r>
          </a:p>
          <a:p>
            <a:r>
              <a:rPr kumimoji="1" lang="en-US" altLang="ja-JP" sz="2800" dirty="0">
                <a:latin typeface="+mn-ea"/>
              </a:rPr>
              <a:t>2) Most of the heroic characters are female. </a:t>
            </a:r>
            <a:endParaRPr kumimoji="1" lang="ja-JP" altLang="en-US" sz="2800" dirty="0">
              <a:latin typeface="+mn-ea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E9A663EA-2326-488A-D552-3CC6AB378080}"/>
              </a:ext>
            </a:extLst>
          </p:cNvPr>
          <p:cNvSpPr txBox="1"/>
          <p:nvPr/>
        </p:nvSpPr>
        <p:spPr>
          <a:xfrm>
            <a:off x="914400" y="9272698"/>
            <a:ext cx="8297533" cy="523220"/>
          </a:xfrm>
          <a:prstGeom prst="rect">
            <a:avLst/>
          </a:prstGeom>
          <a:noFill/>
          <a:ln>
            <a:solidFill>
              <a:srgbClr val="456874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latin typeface="+mn-ea"/>
              </a:rPr>
              <a:t>Answer: A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739760" y="3924300"/>
            <a:ext cx="3936690" cy="3936690"/>
          </a:xfrm>
          <a:custGeom>
            <a:avLst/>
            <a:gdLst/>
            <a:ahLst/>
            <a:cxnLst/>
            <a:rect l="l" t="t" r="r" b="b"/>
            <a:pathLst>
              <a:path w="3936690" h="3936690">
                <a:moveTo>
                  <a:pt x="0" y="0"/>
                </a:moveTo>
                <a:lnTo>
                  <a:pt x="3936690" y="0"/>
                </a:lnTo>
                <a:lnTo>
                  <a:pt x="3936690" y="3936690"/>
                </a:lnTo>
                <a:lnTo>
                  <a:pt x="0" y="393669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3" name="Freeform 3"/>
          <p:cNvSpPr/>
          <p:nvPr/>
        </p:nvSpPr>
        <p:spPr>
          <a:xfrm>
            <a:off x="7188060" y="3924300"/>
            <a:ext cx="4036993" cy="4036993"/>
          </a:xfrm>
          <a:custGeom>
            <a:avLst/>
            <a:gdLst/>
            <a:ahLst/>
            <a:cxnLst/>
            <a:rect l="l" t="t" r="r" b="b"/>
            <a:pathLst>
              <a:path w="4036993" h="4036993">
                <a:moveTo>
                  <a:pt x="0" y="0"/>
                </a:moveTo>
                <a:lnTo>
                  <a:pt x="4036993" y="0"/>
                </a:lnTo>
                <a:lnTo>
                  <a:pt x="4036993" y="4036993"/>
                </a:lnTo>
                <a:lnTo>
                  <a:pt x="0" y="403699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4" name="Freeform 4"/>
          <p:cNvSpPr/>
          <p:nvPr/>
        </p:nvSpPr>
        <p:spPr>
          <a:xfrm>
            <a:off x="12601352" y="3856645"/>
            <a:ext cx="4072001" cy="4072001"/>
          </a:xfrm>
          <a:custGeom>
            <a:avLst/>
            <a:gdLst/>
            <a:ahLst/>
            <a:cxnLst/>
            <a:rect l="l" t="t" r="r" b="b"/>
            <a:pathLst>
              <a:path w="4072001" h="4072001">
                <a:moveTo>
                  <a:pt x="0" y="0"/>
                </a:moveTo>
                <a:lnTo>
                  <a:pt x="4072001" y="0"/>
                </a:lnTo>
                <a:lnTo>
                  <a:pt x="4072001" y="4072001"/>
                </a:lnTo>
                <a:lnTo>
                  <a:pt x="0" y="407200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2110" r="-24920"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5" name="TextBox 5"/>
          <p:cNvSpPr txBox="1"/>
          <p:nvPr/>
        </p:nvSpPr>
        <p:spPr>
          <a:xfrm>
            <a:off x="1627052" y="1319755"/>
            <a:ext cx="15033896" cy="14357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5554"/>
              </a:lnSpc>
            </a:pPr>
            <a:r>
              <a:rPr lang="en-US" sz="5049">
                <a:solidFill>
                  <a:srgbClr val="456874"/>
                </a:solidFill>
                <a:latin typeface="Noto Sans Bold"/>
              </a:rPr>
              <a:t>Q3. According to speaker, which character is not good as reader?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2536057" y="3070665"/>
            <a:ext cx="4137296" cy="4502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3520"/>
              </a:lnSpc>
            </a:pPr>
            <a:r>
              <a:rPr lang="en-US" sz="3200">
                <a:solidFill>
                  <a:srgbClr val="456874"/>
                </a:solidFill>
                <a:latin typeface="Noto Sans Bold"/>
              </a:rPr>
              <a:t>C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087757" y="3070665"/>
            <a:ext cx="4137296" cy="4502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3520"/>
              </a:lnSpc>
            </a:pPr>
            <a:r>
              <a:rPr lang="en-US" sz="3200">
                <a:solidFill>
                  <a:srgbClr val="456874"/>
                </a:solidFill>
                <a:latin typeface="Noto Sans Bold"/>
              </a:rPr>
              <a:t>B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639457" y="3070665"/>
            <a:ext cx="4137296" cy="4502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3520"/>
              </a:lnSpc>
            </a:pPr>
            <a:r>
              <a:rPr lang="en-US" sz="3200">
                <a:solidFill>
                  <a:srgbClr val="456874"/>
                </a:solidFill>
                <a:latin typeface="Noto Sans Bold"/>
              </a:rPr>
              <a:t>A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221FF761-3EFB-8A48-FCC4-C1D24013C99D}"/>
              </a:ext>
            </a:extLst>
          </p:cNvPr>
          <p:cNvSpPr txBox="1"/>
          <p:nvPr/>
        </p:nvSpPr>
        <p:spPr>
          <a:xfrm>
            <a:off x="1741532" y="8705635"/>
            <a:ext cx="8297533" cy="523220"/>
          </a:xfrm>
          <a:prstGeom prst="rect">
            <a:avLst/>
          </a:prstGeom>
          <a:noFill/>
          <a:ln>
            <a:solidFill>
              <a:srgbClr val="456874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latin typeface="+mn-ea"/>
              </a:rPr>
              <a:t>Answer: A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181147" y="135377"/>
            <a:ext cx="6289853" cy="14427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12160"/>
              </a:lnSpc>
            </a:pPr>
            <a:r>
              <a:rPr lang="en-US" sz="7600" dirty="0" err="1">
                <a:solidFill>
                  <a:srgbClr val="456874"/>
                </a:solidFill>
                <a:latin typeface="Noto Sans Bold"/>
              </a:rPr>
              <a:t>FunQuestion</a:t>
            </a:r>
            <a:endParaRPr lang="en-US" sz="7600" dirty="0">
              <a:solidFill>
                <a:srgbClr val="456874"/>
              </a:solidFill>
              <a:latin typeface="Noto Sans Bold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181147" y="2337044"/>
            <a:ext cx="15831584" cy="1695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6600"/>
              </a:lnSpc>
            </a:pPr>
            <a:r>
              <a:rPr lang="en-US" sz="6000">
                <a:solidFill>
                  <a:srgbClr val="456874"/>
                </a:solidFill>
                <a:latin typeface="Noto Sans Bold"/>
              </a:rPr>
              <a:t>Q1. Which movie was your favorite in your childhood? 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181147" y="5658657"/>
            <a:ext cx="15831584" cy="1695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6600"/>
              </a:lnSpc>
            </a:pPr>
            <a:r>
              <a:rPr lang="en-US" sz="6000">
                <a:solidFill>
                  <a:srgbClr val="456874"/>
                </a:solidFill>
                <a:latin typeface="Noto Sans Bold"/>
              </a:rPr>
              <a:t>Q2. Do you know any movie which describes good reader well?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EDFED87-2690-CCFE-C830-95C1CC1402FC}"/>
              </a:ext>
            </a:extLst>
          </p:cNvPr>
          <p:cNvSpPr txBox="1"/>
          <p:nvPr/>
        </p:nvSpPr>
        <p:spPr>
          <a:xfrm>
            <a:off x="1181147" y="4596768"/>
            <a:ext cx="8297533" cy="523220"/>
          </a:xfrm>
          <a:prstGeom prst="rect">
            <a:avLst/>
          </a:prstGeom>
          <a:noFill/>
          <a:ln>
            <a:solidFill>
              <a:srgbClr val="456874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latin typeface="+mn-ea"/>
              </a:rPr>
              <a:t>Answer: Alice in Wonderland, Peter Pan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3B26041D-497A-1F9B-C89B-CEF01AB3F0CB}"/>
              </a:ext>
            </a:extLst>
          </p:cNvPr>
          <p:cNvSpPr txBox="1"/>
          <p:nvPr/>
        </p:nvSpPr>
        <p:spPr>
          <a:xfrm>
            <a:off x="1181146" y="7842793"/>
            <a:ext cx="8297533" cy="523220"/>
          </a:xfrm>
          <a:prstGeom prst="rect">
            <a:avLst/>
          </a:prstGeom>
          <a:noFill/>
          <a:ln>
            <a:solidFill>
              <a:srgbClr val="456874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latin typeface="+mn-ea"/>
              </a:rPr>
              <a:t>Answer: I don’t come up with any...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0C6D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64465"/>
            <a:ext cx="6289853" cy="14427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12160"/>
              </a:lnSpc>
            </a:pPr>
            <a:r>
              <a:rPr lang="en-US" sz="7600">
                <a:solidFill>
                  <a:srgbClr val="FFFFFF"/>
                </a:solidFill>
                <a:latin typeface="Noto Sans Bold"/>
              </a:rPr>
              <a:t>Answer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2051224"/>
            <a:ext cx="16230600" cy="20729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121"/>
              </a:lnSpc>
            </a:pPr>
            <a:r>
              <a:rPr lang="en-US" sz="3434">
                <a:solidFill>
                  <a:srgbClr val="456874"/>
                </a:solidFill>
                <a:latin typeface="Noto Sans Bold"/>
              </a:rPr>
              <a:t>Engaging Question</a:t>
            </a:r>
          </a:p>
          <a:p>
            <a:pPr>
              <a:lnSpc>
                <a:spcPts val="4121"/>
              </a:lnSpc>
            </a:pPr>
            <a:r>
              <a:rPr lang="en-US" sz="3434">
                <a:solidFill>
                  <a:srgbClr val="456874"/>
                </a:solidFill>
                <a:latin typeface="Noto Sans Bold"/>
              </a:rPr>
              <a:t>Q1: 1)there’s very little violence. 2)most characters are female.</a:t>
            </a:r>
          </a:p>
          <a:p>
            <a:pPr>
              <a:lnSpc>
                <a:spcPts val="4121"/>
              </a:lnSpc>
            </a:pPr>
            <a:r>
              <a:rPr lang="en-US" sz="3434">
                <a:solidFill>
                  <a:srgbClr val="456874"/>
                </a:solidFill>
                <a:latin typeface="Noto Sans Bold"/>
              </a:rPr>
              <a:t>Q2: A</a:t>
            </a:r>
          </a:p>
          <a:p>
            <a:pPr marL="0" lvl="0" indent="0">
              <a:lnSpc>
                <a:spcPts val="4121"/>
              </a:lnSpc>
            </a:pPr>
            <a:r>
              <a:rPr lang="en-US" sz="3434">
                <a:solidFill>
                  <a:srgbClr val="456874"/>
                </a:solidFill>
                <a:latin typeface="Noto Sans Bold"/>
              </a:rPr>
              <a:t>Q3: 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338</Words>
  <Application>Microsoft Macintosh PowerPoint</Application>
  <PresentationFormat>Custom</PresentationFormat>
  <Paragraphs>54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Noto Sans Bold</vt:lpstr>
      <vt:lpstr>Calibri</vt:lpstr>
      <vt:lpstr>Noto Sans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movies teach manhood</dc:title>
  <dc:creator>さわ佐々木</dc:creator>
  <cp:lastModifiedBy>Jason Pipe</cp:lastModifiedBy>
  <cp:revision>4</cp:revision>
  <dcterms:created xsi:type="dcterms:W3CDTF">2006-08-16T00:00:00Z</dcterms:created>
  <dcterms:modified xsi:type="dcterms:W3CDTF">2025-02-18T22:47:46Z</dcterms:modified>
  <dc:identifier>DAF82WibIRQ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e0cefc7c-1990-4b05-bb2b-d459d68fce94_Enabled">
    <vt:lpwstr>true</vt:lpwstr>
  </property>
  <property fmtid="{D5CDD505-2E9C-101B-9397-08002B2CF9AE}" pid="3" name="MSIP_Label_e0cefc7c-1990-4b05-bb2b-d459d68fce94_SetDate">
    <vt:lpwstr>2025-02-18T22:47:45Z</vt:lpwstr>
  </property>
  <property fmtid="{D5CDD505-2E9C-101B-9397-08002B2CF9AE}" pid="4" name="MSIP_Label_e0cefc7c-1990-4b05-bb2b-d459d68fce94_Method">
    <vt:lpwstr>Standard</vt:lpwstr>
  </property>
  <property fmtid="{D5CDD505-2E9C-101B-9397-08002B2CF9AE}" pid="5" name="MSIP_Label_e0cefc7c-1990-4b05-bb2b-d459d68fce94_Name">
    <vt:lpwstr>defa4170-0d19-0005-0004-bc88714345d2</vt:lpwstr>
  </property>
  <property fmtid="{D5CDD505-2E9C-101B-9397-08002B2CF9AE}" pid="6" name="MSIP_Label_e0cefc7c-1990-4b05-bb2b-d459d68fce94_SiteId">
    <vt:lpwstr>50f799f6-f15c-437d-b72b-3eabc2dd1860</vt:lpwstr>
  </property>
  <property fmtid="{D5CDD505-2E9C-101B-9397-08002B2CF9AE}" pid="7" name="MSIP_Label_e0cefc7c-1990-4b05-bb2b-d459d68fce94_ActionId">
    <vt:lpwstr>7d90237b-6d97-4f85-bf01-55c1d25b83cc</vt:lpwstr>
  </property>
  <property fmtid="{D5CDD505-2E9C-101B-9397-08002B2CF9AE}" pid="8" name="MSIP_Label_e0cefc7c-1990-4b05-bb2b-d459d68fce94_ContentBits">
    <vt:lpwstr>0</vt:lpwstr>
  </property>
  <property fmtid="{D5CDD505-2E9C-101B-9397-08002B2CF9AE}" pid="9" name="MSIP_Label_e0cefc7c-1990-4b05-bb2b-d459d68fce94_Tag">
    <vt:lpwstr>50, 3, 0, 1</vt:lpwstr>
  </property>
</Properties>
</file>