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Bryndan Write" panose="020B0600070205080204" charset="0"/>
      <p:regular r:id="rId19"/>
    </p:embeddedFont>
    <p:embeddedFont>
      <p:font typeface="Gochi Hand" panose="020B0600070205080204" charset="0"/>
      <p:regular r:id="rId20"/>
    </p:embeddedFont>
    <p:embeddedFont>
      <p:font typeface="Now" panose="020B060007020508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22" autoAdjust="0"/>
  </p:normalViewPr>
  <p:slideViewPr>
    <p:cSldViewPr>
      <p:cViewPr varScale="1">
        <p:scale>
          <a:sx n="39" d="100"/>
          <a:sy n="39" d="100"/>
        </p:scale>
        <p:origin x="924" y="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8.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1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20.svg"/><Relationship Id="rId9" Type="http://schemas.openxmlformats.org/officeDocument/2006/relationships/image" Target="../media/image55.png"/><Relationship Id="rId14" Type="http://schemas.openxmlformats.org/officeDocument/2006/relationships/image" Target="../media/image60.sv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10.xml.rels><?xml version="1.0" encoding="UTF-8" standalone="yes"?>
<Relationships xmlns="http://schemas.openxmlformats.org/package/2006/relationships"><Relationship Id="rId3" Type="http://schemas.openxmlformats.org/officeDocument/2006/relationships/image" Target="../media/image62.svg"/><Relationship Id="rId7" Type="http://schemas.openxmlformats.org/officeDocument/2006/relationships/image" Target="../media/image66.sv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svg"/><Relationship Id="rId4" Type="http://schemas.openxmlformats.org/officeDocument/2006/relationships/image" Target="../media/image63.png"/></Relationships>
</file>

<file path=ppt/slides/_rels/slide1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19.png"/><Relationship Id="rId7" Type="http://schemas.openxmlformats.org/officeDocument/2006/relationships/image" Target="../media/image65.pn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13.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1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20.svg"/><Relationship Id="rId9" Type="http://schemas.openxmlformats.org/officeDocument/2006/relationships/image" Target="../media/image55.png"/><Relationship Id="rId14" Type="http://schemas.openxmlformats.org/officeDocument/2006/relationships/image" Target="../media/image60.sv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15.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1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20.svg"/><Relationship Id="rId9" Type="http://schemas.openxmlformats.org/officeDocument/2006/relationships/image" Target="../media/image55.png"/><Relationship Id="rId14" Type="http://schemas.openxmlformats.org/officeDocument/2006/relationships/image" Target="../media/image60.svg"/></Relationships>
</file>

<file path=ppt/slides/_rels/slide16.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png"/><Relationship Id="rId3" Type="http://schemas.openxmlformats.org/officeDocument/2006/relationships/image" Target="../media/image13.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72.png"/><Relationship Id="rId5" Type="http://schemas.openxmlformats.org/officeDocument/2006/relationships/image" Target="../media/image15.png"/><Relationship Id="rId10" Type="http://schemas.openxmlformats.org/officeDocument/2006/relationships/image" Target="../media/image71.svg"/><Relationship Id="rId4" Type="http://schemas.openxmlformats.org/officeDocument/2006/relationships/image" Target="../media/image14.svg"/><Relationship Id="rId9" Type="http://schemas.openxmlformats.org/officeDocument/2006/relationships/image" Target="../media/image70.png"/><Relationship Id="rId14" Type="http://schemas.openxmlformats.org/officeDocument/2006/relationships/image" Target="../media/image75.sv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9.svg"/><Relationship Id="rId3" Type="http://schemas.openxmlformats.org/officeDocument/2006/relationships/image" Target="../media/image77.svg"/><Relationship Id="rId7" Type="http://schemas.openxmlformats.org/officeDocument/2006/relationships/image" Target="../media/image8.svg"/><Relationship Id="rId12" Type="http://schemas.openxmlformats.org/officeDocument/2006/relationships/image" Target="../media/image78.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6.svg"/><Relationship Id="rId5" Type="http://schemas.openxmlformats.org/officeDocument/2006/relationships/image" Target="../media/image6.svg"/><Relationship Id="rId15" Type="http://schemas.openxmlformats.org/officeDocument/2006/relationships/image" Target="../media/image81.svg"/><Relationship Id="rId10" Type="http://schemas.openxmlformats.org/officeDocument/2006/relationships/image" Target="../media/image15.png"/><Relationship Id="rId4" Type="http://schemas.openxmlformats.org/officeDocument/2006/relationships/image" Target="../media/image5.png"/><Relationship Id="rId9" Type="http://schemas.openxmlformats.org/officeDocument/2006/relationships/image" Target="../media/image14.svg"/><Relationship Id="rId1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rot="2342060">
            <a:off x="2236797" y="-333114"/>
            <a:ext cx="13280989" cy="11421650"/>
          </a:xfrm>
          <a:custGeom>
            <a:avLst/>
            <a:gdLst/>
            <a:ahLst/>
            <a:cxnLst/>
            <a:rect l="l" t="t" r="r" b="b"/>
            <a:pathLst>
              <a:path w="13280989" h="11421650">
                <a:moveTo>
                  <a:pt x="0" y="0"/>
                </a:moveTo>
                <a:lnTo>
                  <a:pt x="13280989" y="0"/>
                </a:lnTo>
                <a:lnTo>
                  <a:pt x="13280989" y="11421650"/>
                </a:lnTo>
                <a:lnTo>
                  <a:pt x="0" y="114216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3" name="Freeform 3"/>
          <p:cNvSpPr/>
          <p:nvPr/>
        </p:nvSpPr>
        <p:spPr>
          <a:xfrm rot="1097523">
            <a:off x="12763379" y="700904"/>
            <a:ext cx="1885747" cy="1296022"/>
          </a:xfrm>
          <a:custGeom>
            <a:avLst/>
            <a:gdLst/>
            <a:ahLst/>
            <a:cxnLst/>
            <a:rect l="l" t="t" r="r" b="b"/>
            <a:pathLst>
              <a:path w="1885747" h="1296022">
                <a:moveTo>
                  <a:pt x="0" y="0"/>
                </a:moveTo>
                <a:lnTo>
                  <a:pt x="1885747" y="0"/>
                </a:lnTo>
                <a:lnTo>
                  <a:pt x="1885747" y="1296022"/>
                </a:lnTo>
                <a:lnTo>
                  <a:pt x="0" y="12960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4" name="Freeform 4"/>
          <p:cNvSpPr/>
          <p:nvPr/>
        </p:nvSpPr>
        <p:spPr>
          <a:xfrm rot="-4107262">
            <a:off x="-865704" y="-473050"/>
            <a:ext cx="3387936" cy="2297637"/>
          </a:xfrm>
          <a:custGeom>
            <a:avLst/>
            <a:gdLst/>
            <a:ahLst/>
            <a:cxnLst/>
            <a:rect l="l" t="t" r="r" b="b"/>
            <a:pathLst>
              <a:path w="3387936" h="2297637">
                <a:moveTo>
                  <a:pt x="0" y="0"/>
                </a:moveTo>
                <a:lnTo>
                  <a:pt x="3387936" y="0"/>
                </a:lnTo>
                <a:lnTo>
                  <a:pt x="3387936" y="2297637"/>
                </a:lnTo>
                <a:lnTo>
                  <a:pt x="0" y="22976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a:p>
        </p:txBody>
      </p:sp>
      <p:sp>
        <p:nvSpPr>
          <p:cNvPr id="5" name="Freeform 5"/>
          <p:cNvSpPr/>
          <p:nvPr/>
        </p:nvSpPr>
        <p:spPr>
          <a:xfrm rot="6829267">
            <a:off x="15774367" y="8189225"/>
            <a:ext cx="3715300" cy="2519649"/>
          </a:xfrm>
          <a:custGeom>
            <a:avLst/>
            <a:gdLst/>
            <a:ahLst/>
            <a:cxnLst/>
            <a:rect l="l" t="t" r="r" b="b"/>
            <a:pathLst>
              <a:path w="3715300" h="2519649">
                <a:moveTo>
                  <a:pt x="0" y="0"/>
                </a:moveTo>
                <a:lnTo>
                  <a:pt x="3715301" y="0"/>
                </a:lnTo>
                <a:lnTo>
                  <a:pt x="3715301" y="2519649"/>
                </a:lnTo>
                <a:lnTo>
                  <a:pt x="0" y="25196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6" name="Freeform 6"/>
          <p:cNvSpPr/>
          <p:nvPr/>
        </p:nvSpPr>
        <p:spPr>
          <a:xfrm rot="-1559470">
            <a:off x="2177730" y="803439"/>
            <a:ext cx="2195245" cy="2279892"/>
          </a:xfrm>
          <a:custGeom>
            <a:avLst/>
            <a:gdLst/>
            <a:ahLst/>
            <a:cxnLst/>
            <a:rect l="l" t="t" r="r" b="b"/>
            <a:pathLst>
              <a:path w="2195245" h="2279892">
                <a:moveTo>
                  <a:pt x="0" y="0"/>
                </a:moveTo>
                <a:lnTo>
                  <a:pt x="2195245" y="0"/>
                </a:lnTo>
                <a:lnTo>
                  <a:pt x="2195245" y="2279892"/>
                </a:lnTo>
                <a:lnTo>
                  <a:pt x="0" y="22798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7" name="Freeform 7"/>
          <p:cNvSpPr/>
          <p:nvPr/>
        </p:nvSpPr>
        <p:spPr>
          <a:xfrm rot="280170">
            <a:off x="2443096" y="6798106"/>
            <a:ext cx="1664513" cy="2142851"/>
          </a:xfrm>
          <a:custGeom>
            <a:avLst/>
            <a:gdLst/>
            <a:ahLst/>
            <a:cxnLst/>
            <a:rect l="l" t="t" r="r" b="b"/>
            <a:pathLst>
              <a:path w="1664513" h="2142851">
                <a:moveTo>
                  <a:pt x="0" y="0"/>
                </a:moveTo>
                <a:lnTo>
                  <a:pt x="1664513" y="0"/>
                </a:lnTo>
                <a:lnTo>
                  <a:pt x="1664513" y="2142851"/>
                </a:lnTo>
                <a:lnTo>
                  <a:pt x="0" y="21428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JP" altLang="en-US"/>
          </a:p>
        </p:txBody>
      </p:sp>
      <p:sp>
        <p:nvSpPr>
          <p:cNvPr id="8" name="Freeform 8"/>
          <p:cNvSpPr/>
          <p:nvPr/>
        </p:nvSpPr>
        <p:spPr>
          <a:xfrm rot="-1391118">
            <a:off x="14634691" y="-2104991"/>
            <a:ext cx="3665666" cy="3796829"/>
          </a:xfrm>
          <a:custGeom>
            <a:avLst/>
            <a:gdLst/>
            <a:ahLst/>
            <a:cxnLst/>
            <a:rect l="l" t="t" r="r" b="b"/>
            <a:pathLst>
              <a:path w="3665666" h="3796829">
                <a:moveTo>
                  <a:pt x="0" y="0"/>
                </a:moveTo>
                <a:lnTo>
                  <a:pt x="3665665" y="0"/>
                </a:lnTo>
                <a:lnTo>
                  <a:pt x="3665665" y="3796829"/>
                </a:lnTo>
                <a:lnTo>
                  <a:pt x="0" y="379682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ja-JP" altLang="en-US"/>
          </a:p>
        </p:txBody>
      </p:sp>
      <p:sp>
        <p:nvSpPr>
          <p:cNvPr id="9" name="Freeform 9"/>
          <p:cNvSpPr/>
          <p:nvPr/>
        </p:nvSpPr>
        <p:spPr>
          <a:xfrm rot="-6979330">
            <a:off x="-712187" y="8552632"/>
            <a:ext cx="3453702" cy="1902676"/>
          </a:xfrm>
          <a:custGeom>
            <a:avLst/>
            <a:gdLst/>
            <a:ahLst/>
            <a:cxnLst/>
            <a:rect l="l" t="t" r="r" b="b"/>
            <a:pathLst>
              <a:path w="3453702" h="1902676">
                <a:moveTo>
                  <a:pt x="0" y="0"/>
                </a:moveTo>
                <a:lnTo>
                  <a:pt x="3453703" y="0"/>
                </a:lnTo>
                <a:lnTo>
                  <a:pt x="3453703" y="1902676"/>
                </a:lnTo>
                <a:lnTo>
                  <a:pt x="0" y="190267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ja-JP" altLang="en-US"/>
          </a:p>
        </p:txBody>
      </p:sp>
      <p:sp>
        <p:nvSpPr>
          <p:cNvPr id="10" name="Freeform 10"/>
          <p:cNvSpPr/>
          <p:nvPr/>
        </p:nvSpPr>
        <p:spPr>
          <a:xfrm>
            <a:off x="13706252" y="6411745"/>
            <a:ext cx="2915573" cy="2915573"/>
          </a:xfrm>
          <a:custGeom>
            <a:avLst/>
            <a:gdLst/>
            <a:ahLst/>
            <a:cxnLst/>
            <a:rect l="l" t="t" r="r" b="b"/>
            <a:pathLst>
              <a:path w="2915573" h="2915573">
                <a:moveTo>
                  <a:pt x="0" y="0"/>
                </a:moveTo>
                <a:lnTo>
                  <a:pt x="2915573" y="0"/>
                </a:lnTo>
                <a:lnTo>
                  <a:pt x="2915573" y="2915573"/>
                </a:lnTo>
                <a:lnTo>
                  <a:pt x="0" y="2915573"/>
                </a:lnTo>
                <a:lnTo>
                  <a:pt x="0" y="0"/>
                </a:lnTo>
                <a:close/>
              </a:path>
            </a:pathLst>
          </a:custGeom>
          <a:blipFill>
            <a:blip r:embed="rId18"/>
            <a:stretch>
              <a:fillRect/>
            </a:stretch>
          </a:blipFill>
        </p:spPr>
        <p:txBody>
          <a:bodyPr/>
          <a:lstStyle/>
          <a:p>
            <a:endParaRPr lang="ja-JP" altLang="en-US"/>
          </a:p>
        </p:txBody>
      </p:sp>
      <p:sp>
        <p:nvSpPr>
          <p:cNvPr id="11" name="TextBox 11"/>
          <p:cNvSpPr txBox="1"/>
          <p:nvPr/>
        </p:nvSpPr>
        <p:spPr>
          <a:xfrm>
            <a:off x="478221" y="4442143"/>
            <a:ext cx="17331557" cy="1507489"/>
          </a:xfrm>
          <a:prstGeom prst="rect">
            <a:avLst/>
          </a:prstGeom>
        </p:spPr>
        <p:txBody>
          <a:bodyPr lIns="0" tIns="0" rIns="0" bIns="0" rtlCol="0" anchor="t">
            <a:spAutoFit/>
          </a:bodyPr>
          <a:lstStyle/>
          <a:p>
            <a:pPr algn="l">
              <a:lnSpc>
                <a:spcPts val="10599"/>
              </a:lnSpc>
            </a:pPr>
            <a:r>
              <a:rPr lang="en-US" sz="10599">
                <a:solidFill>
                  <a:srgbClr val="000000"/>
                </a:solidFill>
                <a:latin typeface="Bryndan Write"/>
                <a:ea typeface="Bryndan Write"/>
                <a:cs typeface="Bryndan Write"/>
                <a:sym typeface="Bryndan Write"/>
              </a:rPr>
              <a:t>How should we use ChatGPT?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rot="-5400000">
            <a:off x="2164621" y="28847"/>
            <a:ext cx="7564114" cy="11670458"/>
          </a:xfrm>
          <a:custGeom>
            <a:avLst/>
            <a:gdLst/>
            <a:ahLst/>
            <a:cxnLst/>
            <a:rect l="l" t="t" r="r" b="b"/>
            <a:pathLst>
              <a:path w="7564114" h="11670458">
                <a:moveTo>
                  <a:pt x="0" y="0"/>
                </a:moveTo>
                <a:lnTo>
                  <a:pt x="7564115" y="0"/>
                </a:lnTo>
                <a:lnTo>
                  <a:pt x="7564115" y="11670457"/>
                </a:lnTo>
                <a:lnTo>
                  <a:pt x="0" y="11670457"/>
                </a:lnTo>
                <a:lnTo>
                  <a:pt x="0" y="0"/>
                </a:lnTo>
                <a:close/>
              </a:path>
            </a:pathLst>
          </a:custGeom>
          <a:blipFill>
            <a:blip r:embed="rId2"/>
            <a:stretch>
              <a:fillRect r="-45997" b="-22891"/>
            </a:stretch>
          </a:blipFill>
        </p:spPr>
        <p:txBody>
          <a:bodyPr/>
          <a:lstStyle/>
          <a:p>
            <a:endParaRPr lang="ja-JP" altLang="en-US"/>
          </a:p>
        </p:txBody>
      </p:sp>
      <p:sp>
        <p:nvSpPr>
          <p:cNvPr id="3" name="Freeform 3"/>
          <p:cNvSpPr/>
          <p:nvPr/>
        </p:nvSpPr>
        <p:spPr>
          <a:xfrm flipH="1">
            <a:off x="-1710005" y="443033"/>
            <a:ext cx="4947445" cy="1942997"/>
          </a:xfrm>
          <a:custGeom>
            <a:avLst/>
            <a:gdLst/>
            <a:ahLst/>
            <a:cxnLst/>
            <a:rect l="l" t="t" r="r" b="b"/>
            <a:pathLst>
              <a:path w="4947445" h="1942997">
                <a:moveTo>
                  <a:pt x="4947445" y="0"/>
                </a:moveTo>
                <a:lnTo>
                  <a:pt x="0" y="0"/>
                </a:lnTo>
                <a:lnTo>
                  <a:pt x="0" y="1942997"/>
                </a:lnTo>
                <a:lnTo>
                  <a:pt x="4947445" y="1942997"/>
                </a:lnTo>
                <a:lnTo>
                  <a:pt x="4947445"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a:off x="15013448" y="-133766"/>
            <a:ext cx="3083294" cy="3083294"/>
          </a:xfrm>
          <a:custGeom>
            <a:avLst/>
            <a:gdLst/>
            <a:ahLst/>
            <a:cxnLst/>
            <a:rect l="l" t="t" r="r" b="b"/>
            <a:pathLst>
              <a:path w="3083294" h="3083294">
                <a:moveTo>
                  <a:pt x="0" y="0"/>
                </a:moveTo>
                <a:lnTo>
                  <a:pt x="3083295" y="0"/>
                </a:lnTo>
                <a:lnTo>
                  <a:pt x="3083295" y="3083295"/>
                </a:lnTo>
                <a:lnTo>
                  <a:pt x="0" y="30832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a:off x="10914811" y="8214669"/>
            <a:ext cx="2353261" cy="2182115"/>
          </a:xfrm>
          <a:custGeom>
            <a:avLst/>
            <a:gdLst/>
            <a:ahLst/>
            <a:cxnLst/>
            <a:rect l="l" t="t" r="r" b="b"/>
            <a:pathLst>
              <a:path w="2353261" h="2182115">
                <a:moveTo>
                  <a:pt x="0" y="0"/>
                </a:moveTo>
                <a:lnTo>
                  <a:pt x="2353260" y="0"/>
                </a:lnTo>
                <a:lnTo>
                  <a:pt x="2353260" y="2182114"/>
                </a:lnTo>
                <a:lnTo>
                  <a:pt x="0" y="21821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Freeform 6"/>
          <p:cNvSpPr/>
          <p:nvPr/>
        </p:nvSpPr>
        <p:spPr>
          <a:xfrm>
            <a:off x="777275" y="3636853"/>
            <a:ext cx="10502500" cy="5119969"/>
          </a:xfrm>
          <a:custGeom>
            <a:avLst/>
            <a:gdLst/>
            <a:ahLst/>
            <a:cxnLst/>
            <a:rect l="l" t="t" r="r" b="b"/>
            <a:pathLst>
              <a:path w="10502500" h="5119969">
                <a:moveTo>
                  <a:pt x="0" y="0"/>
                </a:moveTo>
                <a:lnTo>
                  <a:pt x="10502499" y="0"/>
                </a:lnTo>
                <a:lnTo>
                  <a:pt x="10502499" y="5119969"/>
                </a:lnTo>
                <a:lnTo>
                  <a:pt x="0" y="5119969"/>
                </a:lnTo>
                <a:lnTo>
                  <a:pt x="0" y="0"/>
                </a:lnTo>
                <a:close/>
              </a:path>
            </a:pathLst>
          </a:custGeom>
          <a:blipFill>
            <a:blip r:embed="rId9"/>
            <a:stretch>
              <a:fillRect/>
            </a:stretch>
          </a:blipFill>
        </p:spPr>
        <p:txBody>
          <a:bodyPr/>
          <a:lstStyle/>
          <a:p>
            <a:endParaRPr lang="ja-JP" altLang="en-US"/>
          </a:p>
        </p:txBody>
      </p:sp>
      <p:sp>
        <p:nvSpPr>
          <p:cNvPr id="7" name="TextBox 7"/>
          <p:cNvSpPr txBox="1"/>
          <p:nvPr/>
        </p:nvSpPr>
        <p:spPr>
          <a:xfrm>
            <a:off x="12261934" y="3767781"/>
            <a:ext cx="5503028" cy="3991846"/>
          </a:xfrm>
          <a:prstGeom prst="rect">
            <a:avLst/>
          </a:prstGeom>
        </p:spPr>
        <p:txBody>
          <a:bodyPr lIns="0" tIns="0" rIns="0" bIns="0" rtlCol="0" anchor="t">
            <a:spAutoFit/>
          </a:bodyPr>
          <a:lstStyle/>
          <a:p>
            <a:pPr algn="l">
              <a:lnSpc>
                <a:spcPts val="7924"/>
              </a:lnSpc>
            </a:pPr>
            <a:r>
              <a:rPr lang="en-US" sz="4922">
                <a:solidFill>
                  <a:srgbClr val="5E17EB"/>
                </a:solidFill>
                <a:latin typeface="Bryndan Write"/>
                <a:ea typeface="Bryndan Write"/>
                <a:cs typeface="Bryndan Write"/>
                <a:sym typeface="Bryndan Write"/>
              </a:rPr>
              <a:t>More than 7 billion people, about 10% of people in the world, use ChatGPT.</a:t>
            </a:r>
          </a:p>
        </p:txBody>
      </p:sp>
      <p:sp>
        <p:nvSpPr>
          <p:cNvPr id="8" name="TextBox 8"/>
          <p:cNvSpPr txBox="1"/>
          <p:nvPr/>
        </p:nvSpPr>
        <p:spPr>
          <a:xfrm>
            <a:off x="1441199" y="2709880"/>
            <a:ext cx="9838576" cy="603123"/>
          </a:xfrm>
          <a:prstGeom prst="rect">
            <a:avLst/>
          </a:prstGeom>
        </p:spPr>
        <p:txBody>
          <a:bodyPr lIns="0" tIns="0" rIns="0" bIns="0" rtlCol="0" anchor="t">
            <a:spAutoFit/>
          </a:bodyPr>
          <a:lstStyle/>
          <a:p>
            <a:pPr algn="ctr">
              <a:lnSpc>
                <a:spcPts val="3936"/>
              </a:lnSpc>
            </a:pPr>
            <a:r>
              <a:rPr lang="en-US" sz="4800">
                <a:solidFill>
                  <a:srgbClr val="000000"/>
                </a:solidFill>
                <a:latin typeface="Bryndan Write"/>
                <a:ea typeface="Bryndan Write"/>
                <a:cs typeface="Bryndan Write"/>
                <a:sym typeface="Bryndan Write"/>
              </a:rPr>
              <a:t>The number of active ChatGPT users</a:t>
            </a:r>
          </a:p>
        </p:txBody>
      </p:sp>
      <p:sp>
        <p:nvSpPr>
          <p:cNvPr id="9" name="TextBox 9"/>
          <p:cNvSpPr txBox="1"/>
          <p:nvPr/>
        </p:nvSpPr>
        <p:spPr>
          <a:xfrm>
            <a:off x="5021564" y="8681077"/>
            <a:ext cx="2677846" cy="930099"/>
          </a:xfrm>
          <a:prstGeom prst="rect">
            <a:avLst/>
          </a:prstGeom>
        </p:spPr>
        <p:txBody>
          <a:bodyPr lIns="0" tIns="0" rIns="0" bIns="0" rtlCol="0" anchor="t">
            <a:spAutoFit/>
          </a:bodyPr>
          <a:lstStyle/>
          <a:p>
            <a:pPr algn="ctr">
              <a:lnSpc>
                <a:spcPts val="7206"/>
              </a:lnSpc>
            </a:pPr>
            <a:r>
              <a:rPr lang="en-US" sz="5147">
                <a:solidFill>
                  <a:srgbClr val="000000"/>
                </a:solidFill>
                <a:latin typeface="Bryndan Write"/>
                <a:ea typeface="Bryndan Write"/>
                <a:cs typeface="Bryndan Write"/>
                <a:sym typeface="Bryndan Write"/>
              </a:rPr>
              <a:t>Date　　</a:t>
            </a:r>
          </a:p>
        </p:txBody>
      </p:sp>
      <p:sp>
        <p:nvSpPr>
          <p:cNvPr id="10" name="TextBox 10"/>
          <p:cNvSpPr txBox="1"/>
          <p:nvPr/>
        </p:nvSpPr>
        <p:spPr>
          <a:xfrm>
            <a:off x="79897" y="5524499"/>
            <a:ext cx="910506" cy="1942997"/>
          </a:xfrm>
          <a:prstGeom prst="rect">
            <a:avLst/>
          </a:prstGeom>
        </p:spPr>
        <p:txBody>
          <a:bodyPr vert="eaVert" wrap="square" lIns="0" tIns="0" rIns="0" bIns="0" rtlCol="0" anchor="t">
            <a:spAutoFit/>
          </a:bodyPr>
          <a:lstStyle/>
          <a:p>
            <a:pPr algn="r">
              <a:lnSpc>
                <a:spcPts val="7139"/>
              </a:lnSpc>
            </a:pPr>
            <a:r>
              <a:rPr lang="en-US" sz="5099" dirty="0" err="1">
                <a:solidFill>
                  <a:srgbClr val="000000"/>
                </a:solidFill>
                <a:latin typeface="Bryndan Write"/>
                <a:ea typeface="Bryndan Write"/>
                <a:cs typeface="Bryndan Write"/>
                <a:sym typeface="Bryndan Write"/>
              </a:rPr>
              <a:t>Useres</a:t>
            </a:r>
            <a:endParaRPr lang="en-US" sz="5099" dirty="0">
              <a:solidFill>
                <a:srgbClr val="000000"/>
              </a:solidFill>
              <a:latin typeface="Bryndan Write"/>
              <a:ea typeface="Bryndan Write"/>
              <a:cs typeface="Bryndan Write"/>
              <a:sym typeface="Bryndan Write"/>
            </a:endParaRPr>
          </a:p>
        </p:txBody>
      </p:sp>
      <p:sp>
        <p:nvSpPr>
          <p:cNvPr id="11" name="TextBox 11"/>
          <p:cNvSpPr txBox="1"/>
          <p:nvPr/>
        </p:nvSpPr>
        <p:spPr>
          <a:xfrm>
            <a:off x="2634258" y="157283"/>
            <a:ext cx="13019484" cy="1584793"/>
          </a:xfrm>
          <a:prstGeom prst="rect">
            <a:avLst/>
          </a:prstGeom>
        </p:spPr>
        <p:txBody>
          <a:bodyPr lIns="0" tIns="0" rIns="0" bIns="0" rtlCol="0" anchor="t">
            <a:spAutoFit/>
          </a:bodyPr>
          <a:lstStyle/>
          <a:p>
            <a:pPr algn="ctr">
              <a:lnSpc>
                <a:spcPts val="13999"/>
              </a:lnSpc>
            </a:pPr>
            <a:r>
              <a:rPr lang="en-US" sz="8800" dirty="0">
                <a:solidFill>
                  <a:srgbClr val="FF6BBE"/>
                </a:solidFill>
                <a:latin typeface="Bryndan Write"/>
                <a:ea typeface="Bryndan Write"/>
                <a:cs typeface="Bryndan Write"/>
                <a:sym typeface="Bryndan Write"/>
              </a:rPr>
              <a:t>The trend in the</a:t>
            </a:r>
            <a:r>
              <a:rPr lang="ja-JP" altLang="en-US" sz="8800" dirty="0">
                <a:solidFill>
                  <a:srgbClr val="FF6BBE"/>
                </a:solidFill>
                <a:latin typeface="Bryndan Write"/>
                <a:ea typeface="Bryndan Write"/>
                <a:cs typeface="Bryndan Write"/>
                <a:sym typeface="Bryndan Write"/>
              </a:rPr>
              <a:t> </a:t>
            </a:r>
            <a:r>
              <a:rPr lang="en-US" sz="8800" dirty="0">
                <a:solidFill>
                  <a:srgbClr val="FF6BBE"/>
                </a:solidFill>
                <a:latin typeface="Bryndan Write"/>
                <a:ea typeface="Bryndan Write"/>
                <a:cs typeface="Bryndan Write"/>
                <a:sym typeface="Bryndan Write"/>
              </a:rPr>
              <a:t>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a:off x="3687259" y="3007778"/>
            <a:ext cx="10913483" cy="4806345"/>
          </a:xfrm>
          <a:custGeom>
            <a:avLst/>
            <a:gdLst/>
            <a:ahLst/>
            <a:cxnLst/>
            <a:rect l="l" t="t" r="r" b="b"/>
            <a:pathLst>
              <a:path w="10913483" h="4806345">
                <a:moveTo>
                  <a:pt x="0" y="0"/>
                </a:moveTo>
                <a:lnTo>
                  <a:pt x="10913482" y="0"/>
                </a:lnTo>
                <a:lnTo>
                  <a:pt x="10913482" y="4806346"/>
                </a:lnTo>
                <a:lnTo>
                  <a:pt x="0" y="4806346"/>
                </a:lnTo>
                <a:lnTo>
                  <a:pt x="0" y="0"/>
                </a:lnTo>
                <a:close/>
              </a:path>
            </a:pathLst>
          </a:custGeom>
          <a:blipFill>
            <a:blip r:embed="rId2"/>
            <a:stretch>
              <a:fillRect l="-16157" t="-92539"/>
            </a:stretch>
          </a:blipFill>
        </p:spPr>
        <p:txBody>
          <a:bodyPr/>
          <a:lstStyle/>
          <a:p>
            <a:endParaRPr lang="ja-JP" altLang="en-US"/>
          </a:p>
        </p:txBody>
      </p:sp>
      <p:sp>
        <p:nvSpPr>
          <p:cNvPr id="3" name="Freeform 3"/>
          <p:cNvSpPr/>
          <p:nvPr/>
        </p:nvSpPr>
        <p:spPr>
          <a:xfrm rot="-3026566">
            <a:off x="2273829" y="2036076"/>
            <a:ext cx="3728345" cy="2367499"/>
          </a:xfrm>
          <a:custGeom>
            <a:avLst/>
            <a:gdLst/>
            <a:ahLst/>
            <a:cxnLst/>
            <a:rect l="l" t="t" r="r" b="b"/>
            <a:pathLst>
              <a:path w="3728345" h="2367499">
                <a:moveTo>
                  <a:pt x="0" y="0"/>
                </a:moveTo>
                <a:lnTo>
                  <a:pt x="3728345" y="0"/>
                </a:lnTo>
                <a:lnTo>
                  <a:pt x="3728345" y="2367499"/>
                </a:lnTo>
                <a:lnTo>
                  <a:pt x="0" y="23674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TextBox 4"/>
          <p:cNvSpPr txBox="1"/>
          <p:nvPr/>
        </p:nvSpPr>
        <p:spPr>
          <a:xfrm>
            <a:off x="3687259" y="4154413"/>
            <a:ext cx="10913483" cy="2092071"/>
          </a:xfrm>
          <a:prstGeom prst="rect">
            <a:avLst/>
          </a:prstGeom>
        </p:spPr>
        <p:txBody>
          <a:bodyPr lIns="0" tIns="0" rIns="0" bIns="0" rtlCol="0" anchor="t">
            <a:spAutoFit/>
          </a:bodyPr>
          <a:lstStyle/>
          <a:p>
            <a:pPr algn="ctr">
              <a:lnSpc>
                <a:spcPts val="7872"/>
              </a:lnSpc>
            </a:pPr>
            <a:r>
              <a:rPr lang="en-US" sz="9600">
                <a:solidFill>
                  <a:srgbClr val="FF6BBE"/>
                </a:solidFill>
                <a:latin typeface="Gochi Hand"/>
                <a:ea typeface="Gochi Hand"/>
                <a:cs typeface="Gochi Hand"/>
                <a:sym typeface="Gochi Hand"/>
              </a:rPr>
              <a:t>Why do I choose this topic?</a:t>
            </a:r>
          </a:p>
        </p:txBody>
      </p:sp>
      <p:sp>
        <p:nvSpPr>
          <p:cNvPr id="5" name="Freeform 5"/>
          <p:cNvSpPr/>
          <p:nvPr/>
        </p:nvSpPr>
        <p:spPr>
          <a:xfrm rot="7671314">
            <a:off x="12264602" y="6425514"/>
            <a:ext cx="3728345" cy="2367499"/>
          </a:xfrm>
          <a:custGeom>
            <a:avLst/>
            <a:gdLst/>
            <a:ahLst/>
            <a:cxnLst/>
            <a:rect l="l" t="t" r="r" b="b"/>
            <a:pathLst>
              <a:path w="3728345" h="2367499">
                <a:moveTo>
                  <a:pt x="0" y="0"/>
                </a:moveTo>
                <a:lnTo>
                  <a:pt x="3728345" y="0"/>
                </a:lnTo>
                <a:lnTo>
                  <a:pt x="3728345" y="2367499"/>
                </a:lnTo>
                <a:lnTo>
                  <a:pt x="0" y="23674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grpSp>
        <p:nvGrpSpPr>
          <p:cNvPr id="2" name="Group 2"/>
          <p:cNvGrpSpPr/>
          <p:nvPr/>
        </p:nvGrpSpPr>
        <p:grpSpPr>
          <a:xfrm>
            <a:off x="-81941" y="0"/>
            <a:ext cx="5527813" cy="10435018"/>
            <a:chOff x="0" y="0"/>
            <a:chExt cx="7370417" cy="13913357"/>
          </a:xfrm>
        </p:grpSpPr>
        <p:pic>
          <p:nvPicPr>
            <p:cNvPr id="3" name="Picture 3"/>
            <p:cNvPicPr>
              <a:picLocks noChangeAspect="1"/>
            </p:cNvPicPr>
            <p:nvPr/>
          </p:nvPicPr>
          <p:blipFill>
            <a:blip r:embed="rId2"/>
            <a:srcRect l="32353" r="32353"/>
            <a:stretch>
              <a:fillRect/>
            </a:stretch>
          </p:blipFill>
          <p:spPr>
            <a:xfrm>
              <a:off x="0" y="0"/>
              <a:ext cx="7370417" cy="13913357"/>
            </a:xfrm>
            <a:prstGeom prst="rect">
              <a:avLst/>
            </a:prstGeom>
          </p:spPr>
        </p:pic>
      </p:grpSp>
      <p:sp>
        <p:nvSpPr>
          <p:cNvPr id="4" name="TextBox 4"/>
          <p:cNvSpPr txBox="1"/>
          <p:nvPr/>
        </p:nvSpPr>
        <p:spPr>
          <a:xfrm>
            <a:off x="6013368" y="1697578"/>
            <a:ext cx="9640627" cy="933450"/>
          </a:xfrm>
          <a:prstGeom prst="rect">
            <a:avLst/>
          </a:prstGeom>
        </p:spPr>
        <p:txBody>
          <a:bodyPr lIns="0" tIns="0" rIns="0" bIns="0" rtlCol="0" anchor="t">
            <a:spAutoFit/>
          </a:bodyPr>
          <a:lstStyle/>
          <a:p>
            <a:pPr algn="l">
              <a:lnSpc>
                <a:spcPts val="6600"/>
              </a:lnSpc>
            </a:pPr>
            <a:r>
              <a:rPr lang="en-US" sz="6000">
                <a:solidFill>
                  <a:srgbClr val="FF6BBE"/>
                </a:solidFill>
                <a:latin typeface="Bryndan Write"/>
                <a:ea typeface="Bryndan Write"/>
                <a:cs typeface="Bryndan Write"/>
                <a:sym typeface="Bryndan Write"/>
              </a:rPr>
              <a:t>Why do I choose this topic?</a:t>
            </a:r>
          </a:p>
        </p:txBody>
      </p:sp>
      <p:sp>
        <p:nvSpPr>
          <p:cNvPr id="5" name="TextBox 5"/>
          <p:cNvSpPr txBox="1"/>
          <p:nvPr/>
        </p:nvSpPr>
        <p:spPr>
          <a:xfrm>
            <a:off x="6013368" y="3536983"/>
            <a:ext cx="11514621" cy="6282074"/>
          </a:xfrm>
          <a:prstGeom prst="rect">
            <a:avLst/>
          </a:prstGeom>
        </p:spPr>
        <p:txBody>
          <a:bodyPr lIns="0" tIns="0" rIns="0" bIns="0" rtlCol="0" anchor="t">
            <a:spAutoFit/>
          </a:bodyPr>
          <a:lstStyle/>
          <a:p>
            <a:pPr algn="l">
              <a:lnSpc>
                <a:spcPts val="7068"/>
              </a:lnSpc>
            </a:pPr>
            <a:r>
              <a:rPr lang="en-US" sz="5049">
                <a:solidFill>
                  <a:srgbClr val="5E17EB"/>
                </a:solidFill>
                <a:latin typeface="Bryndan Write"/>
                <a:ea typeface="Bryndan Write"/>
                <a:cs typeface="Bryndan Write"/>
                <a:sym typeface="Bryndan Write"/>
              </a:rPr>
              <a:t>・ChatGPT causes controversial problems.</a:t>
            </a:r>
          </a:p>
          <a:p>
            <a:pPr algn="l">
              <a:lnSpc>
                <a:spcPts val="7068"/>
              </a:lnSpc>
            </a:pPr>
            <a:r>
              <a:rPr lang="en-US" sz="5049">
                <a:solidFill>
                  <a:srgbClr val="5E17EB"/>
                </a:solidFill>
                <a:latin typeface="Bryndan Write"/>
                <a:ea typeface="Bryndan Write"/>
                <a:cs typeface="Bryndan Write"/>
                <a:sym typeface="Bryndan Write"/>
              </a:rPr>
              <a:t>→ 1. cheating of assignments</a:t>
            </a:r>
          </a:p>
          <a:p>
            <a:pPr algn="l">
              <a:lnSpc>
                <a:spcPts val="7068"/>
              </a:lnSpc>
            </a:pPr>
            <a:r>
              <a:rPr lang="en-US" sz="5049">
                <a:solidFill>
                  <a:srgbClr val="5E17EB"/>
                </a:solidFill>
                <a:latin typeface="Bryndan Write"/>
                <a:ea typeface="Bryndan Write"/>
                <a:cs typeface="Bryndan Write"/>
                <a:sym typeface="Bryndan Write"/>
              </a:rPr>
              <a:t>    2. security risk</a:t>
            </a:r>
          </a:p>
          <a:p>
            <a:pPr algn="l">
              <a:lnSpc>
                <a:spcPts val="7068"/>
              </a:lnSpc>
            </a:pPr>
            <a:r>
              <a:rPr lang="en-US" sz="5049">
                <a:solidFill>
                  <a:srgbClr val="5E17EB"/>
                </a:solidFill>
                <a:latin typeface="Bryndan Write"/>
                <a:ea typeface="Bryndan Write"/>
                <a:cs typeface="Bryndan Write"/>
                <a:sym typeface="Bryndan Write"/>
              </a:rPr>
              <a:t>    3. declining the ability to think, etc...</a:t>
            </a:r>
          </a:p>
          <a:p>
            <a:pPr algn="l">
              <a:lnSpc>
                <a:spcPts val="7068"/>
              </a:lnSpc>
            </a:pPr>
            <a:endParaRPr lang="en-US" sz="5049">
              <a:solidFill>
                <a:srgbClr val="5E17EB"/>
              </a:solidFill>
              <a:latin typeface="Bryndan Write"/>
              <a:ea typeface="Bryndan Write"/>
              <a:cs typeface="Bryndan Write"/>
              <a:sym typeface="Bryndan Write"/>
            </a:endParaRPr>
          </a:p>
          <a:p>
            <a:pPr algn="l">
              <a:lnSpc>
                <a:spcPts val="7068"/>
              </a:lnSpc>
            </a:pPr>
            <a:endParaRPr lang="en-US" sz="5049">
              <a:solidFill>
                <a:srgbClr val="5E17EB"/>
              </a:solidFill>
              <a:latin typeface="Bryndan Write"/>
              <a:ea typeface="Bryndan Write"/>
              <a:cs typeface="Bryndan Write"/>
              <a:sym typeface="Bryndan Write"/>
            </a:endParaRPr>
          </a:p>
        </p:txBody>
      </p:sp>
      <p:sp>
        <p:nvSpPr>
          <p:cNvPr id="6" name="Freeform 6"/>
          <p:cNvSpPr/>
          <p:nvPr/>
        </p:nvSpPr>
        <p:spPr>
          <a:xfrm rot="1353809">
            <a:off x="14821303" y="253314"/>
            <a:ext cx="1665386" cy="1729602"/>
          </a:xfrm>
          <a:custGeom>
            <a:avLst/>
            <a:gdLst/>
            <a:ahLst/>
            <a:cxnLst/>
            <a:rect l="l" t="t" r="r" b="b"/>
            <a:pathLst>
              <a:path w="1665386" h="1729602">
                <a:moveTo>
                  <a:pt x="0" y="0"/>
                </a:moveTo>
                <a:lnTo>
                  <a:pt x="1665386" y="0"/>
                </a:lnTo>
                <a:lnTo>
                  <a:pt x="1665386" y="1729602"/>
                </a:lnTo>
                <a:lnTo>
                  <a:pt x="0" y="17296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7" name="Freeform 7"/>
          <p:cNvSpPr/>
          <p:nvPr/>
        </p:nvSpPr>
        <p:spPr>
          <a:xfrm rot="763488">
            <a:off x="4200371" y="941233"/>
            <a:ext cx="1627739" cy="1550791"/>
          </a:xfrm>
          <a:custGeom>
            <a:avLst/>
            <a:gdLst/>
            <a:ahLst/>
            <a:cxnLst/>
            <a:rect l="l" t="t" r="r" b="b"/>
            <a:pathLst>
              <a:path w="1627739" h="1550791">
                <a:moveTo>
                  <a:pt x="0" y="0"/>
                </a:moveTo>
                <a:lnTo>
                  <a:pt x="1627739" y="0"/>
                </a:lnTo>
                <a:lnTo>
                  <a:pt x="1627739" y="1550791"/>
                </a:lnTo>
                <a:lnTo>
                  <a:pt x="0" y="15507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8" name="Freeform 8"/>
          <p:cNvSpPr/>
          <p:nvPr/>
        </p:nvSpPr>
        <p:spPr>
          <a:xfrm>
            <a:off x="4201063" y="8697542"/>
            <a:ext cx="6632619" cy="1121516"/>
          </a:xfrm>
          <a:custGeom>
            <a:avLst/>
            <a:gdLst/>
            <a:ahLst/>
            <a:cxnLst/>
            <a:rect l="l" t="t" r="r" b="b"/>
            <a:pathLst>
              <a:path w="6632619" h="1121516">
                <a:moveTo>
                  <a:pt x="0" y="0"/>
                </a:moveTo>
                <a:lnTo>
                  <a:pt x="6632619" y="0"/>
                </a:lnTo>
                <a:lnTo>
                  <a:pt x="6632619" y="1121516"/>
                </a:lnTo>
                <a:lnTo>
                  <a:pt x="0" y="11215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grpSp>
        <p:nvGrpSpPr>
          <p:cNvPr id="2" name="Group 2"/>
          <p:cNvGrpSpPr/>
          <p:nvPr/>
        </p:nvGrpSpPr>
        <p:grpSpPr>
          <a:xfrm>
            <a:off x="-81941" y="0"/>
            <a:ext cx="5527813" cy="10435018"/>
            <a:chOff x="0" y="0"/>
            <a:chExt cx="7370417" cy="13913357"/>
          </a:xfrm>
        </p:grpSpPr>
        <p:pic>
          <p:nvPicPr>
            <p:cNvPr id="3" name="Picture 3"/>
            <p:cNvPicPr>
              <a:picLocks noChangeAspect="1"/>
            </p:cNvPicPr>
            <p:nvPr/>
          </p:nvPicPr>
          <p:blipFill>
            <a:blip r:embed="rId2"/>
            <a:srcRect l="32353" r="32353"/>
            <a:stretch>
              <a:fillRect/>
            </a:stretch>
          </p:blipFill>
          <p:spPr>
            <a:xfrm>
              <a:off x="0" y="0"/>
              <a:ext cx="7370417" cy="13913357"/>
            </a:xfrm>
            <a:prstGeom prst="rect">
              <a:avLst/>
            </a:prstGeom>
          </p:spPr>
        </p:pic>
      </p:grpSp>
      <p:sp>
        <p:nvSpPr>
          <p:cNvPr id="4" name="TextBox 4"/>
          <p:cNvSpPr txBox="1"/>
          <p:nvPr/>
        </p:nvSpPr>
        <p:spPr>
          <a:xfrm>
            <a:off x="6013368" y="1697578"/>
            <a:ext cx="9640627" cy="933450"/>
          </a:xfrm>
          <a:prstGeom prst="rect">
            <a:avLst/>
          </a:prstGeom>
        </p:spPr>
        <p:txBody>
          <a:bodyPr lIns="0" tIns="0" rIns="0" bIns="0" rtlCol="0" anchor="t">
            <a:spAutoFit/>
          </a:bodyPr>
          <a:lstStyle/>
          <a:p>
            <a:pPr algn="l">
              <a:lnSpc>
                <a:spcPts val="6600"/>
              </a:lnSpc>
            </a:pPr>
            <a:r>
              <a:rPr lang="en-US" sz="6000">
                <a:solidFill>
                  <a:srgbClr val="FF6BBE"/>
                </a:solidFill>
                <a:latin typeface="Bryndan Write"/>
                <a:ea typeface="Bryndan Write"/>
                <a:cs typeface="Bryndan Write"/>
                <a:sym typeface="Bryndan Write"/>
              </a:rPr>
              <a:t>Why do I choose this topic?</a:t>
            </a:r>
          </a:p>
        </p:txBody>
      </p:sp>
      <p:sp>
        <p:nvSpPr>
          <p:cNvPr id="5" name="TextBox 5"/>
          <p:cNvSpPr txBox="1"/>
          <p:nvPr/>
        </p:nvSpPr>
        <p:spPr>
          <a:xfrm>
            <a:off x="6013368" y="2900384"/>
            <a:ext cx="9969026" cy="6288516"/>
          </a:xfrm>
          <a:prstGeom prst="rect">
            <a:avLst/>
          </a:prstGeom>
        </p:spPr>
        <p:txBody>
          <a:bodyPr lIns="0" tIns="0" rIns="0" bIns="0" rtlCol="0" anchor="t">
            <a:spAutoFit/>
          </a:bodyPr>
          <a:lstStyle/>
          <a:p>
            <a:pPr algn="l">
              <a:lnSpc>
                <a:spcPts val="7068"/>
              </a:lnSpc>
            </a:pPr>
            <a:r>
              <a:rPr lang="en-US" sz="5049" dirty="0">
                <a:solidFill>
                  <a:srgbClr val="5E17EB"/>
                </a:solidFill>
                <a:latin typeface="Bryndan Write"/>
                <a:ea typeface="Bryndan Write"/>
                <a:cs typeface="Bryndan Write"/>
                <a:sym typeface="Bryndan Write"/>
              </a:rPr>
              <a:t>However...</a:t>
            </a:r>
          </a:p>
          <a:p>
            <a:pPr algn="l">
              <a:lnSpc>
                <a:spcPts val="7068"/>
              </a:lnSpc>
            </a:pPr>
            <a:r>
              <a:rPr lang="en-US" sz="5049" dirty="0">
                <a:solidFill>
                  <a:srgbClr val="5E17EB"/>
                </a:solidFill>
                <a:latin typeface="Bryndan Write"/>
                <a:ea typeface="Bryndan Write"/>
                <a:cs typeface="Bryndan Write"/>
                <a:sym typeface="Bryndan Write"/>
              </a:rPr>
              <a:t>ChatGPT is a useful tool and helps </a:t>
            </a:r>
          </a:p>
          <a:p>
            <a:pPr algn="l">
              <a:lnSpc>
                <a:spcPts val="7068"/>
              </a:lnSpc>
            </a:pPr>
            <a:r>
              <a:rPr lang="en-US" sz="5049" dirty="0">
                <a:solidFill>
                  <a:srgbClr val="5E17EB"/>
                </a:solidFill>
                <a:latin typeface="Bryndan Write"/>
                <a:ea typeface="Bryndan Write"/>
                <a:cs typeface="Bryndan Write"/>
                <a:sym typeface="Bryndan Write"/>
              </a:rPr>
              <a:t>our activity.</a:t>
            </a:r>
          </a:p>
          <a:p>
            <a:pPr algn="l">
              <a:lnSpc>
                <a:spcPts val="7068"/>
              </a:lnSpc>
            </a:pPr>
            <a:endParaRPr lang="en-US" sz="5049" dirty="0">
              <a:solidFill>
                <a:srgbClr val="5E17EB"/>
              </a:solidFill>
              <a:latin typeface="Bryndan Write"/>
              <a:ea typeface="Bryndan Write"/>
              <a:cs typeface="Bryndan Write"/>
              <a:sym typeface="Bryndan Write"/>
            </a:endParaRPr>
          </a:p>
          <a:p>
            <a:pPr algn="l">
              <a:lnSpc>
                <a:spcPts val="7068"/>
              </a:lnSpc>
            </a:pPr>
            <a:r>
              <a:rPr lang="en-US" sz="5049" dirty="0">
                <a:solidFill>
                  <a:srgbClr val="5E17EB"/>
                </a:solidFill>
                <a:latin typeface="Bryndan Write"/>
                <a:ea typeface="Bryndan Write"/>
                <a:cs typeface="Bryndan Write"/>
                <a:sym typeface="Bryndan Write"/>
              </a:rPr>
              <a:t>So,</a:t>
            </a:r>
          </a:p>
          <a:p>
            <a:pPr algn="l">
              <a:lnSpc>
                <a:spcPts val="7068"/>
              </a:lnSpc>
            </a:pPr>
            <a:r>
              <a:rPr lang="en-US" sz="5049" dirty="0">
                <a:solidFill>
                  <a:srgbClr val="5E17EB"/>
                </a:solidFill>
                <a:latin typeface="Bryndan Write"/>
                <a:ea typeface="Bryndan Write"/>
                <a:cs typeface="Bryndan Write"/>
                <a:sym typeface="Bryndan Write"/>
              </a:rPr>
              <a:t>I want to think about how we should use ChatGPT together!!</a:t>
            </a:r>
          </a:p>
        </p:txBody>
      </p:sp>
      <p:sp>
        <p:nvSpPr>
          <p:cNvPr id="6" name="Freeform 6"/>
          <p:cNvSpPr/>
          <p:nvPr/>
        </p:nvSpPr>
        <p:spPr>
          <a:xfrm rot="1353809">
            <a:off x="14821303" y="253314"/>
            <a:ext cx="1665386" cy="1729602"/>
          </a:xfrm>
          <a:custGeom>
            <a:avLst/>
            <a:gdLst/>
            <a:ahLst/>
            <a:cxnLst/>
            <a:rect l="l" t="t" r="r" b="b"/>
            <a:pathLst>
              <a:path w="1665386" h="1729602">
                <a:moveTo>
                  <a:pt x="0" y="0"/>
                </a:moveTo>
                <a:lnTo>
                  <a:pt x="1665386" y="0"/>
                </a:lnTo>
                <a:lnTo>
                  <a:pt x="1665386" y="1729602"/>
                </a:lnTo>
                <a:lnTo>
                  <a:pt x="0" y="17296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7" name="Freeform 7"/>
          <p:cNvSpPr/>
          <p:nvPr/>
        </p:nvSpPr>
        <p:spPr>
          <a:xfrm rot="763488">
            <a:off x="4200371" y="941233"/>
            <a:ext cx="1627739" cy="1550791"/>
          </a:xfrm>
          <a:custGeom>
            <a:avLst/>
            <a:gdLst/>
            <a:ahLst/>
            <a:cxnLst/>
            <a:rect l="l" t="t" r="r" b="b"/>
            <a:pathLst>
              <a:path w="1627739" h="1550791">
                <a:moveTo>
                  <a:pt x="0" y="0"/>
                </a:moveTo>
                <a:lnTo>
                  <a:pt x="1627739" y="0"/>
                </a:lnTo>
                <a:lnTo>
                  <a:pt x="1627739" y="1550791"/>
                </a:lnTo>
                <a:lnTo>
                  <a:pt x="0" y="15507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8" name="Freeform 8"/>
          <p:cNvSpPr/>
          <p:nvPr/>
        </p:nvSpPr>
        <p:spPr>
          <a:xfrm>
            <a:off x="4201063" y="8697542"/>
            <a:ext cx="6632619" cy="1121516"/>
          </a:xfrm>
          <a:custGeom>
            <a:avLst/>
            <a:gdLst/>
            <a:ahLst/>
            <a:cxnLst/>
            <a:rect l="l" t="t" r="r" b="b"/>
            <a:pathLst>
              <a:path w="6632619" h="1121516">
                <a:moveTo>
                  <a:pt x="0" y="0"/>
                </a:moveTo>
                <a:lnTo>
                  <a:pt x="6632619" y="0"/>
                </a:lnTo>
                <a:lnTo>
                  <a:pt x="6632619" y="1121516"/>
                </a:lnTo>
                <a:lnTo>
                  <a:pt x="0" y="11215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a:off x="-1105367" y="-614565"/>
            <a:ext cx="3402500" cy="3006572"/>
          </a:xfrm>
          <a:custGeom>
            <a:avLst/>
            <a:gdLst/>
            <a:ahLst/>
            <a:cxnLst/>
            <a:rect l="l" t="t" r="r" b="b"/>
            <a:pathLst>
              <a:path w="3402500" h="3006572">
                <a:moveTo>
                  <a:pt x="0" y="0"/>
                </a:moveTo>
                <a:lnTo>
                  <a:pt x="3402500" y="0"/>
                </a:lnTo>
                <a:lnTo>
                  <a:pt x="3402500" y="3006572"/>
                </a:lnTo>
                <a:lnTo>
                  <a:pt x="0" y="30065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3" name="Freeform 3"/>
          <p:cNvSpPr/>
          <p:nvPr/>
        </p:nvSpPr>
        <p:spPr>
          <a:xfrm rot="-667622">
            <a:off x="15839248" y="7911485"/>
            <a:ext cx="1709996" cy="1669578"/>
          </a:xfrm>
          <a:custGeom>
            <a:avLst/>
            <a:gdLst/>
            <a:ahLst/>
            <a:cxnLst/>
            <a:rect l="l" t="t" r="r" b="b"/>
            <a:pathLst>
              <a:path w="1709996" h="1669578">
                <a:moveTo>
                  <a:pt x="0" y="0"/>
                </a:moveTo>
                <a:lnTo>
                  <a:pt x="1709996" y="0"/>
                </a:lnTo>
                <a:lnTo>
                  <a:pt x="1709996" y="1669579"/>
                </a:lnTo>
                <a:lnTo>
                  <a:pt x="0" y="16695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4" name="Freeform 4"/>
          <p:cNvSpPr/>
          <p:nvPr/>
        </p:nvSpPr>
        <p:spPr>
          <a:xfrm>
            <a:off x="14629133" y="664489"/>
            <a:ext cx="4130225" cy="728422"/>
          </a:xfrm>
          <a:custGeom>
            <a:avLst/>
            <a:gdLst/>
            <a:ahLst/>
            <a:cxnLst/>
            <a:rect l="l" t="t" r="r" b="b"/>
            <a:pathLst>
              <a:path w="4130225" h="728422">
                <a:moveTo>
                  <a:pt x="0" y="0"/>
                </a:moveTo>
                <a:lnTo>
                  <a:pt x="4130226" y="0"/>
                </a:lnTo>
                <a:lnTo>
                  <a:pt x="4130226" y="728422"/>
                </a:lnTo>
                <a:lnTo>
                  <a:pt x="0" y="7284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a:p>
        </p:txBody>
      </p:sp>
      <p:grpSp>
        <p:nvGrpSpPr>
          <p:cNvPr id="5" name="Group 5"/>
          <p:cNvGrpSpPr/>
          <p:nvPr/>
        </p:nvGrpSpPr>
        <p:grpSpPr>
          <a:xfrm>
            <a:off x="1482556" y="2848674"/>
            <a:ext cx="4913503" cy="4913503"/>
            <a:chOff x="0" y="0"/>
            <a:chExt cx="812800" cy="812800"/>
          </a:xfrm>
        </p:grpSpPr>
        <p:sp>
          <p:nvSpPr>
            <p:cNvPr id="6" name="Freeform 6"/>
            <p:cNvSpPr/>
            <p:nvPr/>
          </p:nvSpPr>
          <p:spPr>
            <a:xfrm>
              <a:off x="0" y="0"/>
              <a:ext cx="812800" cy="812800"/>
            </a:xfrm>
            <a:custGeom>
              <a:avLst/>
              <a:gdLst/>
              <a:ahLst/>
              <a:cxnLst/>
              <a:rect l="l" t="t" r="r" b="b"/>
              <a:pathLst>
                <a:path w="812800" h="812800">
                  <a:moveTo>
                    <a:pt x="36240" y="0"/>
                  </a:moveTo>
                  <a:lnTo>
                    <a:pt x="776560" y="0"/>
                  </a:lnTo>
                  <a:cubicBezTo>
                    <a:pt x="796575" y="0"/>
                    <a:pt x="812800" y="16225"/>
                    <a:pt x="812800" y="36240"/>
                  </a:cubicBezTo>
                  <a:lnTo>
                    <a:pt x="812800" y="776560"/>
                  </a:lnTo>
                  <a:cubicBezTo>
                    <a:pt x="812800" y="796575"/>
                    <a:pt x="796575" y="812800"/>
                    <a:pt x="776560" y="812800"/>
                  </a:cubicBezTo>
                  <a:lnTo>
                    <a:pt x="36240" y="812800"/>
                  </a:lnTo>
                  <a:cubicBezTo>
                    <a:pt x="16225" y="812800"/>
                    <a:pt x="0" y="796575"/>
                    <a:pt x="0" y="776560"/>
                  </a:cubicBezTo>
                  <a:lnTo>
                    <a:pt x="0" y="36240"/>
                  </a:lnTo>
                  <a:cubicBezTo>
                    <a:pt x="0" y="16225"/>
                    <a:pt x="16225" y="0"/>
                    <a:pt x="36240" y="0"/>
                  </a:cubicBezTo>
                  <a:close/>
                </a:path>
              </a:pathLst>
            </a:custGeom>
            <a:blipFill>
              <a:blip r:embed="rId8"/>
              <a:stretch>
                <a:fillRect t="-11594" b="-11594"/>
              </a:stretch>
            </a:blipFill>
          </p:spPr>
          <p:txBody>
            <a:bodyPr/>
            <a:lstStyle/>
            <a:p>
              <a:endParaRPr lang="ja-JP" altLang="en-US"/>
            </a:p>
          </p:txBody>
        </p:sp>
      </p:grpSp>
      <p:sp>
        <p:nvSpPr>
          <p:cNvPr id="7" name="TextBox 7"/>
          <p:cNvSpPr txBox="1"/>
          <p:nvPr/>
        </p:nvSpPr>
        <p:spPr>
          <a:xfrm>
            <a:off x="2297133" y="1098271"/>
            <a:ext cx="12498705" cy="1196422"/>
          </a:xfrm>
          <a:prstGeom prst="rect">
            <a:avLst/>
          </a:prstGeom>
        </p:spPr>
        <p:txBody>
          <a:bodyPr lIns="0" tIns="0" rIns="0" bIns="0" rtlCol="0" anchor="t">
            <a:spAutoFit/>
          </a:bodyPr>
          <a:lstStyle/>
          <a:p>
            <a:pPr algn="ctr">
              <a:lnSpc>
                <a:spcPts val="8711"/>
              </a:lnSpc>
            </a:pPr>
            <a:r>
              <a:rPr lang="en-US" sz="9267">
                <a:solidFill>
                  <a:srgbClr val="FF6BBE"/>
                </a:solidFill>
                <a:latin typeface="Gochi Hand"/>
                <a:ea typeface="Gochi Hand"/>
                <a:cs typeface="Gochi Hand"/>
                <a:sym typeface="Gochi Hand"/>
              </a:rPr>
              <a:t>TED TALK</a:t>
            </a:r>
          </a:p>
        </p:txBody>
      </p:sp>
      <p:sp>
        <p:nvSpPr>
          <p:cNvPr id="8" name="TextBox 8"/>
          <p:cNvSpPr txBox="1"/>
          <p:nvPr/>
        </p:nvSpPr>
        <p:spPr>
          <a:xfrm>
            <a:off x="2270208" y="8247951"/>
            <a:ext cx="3338198" cy="715645"/>
          </a:xfrm>
          <a:prstGeom prst="rect">
            <a:avLst/>
          </a:prstGeom>
        </p:spPr>
        <p:txBody>
          <a:bodyPr lIns="0" tIns="0" rIns="0" bIns="0" rtlCol="0" anchor="t">
            <a:spAutoFit/>
          </a:bodyPr>
          <a:lstStyle/>
          <a:p>
            <a:pPr marL="0" lvl="0" indent="0" algn="ctr">
              <a:lnSpc>
                <a:spcPts val="5374"/>
              </a:lnSpc>
              <a:spcBef>
                <a:spcPct val="0"/>
              </a:spcBef>
            </a:pPr>
            <a:r>
              <a:rPr lang="en-US" sz="4299">
                <a:solidFill>
                  <a:srgbClr val="000000"/>
                </a:solidFill>
                <a:latin typeface="Bryndan Write"/>
                <a:ea typeface="Bryndan Write"/>
                <a:cs typeface="Bryndan Write"/>
                <a:sym typeface="Bryndan Write"/>
              </a:rPr>
              <a:t>Natasha Berg</a:t>
            </a:r>
          </a:p>
        </p:txBody>
      </p:sp>
      <p:sp>
        <p:nvSpPr>
          <p:cNvPr id="9" name="TextBox 9"/>
          <p:cNvSpPr txBox="1"/>
          <p:nvPr/>
        </p:nvSpPr>
        <p:spPr>
          <a:xfrm>
            <a:off x="6827191" y="2686749"/>
            <a:ext cx="11122125" cy="920750"/>
          </a:xfrm>
          <a:prstGeom prst="rect">
            <a:avLst/>
          </a:prstGeom>
        </p:spPr>
        <p:txBody>
          <a:bodyPr lIns="0" tIns="0" rIns="0" bIns="0" rtlCol="0" anchor="t">
            <a:spAutoFit/>
          </a:bodyPr>
          <a:lstStyle/>
          <a:p>
            <a:pPr algn="ctr">
              <a:lnSpc>
                <a:spcPts val="7000"/>
              </a:lnSpc>
            </a:pPr>
            <a:r>
              <a:rPr lang="en-US" sz="5000">
                <a:solidFill>
                  <a:srgbClr val="5E17EB"/>
                </a:solidFill>
                <a:latin typeface="Bryndan Write"/>
                <a:ea typeface="Bryndan Write"/>
                <a:cs typeface="Bryndan Write"/>
                <a:sym typeface="Bryndan Write"/>
              </a:rPr>
              <a:t>“Should we let students use ChatGPT?”</a:t>
            </a:r>
          </a:p>
        </p:txBody>
      </p:sp>
      <p:sp>
        <p:nvSpPr>
          <p:cNvPr id="10" name="TextBox 10"/>
          <p:cNvSpPr txBox="1"/>
          <p:nvPr/>
        </p:nvSpPr>
        <p:spPr>
          <a:xfrm>
            <a:off x="6832634" y="4002086"/>
            <a:ext cx="11122125" cy="3657411"/>
          </a:xfrm>
          <a:prstGeom prst="rect">
            <a:avLst/>
          </a:prstGeom>
        </p:spPr>
        <p:txBody>
          <a:bodyPr lIns="0" tIns="0" rIns="0" bIns="0" rtlCol="0" anchor="t">
            <a:spAutoFit/>
          </a:bodyPr>
          <a:lstStyle/>
          <a:p>
            <a:pPr algn="just">
              <a:lnSpc>
                <a:spcPts val="7279"/>
              </a:lnSpc>
            </a:pPr>
            <a:r>
              <a:rPr lang="en-US" sz="5199" dirty="0">
                <a:solidFill>
                  <a:srgbClr val="5E17EB"/>
                </a:solidFill>
                <a:latin typeface="Bryndan Write"/>
                <a:ea typeface="Bryndan Write"/>
                <a:cs typeface="Bryndan Write"/>
                <a:sym typeface="Bryndan Write"/>
              </a:rPr>
              <a:t>Her idea:</a:t>
            </a:r>
          </a:p>
          <a:p>
            <a:pPr algn="just">
              <a:lnSpc>
                <a:spcPts val="7279"/>
              </a:lnSpc>
            </a:pPr>
            <a:r>
              <a:rPr lang="ja-JP" altLang="en-US" sz="5199" dirty="0">
                <a:solidFill>
                  <a:srgbClr val="5E17EB"/>
                </a:solidFill>
                <a:latin typeface="Bryndan Write"/>
                <a:ea typeface="Bryndan Write"/>
                <a:cs typeface="Bryndan Write"/>
                <a:sym typeface="Bryndan Write"/>
              </a:rPr>
              <a:t>・</a:t>
            </a:r>
            <a:r>
              <a:rPr lang="en-US" sz="5199" dirty="0">
                <a:solidFill>
                  <a:srgbClr val="5E17EB"/>
                </a:solidFill>
                <a:latin typeface="Bryndan Write"/>
                <a:ea typeface="Bryndan Write"/>
                <a:cs typeface="Bryndan Write"/>
                <a:sym typeface="Bryndan Write"/>
              </a:rPr>
              <a:t>We won’t be able to avoid AI.</a:t>
            </a:r>
          </a:p>
          <a:p>
            <a:pPr algn="just">
              <a:lnSpc>
                <a:spcPts val="7279"/>
              </a:lnSpc>
            </a:pPr>
            <a:r>
              <a:rPr lang="ja-JP" altLang="en-US" sz="5199" dirty="0">
                <a:solidFill>
                  <a:srgbClr val="5E17EB"/>
                </a:solidFill>
                <a:latin typeface="Bryndan Write"/>
                <a:ea typeface="Bryndan Write"/>
                <a:cs typeface="Bryndan Write"/>
                <a:sym typeface="Bryndan Write"/>
              </a:rPr>
              <a:t>・</a:t>
            </a:r>
            <a:r>
              <a:rPr lang="en-US" sz="5199" dirty="0">
                <a:solidFill>
                  <a:srgbClr val="5E17EB"/>
                </a:solidFill>
                <a:latin typeface="Bryndan Write"/>
                <a:ea typeface="Bryndan Write"/>
                <a:cs typeface="Bryndan Write"/>
                <a:sym typeface="Bryndan Write"/>
              </a:rPr>
              <a:t>Schools need to tell students how to use AI safely and effectively.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a:off x="4291370" y="3588120"/>
            <a:ext cx="9705260" cy="4274239"/>
          </a:xfrm>
          <a:custGeom>
            <a:avLst/>
            <a:gdLst/>
            <a:ahLst/>
            <a:cxnLst/>
            <a:rect l="l" t="t" r="r" b="b"/>
            <a:pathLst>
              <a:path w="9705260" h="4274239">
                <a:moveTo>
                  <a:pt x="0" y="0"/>
                </a:moveTo>
                <a:lnTo>
                  <a:pt x="9705260" y="0"/>
                </a:lnTo>
                <a:lnTo>
                  <a:pt x="9705260" y="4274238"/>
                </a:lnTo>
                <a:lnTo>
                  <a:pt x="0" y="4274238"/>
                </a:lnTo>
                <a:lnTo>
                  <a:pt x="0" y="0"/>
                </a:lnTo>
                <a:close/>
              </a:path>
            </a:pathLst>
          </a:custGeom>
          <a:blipFill>
            <a:blip r:embed="rId2"/>
            <a:stretch>
              <a:fillRect l="-16157" t="-92539"/>
            </a:stretch>
          </a:blipFill>
        </p:spPr>
        <p:txBody>
          <a:bodyPr/>
          <a:lstStyle/>
          <a:p>
            <a:endParaRPr lang="ja-JP" altLang="en-US"/>
          </a:p>
        </p:txBody>
      </p:sp>
      <p:sp>
        <p:nvSpPr>
          <p:cNvPr id="3" name="Freeform 3"/>
          <p:cNvSpPr/>
          <p:nvPr/>
        </p:nvSpPr>
        <p:spPr>
          <a:xfrm rot="-3026566">
            <a:off x="2743604" y="2404370"/>
            <a:ext cx="3728345" cy="2367499"/>
          </a:xfrm>
          <a:custGeom>
            <a:avLst/>
            <a:gdLst/>
            <a:ahLst/>
            <a:cxnLst/>
            <a:rect l="l" t="t" r="r" b="b"/>
            <a:pathLst>
              <a:path w="3728345" h="2367499">
                <a:moveTo>
                  <a:pt x="0" y="0"/>
                </a:moveTo>
                <a:lnTo>
                  <a:pt x="3728345" y="0"/>
                </a:lnTo>
                <a:lnTo>
                  <a:pt x="3728345" y="2367499"/>
                </a:lnTo>
                <a:lnTo>
                  <a:pt x="0" y="23674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TextBox 4"/>
          <p:cNvSpPr txBox="1"/>
          <p:nvPr/>
        </p:nvSpPr>
        <p:spPr>
          <a:xfrm>
            <a:off x="5223529" y="4735554"/>
            <a:ext cx="7840942" cy="1616079"/>
          </a:xfrm>
          <a:prstGeom prst="rect">
            <a:avLst/>
          </a:prstGeom>
        </p:spPr>
        <p:txBody>
          <a:bodyPr lIns="0" tIns="0" rIns="0" bIns="0" rtlCol="0" anchor="t">
            <a:spAutoFit/>
          </a:bodyPr>
          <a:lstStyle/>
          <a:p>
            <a:pPr algn="ctr">
              <a:lnSpc>
                <a:spcPts val="11872"/>
              </a:lnSpc>
            </a:pPr>
            <a:r>
              <a:rPr lang="en-US" sz="12630">
                <a:solidFill>
                  <a:srgbClr val="FF6BBE"/>
                </a:solidFill>
                <a:latin typeface="Gochi Hand"/>
                <a:ea typeface="Gochi Hand"/>
                <a:cs typeface="Gochi Hand"/>
                <a:sym typeface="Gochi Hand"/>
              </a:rPr>
              <a:t>Questions</a:t>
            </a:r>
          </a:p>
        </p:txBody>
      </p:sp>
      <p:sp>
        <p:nvSpPr>
          <p:cNvPr id="5" name="Freeform 5"/>
          <p:cNvSpPr/>
          <p:nvPr/>
        </p:nvSpPr>
        <p:spPr>
          <a:xfrm rot="7671314">
            <a:off x="11833594" y="5972294"/>
            <a:ext cx="3728345" cy="2367499"/>
          </a:xfrm>
          <a:custGeom>
            <a:avLst/>
            <a:gdLst/>
            <a:ahLst/>
            <a:cxnLst/>
            <a:rect l="l" t="t" r="r" b="b"/>
            <a:pathLst>
              <a:path w="3728345" h="2367499">
                <a:moveTo>
                  <a:pt x="0" y="0"/>
                </a:moveTo>
                <a:lnTo>
                  <a:pt x="3728344" y="0"/>
                </a:lnTo>
                <a:lnTo>
                  <a:pt x="3728344" y="2367499"/>
                </a:lnTo>
                <a:lnTo>
                  <a:pt x="0" y="23674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rot="-5400000">
            <a:off x="4946563" y="-2591180"/>
            <a:ext cx="8394875" cy="15917229"/>
          </a:xfrm>
          <a:custGeom>
            <a:avLst/>
            <a:gdLst/>
            <a:ahLst/>
            <a:cxnLst/>
            <a:rect l="l" t="t" r="r" b="b"/>
            <a:pathLst>
              <a:path w="8394875" h="15917229">
                <a:moveTo>
                  <a:pt x="0" y="0"/>
                </a:moveTo>
                <a:lnTo>
                  <a:pt x="8394874" y="0"/>
                </a:lnTo>
                <a:lnTo>
                  <a:pt x="8394874" y="15917228"/>
                </a:lnTo>
                <a:lnTo>
                  <a:pt x="0" y="15917228"/>
                </a:lnTo>
                <a:lnTo>
                  <a:pt x="0" y="0"/>
                </a:lnTo>
                <a:close/>
              </a:path>
            </a:pathLst>
          </a:custGeom>
          <a:blipFill>
            <a:blip r:embed="rId2"/>
            <a:stretch>
              <a:fillRect r="-45997"/>
            </a:stretch>
          </a:blipFill>
        </p:spPr>
        <p:txBody>
          <a:bodyPr/>
          <a:lstStyle/>
          <a:p>
            <a:endParaRPr lang="ja-JP" altLang="en-US"/>
          </a:p>
        </p:txBody>
      </p:sp>
      <p:sp>
        <p:nvSpPr>
          <p:cNvPr id="3" name="Freeform 3"/>
          <p:cNvSpPr/>
          <p:nvPr/>
        </p:nvSpPr>
        <p:spPr>
          <a:xfrm>
            <a:off x="12963702" y="741813"/>
            <a:ext cx="4947445" cy="1942997"/>
          </a:xfrm>
          <a:custGeom>
            <a:avLst/>
            <a:gdLst/>
            <a:ahLst/>
            <a:cxnLst/>
            <a:rect l="l" t="t" r="r" b="b"/>
            <a:pathLst>
              <a:path w="4947445" h="1942997">
                <a:moveTo>
                  <a:pt x="0" y="0"/>
                </a:moveTo>
                <a:lnTo>
                  <a:pt x="4947445" y="0"/>
                </a:lnTo>
                <a:lnTo>
                  <a:pt x="4947445" y="1942997"/>
                </a:lnTo>
                <a:lnTo>
                  <a:pt x="0" y="19429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1680835">
            <a:off x="1325699" y="1396907"/>
            <a:ext cx="1364676" cy="937905"/>
          </a:xfrm>
          <a:custGeom>
            <a:avLst/>
            <a:gdLst/>
            <a:ahLst/>
            <a:cxnLst/>
            <a:rect l="l" t="t" r="r" b="b"/>
            <a:pathLst>
              <a:path w="1364676" h="937905">
                <a:moveTo>
                  <a:pt x="0" y="0"/>
                </a:moveTo>
                <a:lnTo>
                  <a:pt x="1364676" y="0"/>
                </a:lnTo>
                <a:lnTo>
                  <a:pt x="1364676" y="937905"/>
                </a:lnTo>
                <a:lnTo>
                  <a:pt x="0" y="9379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a:off x="14626962" y="7945113"/>
            <a:ext cx="1620925" cy="2086738"/>
          </a:xfrm>
          <a:custGeom>
            <a:avLst/>
            <a:gdLst/>
            <a:ahLst/>
            <a:cxnLst/>
            <a:rect l="l" t="t" r="r" b="b"/>
            <a:pathLst>
              <a:path w="1620925" h="2086738">
                <a:moveTo>
                  <a:pt x="0" y="0"/>
                </a:moveTo>
                <a:lnTo>
                  <a:pt x="1620925" y="0"/>
                </a:lnTo>
                <a:lnTo>
                  <a:pt x="1620925" y="2086738"/>
                </a:lnTo>
                <a:lnTo>
                  <a:pt x="0" y="208673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Freeform 6"/>
          <p:cNvSpPr/>
          <p:nvPr/>
        </p:nvSpPr>
        <p:spPr>
          <a:xfrm>
            <a:off x="-886740" y="7945113"/>
            <a:ext cx="3281277" cy="3239516"/>
          </a:xfrm>
          <a:custGeom>
            <a:avLst/>
            <a:gdLst/>
            <a:ahLst/>
            <a:cxnLst/>
            <a:rect l="l" t="t" r="r" b="b"/>
            <a:pathLst>
              <a:path w="3281277" h="3239516">
                <a:moveTo>
                  <a:pt x="0" y="0"/>
                </a:moveTo>
                <a:lnTo>
                  <a:pt x="3281278" y="0"/>
                </a:lnTo>
                <a:lnTo>
                  <a:pt x="3281278" y="3239516"/>
                </a:lnTo>
                <a:lnTo>
                  <a:pt x="0" y="32395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7" name="Freeform 7"/>
          <p:cNvSpPr/>
          <p:nvPr/>
        </p:nvSpPr>
        <p:spPr>
          <a:xfrm>
            <a:off x="-386262" y="-542951"/>
            <a:ext cx="2280323" cy="3143302"/>
          </a:xfrm>
          <a:custGeom>
            <a:avLst/>
            <a:gdLst/>
            <a:ahLst/>
            <a:cxnLst/>
            <a:rect l="l" t="t" r="r" b="b"/>
            <a:pathLst>
              <a:path w="2280323" h="3143302">
                <a:moveTo>
                  <a:pt x="0" y="0"/>
                </a:moveTo>
                <a:lnTo>
                  <a:pt x="2280322" y="0"/>
                </a:lnTo>
                <a:lnTo>
                  <a:pt x="2280322" y="3143302"/>
                </a:lnTo>
                <a:lnTo>
                  <a:pt x="0" y="314330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sp>
        <p:nvSpPr>
          <p:cNvPr id="8" name="TextBox 8"/>
          <p:cNvSpPr txBox="1"/>
          <p:nvPr/>
        </p:nvSpPr>
        <p:spPr>
          <a:xfrm>
            <a:off x="1668442" y="2381276"/>
            <a:ext cx="14951116" cy="6577380"/>
          </a:xfrm>
          <a:prstGeom prst="rect">
            <a:avLst/>
          </a:prstGeom>
        </p:spPr>
        <p:txBody>
          <a:bodyPr lIns="0" tIns="0" rIns="0" bIns="0" rtlCol="0" anchor="t">
            <a:spAutoFit/>
          </a:bodyPr>
          <a:lstStyle/>
          <a:p>
            <a:pPr marL="1005572" lvl="1" indent="-502786" algn="l">
              <a:lnSpc>
                <a:spcPts val="7498"/>
              </a:lnSpc>
              <a:buAutoNum type="arabicPeriod"/>
            </a:pPr>
            <a:r>
              <a:rPr lang="en-US" sz="4657" dirty="0">
                <a:solidFill>
                  <a:srgbClr val="5E17EB"/>
                </a:solidFill>
                <a:latin typeface="Bryndan Write"/>
                <a:ea typeface="Bryndan Write"/>
                <a:cs typeface="Bryndan Write"/>
                <a:sym typeface="Bryndan Write"/>
              </a:rPr>
              <a:t> What do you think about permitting the use of AI for school activities or tasks?</a:t>
            </a:r>
          </a:p>
          <a:p>
            <a:pPr algn="l">
              <a:lnSpc>
                <a:spcPts val="7498"/>
              </a:lnSpc>
            </a:pPr>
            <a:endParaRPr lang="en-US" sz="4657" dirty="0">
              <a:solidFill>
                <a:srgbClr val="5E17EB"/>
              </a:solidFill>
              <a:latin typeface="Bryndan Write"/>
              <a:ea typeface="Bryndan Write"/>
              <a:cs typeface="Bryndan Write"/>
              <a:sym typeface="Bryndan Write"/>
            </a:endParaRPr>
          </a:p>
          <a:p>
            <a:pPr algn="l">
              <a:lnSpc>
                <a:spcPts val="7498"/>
              </a:lnSpc>
            </a:pPr>
            <a:r>
              <a:rPr lang="en-US" sz="4657" dirty="0">
                <a:solidFill>
                  <a:srgbClr val="5E17EB"/>
                </a:solidFill>
                <a:latin typeface="Bryndan Write"/>
                <a:ea typeface="Bryndan Write"/>
                <a:cs typeface="Bryndan Write"/>
                <a:sym typeface="Bryndan Write"/>
              </a:rPr>
              <a:t>   2. What do you think about AI’s risk? Do you feel </a:t>
            </a:r>
          </a:p>
          <a:p>
            <a:pPr algn="l">
              <a:lnSpc>
                <a:spcPts val="7498"/>
              </a:lnSpc>
            </a:pPr>
            <a:r>
              <a:rPr lang="en-US" sz="4657" dirty="0">
                <a:solidFill>
                  <a:srgbClr val="5E17EB"/>
                </a:solidFill>
                <a:latin typeface="Bryndan Write"/>
                <a:ea typeface="Bryndan Write"/>
                <a:cs typeface="Bryndan Write"/>
                <a:sym typeface="Bryndan Write"/>
              </a:rPr>
              <a:t>     a sense of crisis?</a:t>
            </a:r>
          </a:p>
          <a:p>
            <a:pPr algn="l">
              <a:lnSpc>
                <a:spcPts val="7498"/>
              </a:lnSpc>
            </a:pPr>
            <a:endParaRPr lang="en-US" sz="4657" dirty="0">
              <a:solidFill>
                <a:srgbClr val="5E17EB"/>
              </a:solidFill>
              <a:latin typeface="Bryndan Write"/>
              <a:ea typeface="Bryndan Write"/>
              <a:cs typeface="Bryndan Write"/>
              <a:sym typeface="Bryndan Write"/>
            </a:endParaRPr>
          </a:p>
          <a:p>
            <a:pPr algn="l">
              <a:lnSpc>
                <a:spcPts val="7498"/>
              </a:lnSpc>
            </a:pPr>
            <a:r>
              <a:rPr lang="en-US" sz="4657" dirty="0">
                <a:solidFill>
                  <a:srgbClr val="5E17EB"/>
                </a:solidFill>
                <a:latin typeface="Bryndan Write"/>
                <a:ea typeface="Bryndan Write"/>
                <a:cs typeface="Bryndan Write"/>
                <a:sym typeface="Bryndan Write"/>
              </a:rPr>
              <a:t>   3. How should we use AI, such as ChatGPT?</a:t>
            </a:r>
          </a:p>
        </p:txBody>
      </p:sp>
      <p:sp>
        <p:nvSpPr>
          <p:cNvPr id="9" name="TextBox 9"/>
          <p:cNvSpPr txBox="1"/>
          <p:nvPr/>
        </p:nvSpPr>
        <p:spPr>
          <a:xfrm>
            <a:off x="3125126" y="1506436"/>
            <a:ext cx="9838576" cy="890296"/>
          </a:xfrm>
          <a:prstGeom prst="rect">
            <a:avLst/>
          </a:prstGeom>
        </p:spPr>
        <p:txBody>
          <a:bodyPr lIns="0" tIns="0" rIns="0" bIns="0" rtlCol="0" anchor="t">
            <a:spAutoFit/>
          </a:bodyPr>
          <a:lstStyle/>
          <a:p>
            <a:pPr algn="l">
              <a:lnSpc>
                <a:spcPts val="5740"/>
              </a:lnSpc>
            </a:pPr>
            <a:r>
              <a:rPr lang="en-US" sz="7000">
                <a:solidFill>
                  <a:srgbClr val="FF6BBE"/>
                </a:solidFill>
                <a:latin typeface="Bryndan Write"/>
                <a:ea typeface="Bryndan Write"/>
                <a:cs typeface="Bryndan Write"/>
                <a:sym typeface="Bryndan Write"/>
              </a:rPr>
              <a:t>Question</a:t>
            </a:r>
          </a:p>
        </p:txBody>
      </p:sp>
      <p:sp>
        <p:nvSpPr>
          <p:cNvPr id="10" name="Freeform 10"/>
          <p:cNvSpPr/>
          <p:nvPr/>
        </p:nvSpPr>
        <p:spPr>
          <a:xfrm rot="-10800000">
            <a:off x="16322283" y="7945113"/>
            <a:ext cx="2280323" cy="3143302"/>
          </a:xfrm>
          <a:custGeom>
            <a:avLst/>
            <a:gdLst/>
            <a:ahLst/>
            <a:cxnLst/>
            <a:rect l="l" t="t" r="r" b="b"/>
            <a:pathLst>
              <a:path w="2280323" h="3143302">
                <a:moveTo>
                  <a:pt x="0" y="0"/>
                </a:moveTo>
                <a:lnTo>
                  <a:pt x="2280323" y="0"/>
                </a:lnTo>
                <a:lnTo>
                  <a:pt x="2280323" y="3143302"/>
                </a:lnTo>
                <a:lnTo>
                  <a:pt x="0" y="31433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ja-JP"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a:off x="4291370" y="3588120"/>
            <a:ext cx="9705260" cy="4274239"/>
          </a:xfrm>
          <a:custGeom>
            <a:avLst/>
            <a:gdLst/>
            <a:ahLst/>
            <a:cxnLst/>
            <a:rect l="l" t="t" r="r" b="b"/>
            <a:pathLst>
              <a:path w="9705260" h="4274239">
                <a:moveTo>
                  <a:pt x="0" y="0"/>
                </a:moveTo>
                <a:lnTo>
                  <a:pt x="9705260" y="0"/>
                </a:lnTo>
                <a:lnTo>
                  <a:pt x="9705260" y="4274238"/>
                </a:lnTo>
                <a:lnTo>
                  <a:pt x="0" y="4274238"/>
                </a:lnTo>
                <a:lnTo>
                  <a:pt x="0" y="0"/>
                </a:lnTo>
                <a:close/>
              </a:path>
            </a:pathLst>
          </a:custGeom>
          <a:blipFill>
            <a:blip r:embed="rId2"/>
            <a:stretch>
              <a:fillRect l="-16157" t="-92539"/>
            </a:stretch>
          </a:blipFill>
        </p:spPr>
        <p:txBody>
          <a:bodyPr/>
          <a:lstStyle/>
          <a:p>
            <a:endParaRPr lang="ja-JP" altLang="en-US"/>
          </a:p>
        </p:txBody>
      </p:sp>
      <p:sp>
        <p:nvSpPr>
          <p:cNvPr id="3" name="Freeform 3"/>
          <p:cNvSpPr/>
          <p:nvPr/>
        </p:nvSpPr>
        <p:spPr>
          <a:xfrm rot="-3026566">
            <a:off x="2743604" y="2404370"/>
            <a:ext cx="3728345" cy="2367499"/>
          </a:xfrm>
          <a:custGeom>
            <a:avLst/>
            <a:gdLst/>
            <a:ahLst/>
            <a:cxnLst/>
            <a:rect l="l" t="t" r="r" b="b"/>
            <a:pathLst>
              <a:path w="3728345" h="2367499">
                <a:moveTo>
                  <a:pt x="0" y="0"/>
                </a:moveTo>
                <a:lnTo>
                  <a:pt x="3728345" y="0"/>
                </a:lnTo>
                <a:lnTo>
                  <a:pt x="3728345" y="2367499"/>
                </a:lnTo>
                <a:lnTo>
                  <a:pt x="0" y="23674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TextBox 4"/>
          <p:cNvSpPr txBox="1"/>
          <p:nvPr/>
        </p:nvSpPr>
        <p:spPr>
          <a:xfrm>
            <a:off x="5223529" y="3838400"/>
            <a:ext cx="7840942" cy="3317643"/>
          </a:xfrm>
          <a:prstGeom prst="rect">
            <a:avLst/>
          </a:prstGeom>
        </p:spPr>
        <p:txBody>
          <a:bodyPr lIns="0" tIns="0" rIns="0" bIns="0" rtlCol="0" anchor="t">
            <a:spAutoFit/>
          </a:bodyPr>
          <a:lstStyle/>
          <a:p>
            <a:pPr algn="ctr">
              <a:lnSpc>
                <a:spcPts val="8489"/>
              </a:lnSpc>
            </a:pPr>
            <a:r>
              <a:rPr lang="en-US" sz="9031" dirty="0">
                <a:solidFill>
                  <a:srgbClr val="FF6BBE"/>
                </a:solidFill>
                <a:latin typeface="Gochi Hand"/>
                <a:ea typeface="Gochi Hand"/>
                <a:cs typeface="Gochi Hand"/>
                <a:sym typeface="Gochi Hand"/>
              </a:rPr>
              <a:t>Vocabulary</a:t>
            </a:r>
          </a:p>
          <a:p>
            <a:pPr algn="ctr">
              <a:lnSpc>
                <a:spcPts val="8489"/>
              </a:lnSpc>
            </a:pPr>
            <a:r>
              <a:rPr lang="en-US" sz="9031" dirty="0">
                <a:solidFill>
                  <a:srgbClr val="FF6BBE"/>
                </a:solidFill>
                <a:latin typeface="Gochi Hand"/>
                <a:ea typeface="Gochi Hand"/>
                <a:cs typeface="Gochi Hand"/>
                <a:sym typeface="Gochi Hand"/>
              </a:rPr>
              <a:t>&amp;</a:t>
            </a:r>
          </a:p>
          <a:p>
            <a:pPr algn="ctr">
              <a:lnSpc>
                <a:spcPts val="8489"/>
              </a:lnSpc>
            </a:pPr>
            <a:r>
              <a:rPr lang="en-US" altLang="ja-JP" sz="9031">
                <a:solidFill>
                  <a:srgbClr val="FF6BBE"/>
                </a:solidFill>
                <a:latin typeface="Gochi Hand"/>
                <a:ea typeface="Gochi Hand"/>
                <a:cs typeface="Gochi Hand"/>
                <a:sym typeface="Gochi Hand"/>
              </a:rPr>
              <a:t>Idiom</a:t>
            </a:r>
            <a:endParaRPr lang="en-US" sz="9031">
              <a:solidFill>
                <a:srgbClr val="FF6BBE"/>
              </a:solidFill>
              <a:latin typeface="Gochi Hand"/>
              <a:ea typeface="Gochi Hand"/>
              <a:cs typeface="Gochi Hand"/>
              <a:sym typeface="Gochi Hand"/>
            </a:endParaRPr>
          </a:p>
        </p:txBody>
      </p:sp>
      <p:sp>
        <p:nvSpPr>
          <p:cNvPr id="5" name="Freeform 5"/>
          <p:cNvSpPr/>
          <p:nvPr/>
        </p:nvSpPr>
        <p:spPr>
          <a:xfrm rot="7671314">
            <a:off x="11833594" y="5972294"/>
            <a:ext cx="3728345" cy="2367499"/>
          </a:xfrm>
          <a:custGeom>
            <a:avLst/>
            <a:gdLst/>
            <a:ahLst/>
            <a:cxnLst/>
            <a:rect l="l" t="t" r="r" b="b"/>
            <a:pathLst>
              <a:path w="3728345" h="2367499">
                <a:moveTo>
                  <a:pt x="0" y="0"/>
                </a:moveTo>
                <a:lnTo>
                  <a:pt x="3728344" y="0"/>
                </a:lnTo>
                <a:lnTo>
                  <a:pt x="3728344" y="2367499"/>
                </a:lnTo>
                <a:lnTo>
                  <a:pt x="0" y="23674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a:off x="12492205" y="2595742"/>
            <a:ext cx="4368814" cy="6019297"/>
          </a:xfrm>
          <a:custGeom>
            <a:avLst/>
            <a:gdLst/>
            <a:ahLst/>
            <a:cxnLst/>
            <a:rect l="l" t="t" r="r" b="b"/>
            <a:pathLst>
              <a:path w="4368814" h="6019297">
                <a:moveTo>
                  <a:pt x="0" y="0"/>
                </a:moveTo>
                <a:lnTo>
                  <a:pt x="4368814" y="0"/>
                </a:lnTo>
                <a:lnTo>
                  <a:pt x="4368814" y="6019296"/>
                </a:lnTo>
                <a:lnTo>
                  <a:pt x="0" y="6019296"/>
                </a:lnTo>
                <a:lnTo>
                  <a:pt x="0" y="0"/>
                </a:lnTo>
                <a:close/>
              </a:path>
            </a:pathLst>
          </a:custGeom>
          <a:blipFill>
            <a:blip r:embed="rId2">
              <a:extLst>
                <a:ext uri="{96DAC541-7B7A-43D3-8B79-37D633B846F1}">
                  <asvg:svgBlip xmlns:asvg="http://schemas.microsoft.com/office/drawing/2016/SVG/main" r:embed="rId3"/>
                </a:ext>
              </a:extLst>
            </a:blip>
            <a:stretch>
              <a:fillRect r="-55779" b="-44261"/>
            </a:stretch>
          </a:blipFill>
        </p:spPr>
        <p:txBody>
          <a:bodyPr/>
          <a:lstStyle/>
          <a:p>
            <a:endParaRPr lang="ja-JP" altLang="en-US"/>
          </a:p>
        </p:txBody>
      </p:sp>
      <p:sp>
        <p:nvSpPr>
          <p:cNvPr id="3" name="TextBox 3"/>
          <p:cNvSpPr txBox="1"/>
          <p:nvPr/>
        </p:nvSpPr>
        <p:spPr>
          <a:xfrm>
            <a:off x="12908107" y="3902840"/>
            <a:ext cx="3537010" cy="2781300"/>
          </a:xfrm>
          <a:prstGeom prst="rect">
            <a:avLst/>
          </a:prstGeom>
        </p:spPr>
        <p:txBody>
          <a:bodyPr lIns="0" tIns="0" rIns="0" bIns="0" rtlCol="0" anchor="t">
            <a:spAutoFit/>
          </a:bodyPr>
          <a:lstStyle/>
          <a:p>
            <a:pPr algn="ctr">
              <a:lnSpc>
                <a:spcPts val="7200"/>
              </a:lnSpc>
            </a:pPr>
            <a:r>
              <a:rPr lang="en-US" sz="4800">
                <a:solidFill>
                  <a:srgbClr val="000000"/>
                </a:solidFill>
                <a:latin typeface="Bryndan Write"/>
                <a:ea typeface="Bryndan Write"/>
                <a:cs typeface="Bryndan Write"/>
                <a:sym typeface="Bryndan Write"/>
              </a:rPr>
              <a:t>regress</a:t>
            </a:r>
          </a:p>
          <a:p>
            <a:pPr algn="ctr">
              <a:lnSpc>
                <a:spcPts val="4800"/>
              </a:lnSpc>
            </a:pPr>
            <a:r>
              <a:rPr lang="en-US" sz="3200">
                <a:solidFill>
                  <a:srgbClr val="000000"/>
                </a:solidFill>
                <a:latin typeface="Bryndan Write"/>
                <a:ea typeface="Bryndan Write"/>
                <a:cs typeface="Bryndan Write"/>
                <a:sym typeface="Bryndan Write"/>
              </a:rPr>
              <a:t>return to a former or less developed state</a:t>
            </a:r>
          </a:p>
        </p:txBody>
      </p:sp>
      <p:sp>
        <p:nvSpPr>
          <p:cNvPr id="4" name="TextBox 4"/>
          <p:cNvSpPr txBox="1"/>
          <p:nvPr/>
        </p:nvSpPr>
        <p:spPr>
          <a:xfrm>
            <a:off x="3685861" y="763217"/>
            <a:ext cx="10913483" cy="991248"/>
          </a:xfrm>
          <a:prstGeom prst="rect">
            <a:avLst/>
          </a:prstGeom>
        </p:spPr>
        <p:txBody>
          <a:bodyPr lIns="0" tIns="0" rIns="0" bIns="0" rtlCol="0" anchor="t">
            <a:spAutoFit/>
          </a:bodyPr>
          <a:lstStyle/>
          <a:p>
            <a:pPr algn="ctr">
              <a:lnSpc>
                <a:spcPts val="6970"/>
              </a:lnSpc>
            </a:pPr>
            <a:r>
              <a:rPr lang="en-US" sz="8500">
                <a:solidFill>
                  <a:srgbClr val="FF6BBE"/>
                </a:solidFill>
                <a:latin typeface="Gochi Hand"/>
                <a:ea typeface="Gochi Hand"/>
                <a:cs typeface="Gochi Hand"/>
                <a:sym typeface="Gochi Hand"/>
              </a:rPr>
              <a:t>Vocabulary</a:t>
            </a:r>
          </a:p>
        </p:txBody>
      </p:sp>
      <p:sp>
        <p:nvSpPr>
          <p:cNvPr id="5" name="Freeform 5"/>
          <p:cNvSpPr/>
          <p:nvPr/>
        </p:nvSpPr>
        <p:spPr>
          <a:xfrm>
            <a:off x="6672419" y="2595742"/>
            <a:ext cx="4368814" cy="6019297"/>
          </a:xfrm>
          <a:custGeom>
            <a:avLst/>
            <a:gdLst/>
            <a:ahLst/>
            <a:cxnLst/>
            <a:rect l="l" t="t" r="r" b="b"/>
            <a:pathLst>
              <a:path w="4368814" h="6019297">
                <a:moveTo>
                  <a:pt x="0" y="0"/>
                </a:moveTo>
                <a:lnTo>
                  <a:pt x="4368814" y="0"/>
                </a:lnTo>
                <a:lnTo>
                  <a:pt x="4368814" y="6019296"/>
                </a:lnTo>
                <a:lnTo>
                  <a:pt x="0" y="6019296"/>
                </a:lnTo>
                <a:lnTo>
                  <a:pt x="0" y="0"/>
                </a:lnTo>
                <a:close/>
              </a:path>
            </a:pathLst>
          </a:custGeom>
          <a:blipFill>
            <a:blip r:embed="rId2">
              <a:extLst>
                <a:ext uri="{96DAC541-7B7A-43D3-8B79-37D633B846F1}">
                  <asvg:svgBlip xmlns:asvg="http://schemas.microsoft.com/office/drawing/2016/SVG/main" r:embed="rId3"/>
                </a:ext>
              </a:extLst>
            </a:blip>
            <a:stretch>
              <a:fillRect r="-55779" b="-44261"/>
            </a:stretch>
          </a:blipFill>
        </p:spPr>
        <p:txBody>
          <a:bodyPr/>
          <a:lstStyle/>
          <a:p>
            <a:endParaRPr lang="ja-JP" altLang="en-US"/>
          </a:p>
        </p:txBody>
      </p:sp>
      <p:sp>
        <p:nvSpPr>
          <p:cNvPr id="6" name="TextBox 6"/>
          <p:cNvSpPr txBox="1"/>
          <p:nvPr/>
        </p:nvSpPr>
        <p:spPr>
          <a:xfrm>
            <a:off x="7088321" y="3902840"/>
            <a:ext cx="3537010" cy="2171700"/>
          </a:xfrm>
          <a:prstGeom prst="rect">
            <a:avLst/>
          </a:prstGeom>
        </p:spPr>
        <p:txBody>
          <a:bodyPr lIns="0" tIns="0" rIns="0" bIns="0" rtlCol="0" anchor="t">
            <a:spAutoFit/>
          </a:bodyPr>
          <a:lstStyle/>
          <a:p>
            <a:pPr algn="ctr">
              <a:lnSpc>
                <a:spcPts val="7200"/>
              </a:lnSpc>
            </a:pPr>
            <a:r>
              <a:rPr lang="en-US" sz="4800">
                <a:solidFill>
                  <a:srgbClr val="000000"/>
                </a:solidFill>
                <a:latin typeface="Bryndan Write"/>
                <a:ea typeface="Bryndan Write"/>
                <a:cs typeface="Bryndan Write"/>
                <a:sym typeface="Bryndan Write"/>
              </a:rPr>
              <a:t>telenovela</a:t>
            </a:r>
          </a:p>
          <a:p>
            <a:pPr algn="ctr">
              <a:lnSpc>
                <a:spcPts val="4800"/>
              </a:lnSpc>
            </a:pPr>
            <a:r>
              <a:rPr lang="en-US" sz="3200">
                <a:solidFill>
                  <a:srgbClr val="000000"/>
                </a:solidFill>
                <a:latin typeface="Bryndan Write"/>
                <a:ea typeface="Bryndan Write"/>
                <a:cs typeface="Bryndan Write"/>
                <a:sym typeface="Bryndan Write"/>
              </a:rPr>
              <a:t>a television novel in Spanish or Portugal</a:t>
            </a:r>
          </a:p>
        </p:txBody>
      </p:sp>
      <p:sp>
        <p:nvSpPr>
          <p:cNvPr id="7" name="Freeform 7"/>
          <p:cNvSpPr/>
          <p:nvPr/>
        </p:nvSpPr>
        <p:spPr>
          <a:xfrm>
            <a:off x="1083736" y="2595742"/>
            <a:ext cx="4368814" cy="6019297"/>
          </a:xfrm>
          <a:custGeom>
            <a:avLst/>
            <a:gdLst/>
            <a:ahLst/>
            <a:cxnLst/>
            <a:rect l="l" t="t" r="r" b="b"/>
            <a:pathLst>
              <a:path w="4368814" h="6019297">
                <a:moveTo>
                  <a:pt x="0" y="0"/>
                </a:moveTo>
                <a:lnTo>
                  <a:pt x="4368814" y="0"/>
                </a:lnTo>
                <a:lnTo>
                  <a:pt x="4368814" y="6019296"/>
                </a:lnTo>
                <a:lnTo>
                  <a:pt x="0" y="6019296"/>
                </a:lnTo>
                <a:lnTo>
                  <a:pt x="0" y="0"/>
                </a:lnTo>
                <a:close/>
              </a:path>
            </a:pathLst>
          </a:custGeom>
          <a:blipFill>
            <a:blip r:embed="rId2">
              <a:extLst>
                <a:ext uri="{96DAC541-7B7A-43D3-8B79-37D633B846F1}">
                  <asvg:svgBlip xmlns:asvg="http://schemas.microsoft.com/office/drawing/2016/SVG/main" r:embed="rId3"/>
                </a:ext>
              </a:extLst>
            </a:blip>
            <a:stretch>
              <a:fillRect r="-55779" b="-44261"/>
            </a:stretch>
          </a:blipFill>
        </p:spPr>
        <p:txBody>
          <a:bodyPr/>
          <a:lstStyle/>
          <a:p>
            <a:endParaRPr lang="ja-JP" altLang="en-US"/>
          </a:p>
        </p:txBody>
      </p:sp>
      <p:sp>
        <p:nvSpPr>
          <p:cNvPr id="8" name="TextBox 8"/>
          <p:cNvSpPr txBox="1"/>
          <p:nvPr/>
        </p:nvSpPr>
        <p:spPr>
          <a:xfrm>
            <a:off x="1311667" y="3902840"/>
            <a:ext cx="3912952" cy="6630598"/>
          </a:xfrm>
          <a:prstGeom prst="rect">
            <a:avLst/>
          </a:prstGeom>
        </p:spPr>
        <p:txBody>
          <a:bodyPr lIns="0" tIns="0" rIns="0" bIns="0" rtlCol="0" anchor="t">
            <a:spAutoFit/>
          </a:bodyPr>
          <a:lstStyle/>
          <a:p>
            <a:pPr algn="ctr">
              <a:lnSpc>
                <a:spcPts val="7200"/>
              </a:lnSpc>
            </a:pPr>
            <a:r>
              <a:rPr lang="en-US" sz="4800" dirty="0">
                <a:solidFill>
                  <a:srgbClr val="000000"/>
                </a:solidFill>
                <a:latin typeface="Bryndan Write"/>
                <a:ea typeface="Bryndan Write"/>
                <a:cs typeface="Bryndan Write"/>
                <a:sym typeface="Bryndan Write"/>
              </a:rPr>
              <a:t>AI arms race</a:t>
            </a:r>
          </a:p>
          <a:p>
            <a:pPr algn="ctr">
              <a:lnSpc>
                <a:spcPts val="4800"/>
              </a:lnSpc>
            </a:pPr>
            <a:r>
              <a:rPr lang="en-US" sz="3200" dirty="0">
                <a:solidFill>
                  <a:srgbClr val="000000"/>
                </a:solidFill>
                <a:latin typeface="Bryndan Write"/>
                <a:ea typeface="Bryndan Write"/>
                <a:cs typeface="Bryndan Write"/>
                <a:sym typeface="Bryndan Write"/>
              </a:rPr>
              <a:t>a competition between two or more states to develop AI technologies</a:t>
            </a:r>
          </a:p>
          <a:p>
            <a:pPr algn="ctr">
              <a:lnSpc>
                <a:spcPts val="7200"/>
              </a:lnSpc>
            </a:pPr>
            <a:endParaRPr lang="en-US" sz="3200" dirty="0">
              <a:solidFill>
                <a:srgbClr val="000000"/>
              </a:solidFill>
              <a:latin typeface="Bryndan Write"/>
              <a:ea typeface="Bryndan Write"/>
              <a:cs typeface="Bryndan Write"/>
              <a:sym typeface="Bryndan Write"/>
            </a:endParaRPr>
          </a:p>
          <a:p>
            <a:pPr algn="ctr">
              <a:lnSpc>
                <a:spcPts val="7200"/>
              </a:lnSpc>
            </a:pPr>
            <a:endParaRPr lang="en-US" sz="3200" dirty="0">
              <a:solidFill>
                <a:srgbClr val="000000"/>
              </a:solidFill>
              <a:latin typeface="Bryndan Write"/>
              <a:ea typeface="Bryndan Write"/>
              <a:cs typeface="Bryndan Write"/>
              <a:sym typeface="Bryndan Write"/>
            </a:endParaRPr>
          </a:p>
          <a:p>
            <a:pPr algn="ctr">
              <a:lnSpc>
                <a:spcPts val="7200"/>
              </a:lnSpc>
            </a:pPr>
            <a:endParaRPr lang="en-US" sz="3200" dirty="0">
              <a:solidFill>
                <a:srgbClr val="000000"/>
              </a:solidFill>
              <a:latin typeface="Bryndan Write"/>
              <a:ea typeface="Bryndan Write"/>
              <a:cs typeface="Bryndan Write"/>
              <a:sym typeface="Bryndan Write"/>
            </a:endParaRPr>
          </a:p>
        </p:txBody>
      </p:sp>
      <p:sp>
        <p:nvSpPr>
          <p:cNvPr id="9" name="TextBox 9"/>
          <p:cNvSpPr txBox="1"/>
          <p:nvPr/>
        </p:nvSpPr>
        <p:spPr>
          <a:xfrm>
            <a:off x="2290517" y="2429127"/>
            <a:ext cx="1955253" cy="991248"/>
          </a:xfrm>
          <a:prstGeom prst="rect">
            <a:avLst/>
          </a:prstGeom>
        </p:spPr>
        <p:txBody>
          <a:bodyPr lIns="0" tIns="0" rIns="0" bIns="0" rtlCol="0" anchor="t">
            <a:spAutoFit/>
          </a:bodyPr>
          <a:lstStyle/>
          <a:p>
            <a:pPr algn="ctr">
              <a:lnSpc>
                <a:spcPts val="6970"/>
              </a:lnSpc>
            </a:pPr>
            <a:r>
              <a:rPr lang="en-US" sz="8500">
                <a:solidFill>
                  <a:srgbClr val="FF6BBE"/>
                </a:solidFill>
                <a:latin typeface="Gochi Hand"/>
                <a:ea typeface="Gochi Hand"/>
                <a:cs typeface="Gochi Hand"/>
                <a:sym typeface="Gochi Hand"/>
              </a:rPr>
              <a:t>1</a:t>
            </a:r>
          </a:p>
        </p:txBody>
      </p:sp>
      <p:sp>
        <p:nvSpPr>
          <p:cNvPr id="10" name="TextBox 10"/>
          <p:cNvSpPr txBox="1"/>
          <p:nvPr/>
        </p:nvSpPr>
        <p:spPr>
          <a:xfrm>
            <a:off x="7879200" y="2429127"/>
            <a:ext cx="1955253" cy="991248"/>
          </a:xfrm>
          <a:prstGeom prst="rect">
            <a:avLst/>
          </a:prstGeom>
        </p:spPr>
        <p:txBody>
          <a:bodyPr lIns="0" tIns="0" rIns="0" bIns="0" rtlCol="0" anchor="t">
            <a:spAutoFit/>
          </a:bodyPr>
          <a:lstStyle/>
          <a:p>
            <a:pPr algn="ctr">
              <a:lnSpc>
                <a:spcPts val="6970"/>
              </a:lnSpc>
            </a:pPr>
            <a:r>
              <a:rPr lang="en-US" sz="8500">
                <a:solidFill>
                  <a:srgbClr val="FF6BBE"/>
                </a:solidFill>
                <a:latin typeface="Gochi Hand"/>
                <a:ea typeface="Gochi Hand"/>
                <a:cs typeface="Gochi Hand"/>
                <a:sym typeface="Gochi Hand"/>
              </a:rPr>
              <a:t>2</a:t>
            </a:r>
          </a:p>
        </p:txBody>
      </p:sp>
      <p:sp>
        <p:nvSpPr>
          <p:cNvPr id="11" name="TextBox 11"/>
          <p:cNvSpPr txBox="1"/>
          <p:nvPr/>
        </p:nvSpPr>
        <p:spPr>
          <a:xfrm>
            <a:off x="13698986" y="2578216"/>
            <a:ext cx="1955253" cy="991248"/>
          </a:xfrm>
          <a:prstGeom prst="rect">
            <a:avLst/>
          </a:prstGeom>
        </p:spPr>
        <p:txBody>
          <a:bodyPr lIns="0" tIns="0" rIns="0" bIns="0" rtlCol="0" anchor="t">
            <a:spAutoFit/>
          </a:bodyPr>
          <a:lstStyle/>
          <a:p>
            <a:pPr algn="ctr">
              <a:lnSpc>
                <a:spcPts val="6970"/>
              </a:lnSpc>
            </a:pPr>
            <a:r>
              <a:rPr lang="en-US" sz="8500" dirty="0">
                <a:solidFill>
                  <a:srgbClr val="FF66CC"/>
                </a:solidFill>
                <a:latin typeface="Gochi Hand"/>
                <a:ea typeface="Gochi Hand"/>
                <a:cs typeface="Gochi Hand"/>
                <a:sym typeface="Gochi Hand"/>
              </a:rPr>
              <a:t>3</a:t>
            </a:r>
          </a:p>
        </p:txBody>
      </p:sp>
      <p:sp>
        <p:nvSpPr>
          <p:cNvPr id="12" name="Freeform 12"/>
          <p:cNvSpPr/>
          <p:nvPr/>
        </p:nvSpPr>
        <p:spPr>
          <a:xfrm flipH="1">
            <a:off x="-705593" y="-145906"/>
            <a:ext cx="4418750" cy="1735364"/>
          </a:xfrm>
          <a:custGeom>
            <a:avLst/>
            <a:gdLst/>
            <a:ahLst/>
            <a:cxnLst/>
            <a:rect l="l" t="t" r="r" b="b"/>
            <a:pathLst>
              <a:path w="4418750" h="1735364">
                <a:moveTo>
                  <a:pt x="4418750" y="0"/>
                </a:moveTo>
                <a:lnTo>
                  <a:pt x="0" y="0"/>
                </a:lnTo>
                <a:lnTo>
                  <a:pt x="0" y="1735364"/>
                </a:lnTo>
                <a:lnTo>
                  <a:pt x="4418750" y="1735364"/>
                </a:lnTo>
                <a:lnTo>
                  <a:pt x="44187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13" name="Freeform 13"/>
          <p:cNvSpPr/>
          <p:nvPr/>
        </p:nvSpPr>
        <p:spPr>
          <a:xfrm>
            <a:off x="13060461" y="467942"/>
            <a:ext cx="6632619" cy="1121516"/>
          </a:xfrm>
          <a:custGeom>
            <a:avLst/>
            <a:gdLst/>
            <a:ahLst/>
            <a:cxnLst/>
            <a:rect l="l" t="t" r="r" b="b"/>
            <a:pathLst>
              <a:path w="6632619" h="1121516">
                <a:moveTo>
                  <a:pt x="0" y="0"/>
                </a:moveTo>
                <a:lnTo>
                  <a:pt x="6632619" y="0"/>
                </a:lnTo>
                <a:lnTo>
                  <a:pt x="6632619" y="1121516"/>
                </a:lnTo>
                <a:lnTo>
                  <a:pt x="0" y="11215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grpSp>
        <p:nvGrpSpPr>
          <p:cNvPr id="2" name="Group 2"/>
          <p:cNvGrpSpPr/>
          <p:nvPr/>
        </p:nvGrpSpPr>
        <p:grpSpPr>
          <a:xfrm>
            <a:off x="-81941" y="0"/>
            <a:ext cx="5527813" cy="10435018"/>
            <a:chOff x="0" y="0"/>
            <a:chExt cx="7370417" cy="13913357"/>
          </a:xfrm>
        </p:grpSpPr>
        <p:pic>
          <p:nvPicPr>
            <p:cNvPr id="3" name="Picture 3"/>
            <p:cNvPicPr>
              <a:picLocks noChangeAspect="1"/>
            </p:cNvPicPr>
            <p:nvPr/>
          </p:nvPicPr>
          <p:blipFill>
            <a:blip r:embed="rId2"/>
            <a:srcRect l="16181" r="48502"/>
            <a:stretch>
              <a:fillRect/>
            </a:stretch>
          </p:blipFill>
          <p:spPr>
            <a:xfrm>
              <a:off x="0" y="0"/>
              <a:ext cx="7370417" cy="13913357"/>
            </a:xfrm>
            <a:prstGeom prst="rect">
              <a:avLst/>
            </a:prstGeom>
          </p:spPr>
        </p:pic>
      </p:grpSp>
      <p:sp>
        <p:nvSpPr>
          <p:cNvPr id="4" name="TextBox 4"/>
          <p:cNvSpPr txBox="1"/>
          <p:nvPr/>
        </p:nvSpPr>
        <p:spPr>
          <a:xfrm>
            <a:off x="7618673" y="1923947"/>
            <a:ext cx="9640627" cy="846386"/>
          </a:xfrm>
          <a:prstGeom prst="rect">
            <a:avLst/>
          </a:prstGeom>
        </p:spPr>
        <p:txBody>
          <a:bodyPr lIns="0" tIns="0" rIns="0" bIns="0" rtlCol="0" anchor="t">
            <a:spAutoFit/>
          </a:bodyPr>
          <a:lstStyle/>
          <a:p>
            <a:pPr algn="l">
              <a:lnSpc>
                <a:spcPts val="6600"/>
              </a:lnSpc>
            </a:pPr>
            <a:r>
              <a:rPr lang="en-US" altLang="ja-JP" sz="6000" dirty="0">
                <a:solidFill>
                  <a:srgbClr val="FF6BBE"/>
                </a:solidFill>
                <a:latin typeface="Bryndan Write"/>
                <a:ea typeface="Bryndan Write"/>
                <a:cs typeface="Bryndan Write"/>
                <a:sym typeface="Bryndan Write"/>
              </a:rPr>
              <a:t>Idiom</a:t>
            </a:r>
            <a:endParaRPr lang="en-US" sz="6000" dirty="0">
              <a:solidFill>
                <a:srgbClr val="FF6BBE"/>
              </a:solidFill>
              <a:latin typeface="Bryndan Write"/>
              <a:ea typeface="Bryndan Write"/>
              <a:cs typeface="Bryndan Write"/>
              <a:sym typeface="Bryndan Write"/>
            </a:endParaRPr>
          </a:p>
        </p:txBody>
      </p:sp>
      <p:sp>
        <p:nvSpPr>
          <p:cNvPr id="5" name="TextBox 5"/>
          <p:cNvSpPr txBox="1"/>
          <p:nvPr/>
        </p:nvSpPr>
        <p:spPr>
          <a:xfrm>
            <a:off x="6376919" y="3214416"/>
            <a:ext cx="12124135" cy="2991485"/>
          </a:xfrm>
          <a:prstGeom prst="rect">
            <a:avLst/>
          </a:prstGeom>
        </p:spPr>
        <p:txBody>
          <a:bodyPr lIns="0" tIns="0" rIns="0" bIns="0" rtlCol="0" anchor="t">
            <a:spAutoFit/>
          </a:bodyPr>
          <a:lstStyle/>
          <a:p>
            <a:pPr algn="l">
              <a:lnSpc>
                <a:spcPts val="7840"/>
              </a:lnSpc>
            </a:pPr>
            <a:r>
              <a:rPr lang="en-US" sz="5600">
                <a:solidFill>
                  <a:srgbClr val="5E17EB"/>
                </a:solidFill>
                <a:latin typeface="Bryndan Write"/>
                <a:ea typeface="Bryndan Write"/>
                <a:cs typeface="Bryndan Write"/>
                <a:sym typeface="Bryndan Write"/>
              </a:rPr>
              <a:t>be awash in </a:t>
            </a:r>
          </a:p>
          <a:p>
            <a:pPr algn="l">
              <a:lnSpc>
                <a:spcPts val="7840"/>
              </a:lnSpc>
            </a:pPr>
            <a:r>
              <a:rPr lang="en-US" sz="5600">
                <a:solidFill>
                  <a:srgbClr val="5E17EB"/>
                </a:solidFill>
                <a:latin typeface="Bryndan Write"/>
                <a:ea typeface="Bryndan Write"/>
                <a:cs typeface="Bryndan Write"/>
                <a:sym typeface="Bryndan Write"/>
              </a:rPr>
              <a:t>→ containing too many things or people of a particular kind</a:t>
            </a:r>
          </a:p>
        </p:txBody>
      </p:sp>
      <p:sp>
        <p:nvSpPr>
          <p:cNvPr id="6" name="Freeform 6"/>
          <p:cNvSpPr/>
          <p:nvPr/>
        </p:nvSpPr>
        <p:spPr>
          <a:xfrm flipH="1">
            <a:off x="2681965" y="0"/>
            <a:ext cx="4947445" cy="1942997"/>
          </a:xfrm>
          <a:custGeom>
            <a:avLst/>
            <a:gdLst/>
            <a:ahLst/>
            <a:cxnLst/>
            <a:rect l="l" t="t" r="r" b="b"/>
            <a:pathLst>
              <a:path w="4947445" h="1942997">
                <a:moveTo>
                  <a:pt x="4947445" y="0"/>
                </a:moveTo>
                <a:lnTo>
                  <a:pt x="0" y="0"/>
                </a:lnTo>
                <a:lnTo>
                  <a:pt x="0" y="1942997"/>
                </a:lnTo>
                <a:lnTo>
                  <a:pt x="4947445" y="1942997"/>
                </a:lnTo>
                <a:lnTo>
                  <a:pt x="4947445"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7" name="Freeform 7"/>
          <p:cNvSpPr/>
          <p:nvPr/>
        </p:nvSpPr>
        <p:spPr>
          <a:xfrm>
            <a:off x="15717653" y="8108592"/>
            <a:ext cx="3083294" cy="3083294"/>
          </a:xfrm>
          <a:custGeom>
            <a:avLst/>
            <a:gdLst/>
            <a:ahLst/>
            <a:cxnLst/>
            <a:rect l="l" t="t" r="r" b="b"/>
            <a:pathLst>
              <a:path w="3083294" h="3083294">
                <a:moveTo>
                  <a:pt x="0" y="0"/>
                </a:moveTo>
                <a:lnTo>
                  <a:pt x="3083294" y="0"/>
                </a:lnTo>
                <a:lnTo>
                  <a:pt x="3083294" y="3083294"/>
                </a:lnTo>
                <a:lnTo>
                  <a:pt x="0" y="30832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8" name="Freeform 8"/>
          <p:cNvSpPr/>
          <p:nvPr/>
        </p:nvSpPr>
        <p:spPr>
          <a:xfrm>
            <a:off x="4049565" y="7639245"/>
            <a:ext cx="6632619" cy="1121516"/>
          </a:xfrm>
          <a:custGeom>
            <a:avLst/>
            <a:gdLst/>
            <a:ahLst/>
            <a:cxnLst/>
            <a:rect l="l" t="t" r="r" b="b"/>
            <a:pathLst>
              <a:path w="6632619" h="1121516">
                <a:moveTo>
                  <a:pt x="0" y="0"/>
                </a:moveTo>
                <a:lnTo>
                  <a:pt x="6632619" y="0"/>
                </a:lnTo>
                <a:lnTo>
                  <a:pt x="6632619" y="1121516"/>
                </a:lnTo>
                <a:lnTo>
                  <a:pt x="0" y="11215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a:off x="4291370" y="3588120"/>
            <a:ext cx="9705260" cy="4274239"/>
          </a:xfrm>
          <a:custGeom>
            <a:avLst/>
            <a:gdLst/>
            <a:ahLst/>
            <a:cxnLst/>
            <a:rect l="l" t="t" r="r" b="b"/>
            <a:pathLst>
              <a:path w="9705260" h="4274239">
                <a:moveTo>
                  <a:pt x="0" y="0"/>
                </a:moveTo>
                <a:lnTo>
                  <a:pt x="9705260" y="0"/>
                </a:lnTo>
                <a:lnTo>
                  <a:pt x="9705260" y="4274238"/>
                </a:lnTo>
                <a:lnTo>
                  <a:pt x="0" y="4274238"/>
                </a:lnTo>
                <a:lnTo>
                  <a:pt x="0" y="0"/>
                </a:lnTo>
                <a:close/>
              </a:path>
            </a:pathLst>
          </a:custGeom>
          <a:blipFill>
            <a:blip r:embed="rId2"/>
            <a:stretch>
              <a:fillRect l="-16157" t="-92539"/>
            </a:stretch>
          </a:blipFill>
        </p:spPr>
        <p:txBody>
          <a:bodyPr/>
          <a:lstStyle/>
          <a:p>
            <a:endParaRPr lang="ja-JP" altLang="en-US"/>
          </a:p>
        </p:txBody>
      </p:sp>
      <p:sp>
        <p:nvSpPr>
          <p:cNvPr id="3" name="Freeform 3"/>
          <p:cNvSpPr/>
          <p:nvPr/>
        </p:nvSpPr>
        <p:spPr>
          <a:xfrm rot="-3026566">
            <a:off x="2743604" y="2404370"/>
            <a:ext cx="3728345" cy="2367499"/>
          </a:xfrm>
          <a:custGeom>
            <a:avLst/>
            <a:gdLst/>
            <a:ahLst/>
            <a:cxnLst/>
            <a:rect l="l" t="t" r="r" b="b"/>
            <a:pathLst>
              <a:path w="3728345" h="2367499">
                <a:moveTo>
                  <a:pt x="0" y="0"/>
                </a:moveTo>
                <a:lnTo>
                  <a:pt x="3728345" y="0"/>
                </a:lnTo>
                <a:lnTo>
                  <a:pt x="3728345" y="2367499"/>
                </a:lnTo>
                <a:lnTo>
                  <a:pt x="0" y="23674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TextBox 4"/>
          <p:cNvSpPr txBox="1"/>
          <p:nvPr/>
        </p:nvSpPr>
        <p:spPr>
          <a:xfrm>
            <a:off x="5223529" y="4735554"/>
            <a:ext cx="7840942" cy="1616079"/>
          </a:xfrm>
          <a:prstGeom prst="rect">
            <a:avLst/>
          </a:prstGeom>
        </p:spPr>
        <p:txBody>
          <a:bodyPr lIns="0" tIns="0" rIns="0" bIns="0" rtlCol="0" anchor="t">
            <a:spAutoFit/>
          </a:bodyPr>
          <a:lstStyle/>
          <a:p>
            <a:pPr algn="ctr">
              <a:lnSpc>
                <a:spcPts val="11872"/>
              </a:lnSpc>
            </a:pPr>
            <a:r>
              <a:rPr lang="en-US" sz="12630">
                <a:solidFill>
                  <a:srgbClr val="FF6BBE"/>
                </a:solidFill>
                <a:latin typeface="Gochi Hand"/>
                <a:ea typeface="Gochi Hand"/>
                <a:cs typeface="Gochi Hand"/>
                <a:sym typeface="Gochi Hand"/>
              </a:rPr>
              <a:t>Answers</a:t>
            </a:r>
          </a:p>
        </p:txBody>
      </p:sp>
      <p:sp>
        <p:nvSpPr>
          <p:cNvPr id="5" name="Freeform 5"/>
          <p:cNvSpPr/>
          <p:nvPr/>
        </p:nvSpPr>
        <p:spPr>
          <a:xfrm rot="7671314">
            <a:off x="11833594" y="5972294"/>
            <a:ext cx="3728345" cy="2367499"/>
          </a:xfrm>
          <a:custGeom>
            <a:avLst/>
            <a:gdLst/>
            <a:ahLst/>
            <a:cxnLst/>
            <a:rect l="l" t="t" r="r" b="b"/>
            <a:pathLst>
              <a:path w="3728345" h="2367499">
                <a:moveTo>
                  <a:pt x="0" y="0"/>
                </a:moveTo>
                <a:lnTo>
                  <a:pt x="3728344" y="0"/>
                </a:lnTo>
                <a:lnTo>
                  <a:pt x="3728344" y="2367499"/>
                </a:lnTo>
                <a:lnTo>
                  <a:pt x="0" y="23674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rot="-5400000">
            <a:off x="4946563" y="-2591180"/>
            <a:ext cx="8394875" cy="15917229"/>
          </a:xfrm>
          <a:custGeom>
            <a:avLst/>
            <a:gdLst/>
            <a:ahLst/>
            <a:cxnLst/>
            <a:rect l="l" t="t" r="r" b="b"/>
            <a:pathLst>
              <a:path w="8394875" h="15917229">
                <a:moveTo>
                  <a:pt x="0" y="0"/>
                </a:moveTo>
                <a:lnTo>
                  <a:pt x="8394874" y="0"/>
                </a:lnTo>
                <a:lnTo>
                  <a:pt x="8394874" y="15917228"/>
                </a:lnTo>
                <a:lnTo>
                  <a:pt x="0" y="15917228"/>
                </a:lnTo>
                <a:lnTo>
                  <a:pt x="0" y="0"/>
                </a:lnTo>
                <a:close/>
              </a:path>
            </a:pathLst>
          </a:custGeom>
          <a:blipFill>
            <a:blip r:embed="rId2"/>
            <a:stretch>
              <a:fillRect r="-45997"/>
            </a:stretch>
          </a:blipFill>
        </p:spPr>
        <p:txBody>
          <a:bodyPr/>
          <a:lstStyle/>
          <a:p>
            <a:endParaRPr lang="ja-JP" altLang="en-US"/>
          </a:p>
        </p:txBody>
      </p:sp>
      <p:sp>
        <p:nvSpPr>
          <p:cNvPr id="3" name="Freeform 3"/>
          <p:cNvSpPr/>
          <p:nvPr/>
        </p:nvSpPr>
        <p:spPr>
          <a:xfrm>
            <a:off x="12963702" y="741813"/>
            <a:ext cx="4947445" cy="1942997"/>
          </a:xfrm>
          <a:custGeom>
            <a:avLst/>
            <a:gdLst/>
            <a:ahLst/>
            <a:cxnLst/>
            <a:rect l="l" t="t" r="r" b="b"/>
            <a:pathLst>
              <a:path w="4947445" h="1942997">
                <a:moveTo>
                  <a:pt x="0" y="0"/>
                </a:moveTo>
                <a:lnTo>
                  <a:pt x="4947445" y="0"/>
                </a:lnTo>
                <a:lnTo>
                  <a:pt x="4947445" y="1942997"/>
                </a:lnTo>
                <a:lnTo>
                  <a:pt x="0" y="19429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1680835">
            <a:off x="1325699" y="1396907"/>
            <a:ext cx="1364676" cy="937905"/>
          </a:xfrm>
          <a:custGeom>
            <a:avLst/>
            <a:gdLst/>
            <a:ahLst/>
            <a:cxnLst/>
            <a:rect l="l" t="t" r="r" b="b"/>
            <a:pathLst>
              <a:path w="1364676" h="937905">
                <a:moveTo>
                  <a:pt x="0" y="0"/>
                </a:moveTo>
                <a:lnTo>
                  <a:pt x="1364676" y="0"/>
                </a:lnTo>
                <a:lnTo>
                  <a:pt x="1364676" y="937905"/>
                </a:lnTo>
                <a:lnTo>
                  <a:pt x="0" y="9379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a:off x="14626962" y="7945113"/>
            <a:ext cx="1620925" cy="2086738"/>
          </a:xfrm>
          <a:custGeom>
            <a:avLst/>
            <a:gdLst/>
            <a:ahLst/>
            <a:cxnLst/>
            <a:rect l="l" t="t" r="r" b="b"/>
            <a:pathLst>
              <a:path w="1620925" h="2086738">
                <a:moveTo>
                  <a:pt x="0" y="0"/>
                </a:moveTo>
                <a:lnTo>
                  <a:pt x="1620925" y="0"/>
                </a:lnTo>
                <a:lnTo>
                  <a:pt x="1620925" y="2086738"/>
                </a:lnTo>
                <a:lnTo>
                  <a:pt x="0" y="208673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Freeform 6"/>
          <p:cNvSpPr/>
          <p:nvPr/>
        </p:nvSpPr>
        <p:spPr>
          <a:xfrm>
            <a:off x="-886740" y="7945113"/>
            <a:ext cx="3281277" cy="3239516"/>
          </a:xfrm>
          <a:custGeom>
            <a:avLst/>
            <a:gdLst/>
            <a:ahLst/>
            <a:cxnLst/>
            <a:rect l="l" t="t" r="r" b="b"/>
            <a:pathLst>
              <a:path w="3281277" h="3239516">
                <a:moveTo>
                  <a:pt x="0" y="0"/>
                </a:moveTo>
                <a:lnTo>
                  <a:pt x="3281278" y="0"/>
                </a:lnTo>
                <a:lnTo>
                  <a:pt x="3281278" y="3239516"/>
                </a:lnTo>
                <a:lnTo>
                  <a:pt x="0" y="32395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7" name="Freeform 7"/>
          <p:cNvSpPr/>
          <p:nvPr/>
        </p:nvSpPr>
        <p:spPr>
          <a:xfrm>
            <a:off x="-386262" y="-542951"/>
            <a:ext cx="2280323" cy="3143302"/>
          </a:xfrm>
          <a:custGeom>
            <a:avLst/>
            <a:gdLst/>
            <a:ahLst/>
            <a:cxnLst/>
            <a:rect l="l" t="t" r="r" b="b"/>
            <a:pathLst>
              <a:path w="2280323" h="3143302">
                <a:moveTo>
                  <a:pt x="0" y="0"/>
                </a:moveTo>
                <a:lnTo>
                  <a:pt x="2280322" y="0"/>
                </a:lnTo>
                <a:lnTo>
                  <a:pt x="2280322" y="3143302"/>
                </a:lnTo>
                <a:lnTo>
                  <a:pt x="0" y="314330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sp>
        <p:nvSpPr>
          <p:cNvPr id="8" name="TextBox 8"/>
          <p:cNvSpPr txBox="1"/>
          <p:nvPr/>
        </p:nvSpPr>
        <p:spPr>
          <a:xfrm>
            <a:off x="1650706" y="2928137"/>
            <a:ext cx="14986589" cy="7538212"/>
          </a:xfrm>
          <a:prstGeom prst="rect">
            <a:avLst/>
          </a:prstGeom>
        </p:spPr>
        <p:txBody>
          <a:bodyPr lIns="0" tIns="0" rIns="0" bIns="0" rtlCol="0" anchor="t">
            <a:spAutoFit/>
          </a:bodyPr>
          <a:lstStyle/>
          <a:p>
            <a:pPr marL="734061" lvl="1" indent="-367031" algn="l">
              <a:lnSpc>
                <a:spcPts val="5474"/>
              </a:lnSpc>
              <a:buAutoNum type="arabicPeriod"/>
            </a:pPr>
            <a:r>
              <a:rPr lang="en-US" sz="3400">
                <a:solidFill>
                  <a:srgbClr val="5E17EB"/>
                </a:solidFill>
                <a:latin typeface="Bryndan Write"/>
                <a:ea typeface="Bryndan Write"/>
                <a:cs typeface="Bryndan Write"/>
                <a:sym typeface="Bryndan Write"/>
              </a:rPr>
              <a:t> I think that schools should not permit the use of AI in schools. If children rely on AI, their ability to think doesn’t grow. At least schools should provide the opportunity to make children think themselves.</a:t>
            </a:r>
          </a:p>
          <a:p>
            <a:pPr marL="734061" lvl="1" indent="-367031" algn="l">
              <a:lnSpc>
                <a:spcPts val="5474"/>
              </a:lnSpc>
              <a:buAutoNum type="arabicPeriod"/>
            </a:pPr>
            <a:r>
              <a:rPr lang="en-US" sz="3400">
                <a:solidFill>
                  <a:srgbClr val="5E17EB"/>
                </a:solidFill>
                <a:latin typeface="Bryndan Write"/>
                <a:ea typeface="Bryndan Write"/>
                <a:cs typeface="Bryndan Write"/>
                <a:sym typeface="Bryndan Write"/>
              </a:rPr>
              <a:t> I feel a crisis in AI, such as ChatGPT. It makes us lazy. Also, because of the existence, some students may be suspected of cheating on their homework.</a:t>
            </a:r>
          </a:p>
          <a:p>
            <a:pPr marL="734061" lvl="1" indent="-367031" algn="l">
              <a:lnSpc>
                <a:spcPts val="5474"/>
              </a:lnSpc>
              <a:buAutoNum type="arabicPeriod"/>
            </a:pPr>
            <a:r>
              <a:rPr lang="en-US" sz="3400">
                <a:solidFill>
                  <a:srgbClr val="5E17EB"/>
                </a:solidFill>
                <a:latin typeface="Bryndan Write"/>
                <a:ea typeface="Bryndan Write"/>
                <a:cs typeface="Bryndan Write"/>
                <a:sym typeface="Bryndan Write"/>
              </a:rPr>
              <a:t> I think that AI is a good tool to gather information and the resources. However, we should not rely on it when we think about something like writing an essay. It is not beneficial for us.</a:t>
            </a:r>
          </a:p>
          <a:p>
            <a:pPr algn="l">
              <a:lnSpc>
                <a:spcPts val="5474"/>
              </a:lnSpc>
            </a:pPr>
            <a:endParaRPr lang="en-US" sz="3400">
              <a:solidFill>
                <a:srgbClr val="5E17EB"/>
              </a:solidFill>
              <a:latin typeface="Bryndan Write"/>
              <a:ea typeface="Bryndan Write"/>
              <a:cs typeface="Bryndan Write"/>
              <a:sym typeface="Bryndan Write"/>
            </a:endParaRPr>
          </a:p>
          <a:p>
            <a:pPr algn="l">
              <a:lnSpc>
                <a:spcPts val="5474"/>
              </a:lnSpc>
            </a:pPr>
            <a:endParaRPr lang="en-US" sz="3400">
              <a:solidFill>
                <a:srgbClr val="5E17EB"/>
              </a:solidFill>
              <a:latin typeface="Bryndan Write"/>
              <a:ea typeface="Bryndan Write"/>
              <a:cs typeface="Bryndan Write"/>
              <a:sym typeface="Bryndan Write"/>
            </a:endParaRPr>
          </a:p>
        </p:txBody>
      </p:sp>
      <p:sp>
        <p:nvSpPr>
          <p:cNvPr id="9" name="TextBox 9"/>
          <p:cNvSpPr txBox="1"/>
          <p:nvPr/>
        </p:nvSpPr>
        <p:spPr>
          <a:xfrm>
            <a:off x="2881455" y="1506436"/>
            <a:ext cx="10082247" cy="890296"/>
          </a:xfrm>
          <a:prstGeom prst="rect">
            <a:avLst/>
          </a:prstGeom>
        </p:spPr>
        <p:txBody>
          <a:bodyPr lIns="0" tIns="0" rIns="0" bIns="0" rtlCol="0" anchor="t">
            <a:spAutoFit/>
          </a:bodyPr>
          <a:lstStyle/>
          <a:p>
            <a:pPr algn="ctr">
              <a:lnSpc>
                <a:spcPts val="5740"/>
              </a:lnSpc>
            </a:pPr>
            <a:r>
              <a:rPr lang="en-US" sz="7000">
                <a:solidFill>
                  <a:srgbClr val="FF6BBE"/>
                </a:solidFill>
                <a:latin typeface="Bryndan Write"/>
                <a:ea typeface="Bryndan Write"/>
                <a:cs typeface="Bryndan Write"/>
                <a:sym typeface="Bryndan Write"/>
              </a:rPr>
              <a:t>Answers to the questions</a:t>
            </a:r>
          </a:p>
        </p:txBody>
      </p:sp>
      <p:sp>
        <p:nvSpPr>
          <p:cNvPr id="10" name="Freeform 10"/>
          <p:cNvSpPr/>
          <p:nvPr/>
        </p:nvSpPr>
        <p:spPr>
          <a:xfrm rot="-10800000">
            <a:off x="16322283" y="7945113"/>
            <a:ext cx="2280323" cy="3143302"/>
          </a:xfrm>
          <a:custGeom>
            <a:avLst/>
            <a:gdLst/>
            <a:ahLst/>
            <a:cxnLst/>
            <a:rect l="l" t="t" r="r" b="b"/>
            <a:pathLst>
              <a:path w="2280323" h="3143302">
                <a:moveTo>
                  <a:pt x="0" y="0"/>
                </a:moveTo>
                <a:lnTo>
                  <a:pt x="2280323" y="0"/>
                </a:lnTo>
                <a:lnTo>
                  <a:pt x="2280323" y="3143302"/>
                </a:lnTo>
                <a:lnTo>
                  <a:pt x="0" y="31433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ja-JP"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a:off x="4291370" y="3588120"/>
            <a:ext cx="9705260" cy="4274239"/>
          </a:xfrm>
          <a:custGeom>
            <a:avLst/>
            <a:gdLst/>
            <a:ahLst/>
            <a:cxnLst/>
            <a:rect l="l" t="t" r="r" b="b"/>
            <a:pathLst>
              <a:path w="9705260" h="4274239">
                <a:moveTo>
                  <a:pt x="0" y="0"/>
                </a:moveTo>
                <a:lnTo>
                  <a:pt x="9705260" y="0"/>
                </a:lnTo>
                <a:lnTo>
                  <a:pt x="9705260" y="4274238"/>
                </a:lnTo>
                <a:lnTo>
                  <a:pt x="0" y="4274238"/>
                </a:lnTo>
                <a:lnTo>
                  <a:pt x="0" y="0"/>
                </a:lnTo>
                <a:close/>
              </a:path>
            </a:pathLst>
          </a:custGeom>
          <a:blipFill>
            <a:blip r:embed="rId2"/>
            <a:stretch>
              <a:fillRect l="-16157" t="-92539"/>
            </a:stretch>
          </a:blipFill>
        </p:spPr>
        <p:txBody>
          <a:bodyPr/>
          <a:lstStyle/>
          <a:p>
            <a:endParaRPr lang="ja-JP" altLang="en-US"/>
          </a:p>
        </p:txBody>
      </p:sp>
      <p:sp>
        <p:nvSpPr>
          <p:cNvPr id="3" name="Freeform 3"/>
          <p:cNvSpPr/>
          <p:nvPr/>
        </p:nvSpPr>
        <p:spPr>
          <a:xfrm rot="-3026566">
            <a:off x="2743604" y="2404370"/>
            <a:ext cx="3728345" cy="2367499"/>
          </a:xfrm>
          <a:custGeom>
            <a:avLst/>
            <a:gdLst/>
            <a:ahLst/>
            <a:cxnLst/>
            <a:rect l="l" t="t" r="r" b="b"/>
            <a:pathLst>
              <a:path w="3728345" h="2367499">
                <a:moveTo>
                  <a:pt x="0" y="0"/>
                </a:moveTo>
                <a:lnTo>
                  <a:pt x="3728345" y="0"/>
                </a:lnTo>
                <a:lnTo>
                  <a:pt x="3728345" y="2367499"/>
                </a:lnTo>
                <a:lnTo>
                  <a:pt x="0" y="23674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TextBox 4"/>
          <p:cNvSpPr txBox="1"/>
          <p:nvPr/>
        </p:nvSpPr>
        <p:spPr>
          <a:xfrm>
            <a:off x="5223529" y="4735554"/>
            <a:ext cx="7840942" cy="1616079"/>
          </a:xfrm>
          <a:prstGeom prst="rect">
            <a:avLst/>
          </a:prstGeom>
        </p:spPr>
        <p:txBody>
          <a:bodyPr lIns="0" tIns="0" rIns="0" bIns="0" rtlCol="0" anchor="t">
            <a:spAutoFit/>
          </a:bodyPr>
          <a:lstStyle/>
          <a:p>
            <a:pPr algn="ctr">
              <a:lnSpc>
                <a:spcPts val="11872"/>
              </a:lnSpc>
            </a:pPr>
            <a:r>
              <a:rPr lang="en-US" sz="12630">
                <a:solidFill>
                  <a:srgbClr val="FF6BBE"/>
                </a:solidFill>
                <a:latin typeface="Gochi Hand"/>
                <a:ea typeface="Gochi Hand"/>
                <a:cs typeface="Gochi Hand"/>
                <a:sym typeface="Gochi Hand"/>
              </a:rPr>
              <a:t>Activity</a:t>
            </a:r>
          </a:p>
        </p:txBody>
      </p:sp>
      <p:sp>
        <p:nvSpPr>
          <p:cNvPr id="5" name="Freeform 5"/>
          <p:cNvSpPr/>
          <p:nvPr/>
        </p:nvSpPr>
        <p:spPr>
          <a:xfrm rot="7671314">
            <a:off x="11833594" y="5972294"/>
            <a:ext cx="3728345" cy="2367499"/>
          </a:xfrm>
          <a:custGeom>
            <a:avLst/>
            <a:gdLst/>
            <a:ahLst/>
            <a:cxnLst/>
            <a:rect l="l" t="t" r="r" b="b"/>
            <a:pathLst>
              <a:path w="3728345" h="2367499">
                <a:moveTo>
                  <a:pt x="0" y="0"/>
                </a:moveTo>
                <a:lnTo>
                  <a:pt x="3728344" y="0"/>
                </a:lnTo>
                <a:lnTo>
                  <a:pt x="3728344" y="2367499"/>
                </a:lnTo>
                <a:lnTo>
                  <a:pt x="0" y="23674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rot="-5400000">
            <a:off x="4946563" y="-2591180"/>
            <a:ext cx="8394875" cy="15917229"/>
          </a:xfrm>
          <a:custGeom>
            <a:avLst/>
            <a:gdLst/>
            <a:ahLst/>
            <a:cxnLst/>
            <a:rect l="l" t="t" r="r" b="b"/>
            <a:pathLst>
              <a:path w="8394875" h="15917229">
                <a:moveTo>
                  <a:pt x="0" y="0"/>
                </a:moveTo>
                <a:lnTo>
                  <a:pt x="8394874" y="0"/>
                </a:lnTo>
                <a:lnTo>
                  <a:pt x="8394874" y="15917228"/>
                </a:lnTo>
                <a:lnTo>
                  <a:pt x="0" y="15917228"/>
                </a:lnTo>
                <a:lnTo>
                  <a:pt x="0" y="0"/>
                </a:lnTo>
                <a:close/>
              </a:path>
            </a:pathLst>
          </a:custGeom>
          <a:blipFill>
            <a:blip r:embed="rId2"/>
            <a:stretch>
              <a:fillRect r="-45997"/>
            </a:stretch>
          </a:blipFill>
        </p:spPr>
        <p:txBody>
          <a:bodyPr/>
          <a:lstStyle/>
          <a:p>
            <a:endParaRPr lang="ja-JP" altLang="en-US"/>
          </a:p>
        </p:txBody>
      </p:sp>
      <p:sp>
        <p:nvSpPr>
          <p:cNvPr id="3" name="Freeform 3"/>
          <p:cNvSpPr/>
          <p:nvPr/>
        </p:nvSpPr>
        <p:spPr>
          <a:xfrm>
            <a:off x="12963702" y="741813"/>
            <a:ext cx="4947445" cy="1942997"/>
          </a:xfrm>
          <a:custGeom>
            <a:avLst/>
            <a:gdLst/>
            <a:ahLst/>
            <a:cxnLst/>
            <a:rect l="l" t="t" r="r" b="b"/>
            <a:pathLst>
              <a:path w="4947445" h="1942997">
                <a:moveTo>
                  <a:pt x="0" y="0"/>
                </a:moveTo>
                <a:lnTo>
                  <a:pt x="4947445" y="0"/>
                </a:lnTo>
                <a:lnTo>
                  <a:pt x="4947445" y="1942997"/>
                </a:lnTo>
                <a:lnTo>
                  <a:pt x="0" y="19429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1680835">
            <a:off x="1325699" y="1396907"/>
            <a:ext cx="1364676" cy="937905"/>
          </a:xfrm>
          <a:custGeom>
            <a:avLst/>
            <a:gdLst/>
            <a:ahLst/>
            <a:cxnLst/>
            <a:rect l="l" t="t" r="r" b="b"/>
            <a:pathLst>
              <a:path w="1364676" h="937905">
                <a:moveTo>
                  <a:pt x="0" y="0"/>
                </a:moveTo>
                <a:lnTo>
                  <a:pt x="1364676" y="0"/>
                </a:lnTo>
                <a:lnTo>
                  <a:pt x="1364676" y="937905"/>
                </a:lnTo>
                <a:lnTo>
                  <a:pt x="0" y="9379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a:off x="14626962" y="7945113"/>
            <a:ext cx="1620925" cy="2086738"/>
          </a:xfrm>
          <a:custGeom>
            <a:avLst/>
            <a:gdLst/>
            <a:ahLst/>
            <a:cxnLst/>
            <a:rect l="l" t="t" r="r" b="b"/>
            <a:pathLst>
              <a:path w="1620925" h="2086738">
                <a:moveTo>
                  <a:pt x="0" y="0"/>
                </a:moveTo>
                <a:lnTo>
                  <a:pt x="1620925" y="0"/>
                </a:lnTo>
                <a:lnTo>
                  <a:pt x="1620925" y="2086738"/>
                </a:lnTo>
                <a:lnTo>
                  <a:pt x="0" y="208673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Freeform 6"/>
          <p:cNvSpPr/>
          <p:nvPr/>
        </p:nvSpPr>
        <p:spPr>
          <a:xfrm>
            <a:off x="-886740" y="7945113"/>
            <a:ext cx="3281277" cy="3239516"/>
          </a:xfrm>
          <a:custGeom>
            <a:avLst/>
            <a:gdLst/>
            <a:ahLst/>
            <a:cxnLst/>
            <a:rect l="l" t="t" r="r" b="b"/>
            <a:pathLst>
              <a:path w="3281277" h="3239516">
                <a:moveTo>
                  <a:pt x="0" y="0"/>
                </a:moveTo>
                <a:lnTo>
                  <a:pt x="3281278" y="0"/>
                </a:lnTo>
                <a:lnTo>
                  <a:pt x="3281278" y="3239516"/>
                </a:lnTo>
                <a:lnTo>
                  <a:pt x="0" y="32395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7" name="Freeform 7"/>
          <p:cNvSpPr/>
          <p:nvPr/>
        </p:nvSpPr>
        <p:spPr>
          <a:xfrm>
            <a:off x="-386262" y="-542951"/>
            <a:ext cx="2280323" cy="3143302"/>
          </a:xfrm>
          <a:custGeom>
            <a:avLst/>
            <a:gdLst/>
            <a:ahLst/>
            <a:cxnLst/>
            <a:rect l="l" t="t" r="r" b="b"/>
            <a:pathLst>
              <a:path w="2280323" h="3143302">
                <a:moveTo>
                  <a:pt x="0" y="0"/>
                </a:moveTo>
                <a:lnTo>
                  <a:pt x="2280322" y="0"/>
                </a:lnTo>
                <a:lnTo>
                  <a:pt x="2280322" y="3143302"/>
                </a:lnTo>
                <a:lnTo>
                  <a:pt x="0" y="314330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sp>
        <p:nvSpPr>
          <p:cNvPr id="8" name="TextBox 8"/>
          <p:cNvSpPr txBox="1"/>
          <p:nvPr/>
        </p:nvSpPr>
        <p:spPr>
          <a:xfrm>
            <a:off x="1668442" y="3324251"/>
            <a:ext cx="14951116" cy="4691430"/>
          </a:xfrm>
          <a:prstGeom prst="rect">
            <a:avLst/>
          </a:prstGeom>
        </p:spPr>
        <p:txBody>
          <a:bodyPr lIns="0" tIns="0" rIns="0" bIns="0" rtlCol="0" anchor="t">
            <a:spAutoFit/>
          </a:bodyPr>
          <a:lstStyle/>
          <a:p>
            <a:pPr algn="l">
              <a:lnSpc>
                <a:spcPts val="7498"/>
              </a:lnSpc>
            </a:pPr>
            <a:r>
              <a:rPr lang="en-US" sz="4657" dirty="0">
                <a:solidFill>
                  <a:srgbClr val="5E17EB"/>
                </a:solidFill>
                <a:latin typeface="Bryndan Write"/>
                <a:ea typeface="Bryndan Write"/>
                <a:cs typeface="Bryndan Write"/>
                <a:sym typeface="Bryndan Write"/>
              </a:rPr>
              <a:t>Let’s play with ChatGPT!</a:t>
            </a:r>
          </a:p>
          <a:p>
            <a:pPr marL="1005572" lvl="1" indent="-502786" algn="l">
              <a:lnSpc>
                <a:spcPts val="7498"/>
              </a:lnSpc>
              <a:buAutoNum type="arabicPeriod"/>
            </a:pPr>
            <a:r>
              <a:rPr lang="en-US" sz="4657" dirty="0">
                <a:solidFill>
                  <a:srgbClr val="5E17EB"/>
                </a:solidFill>
                <a:latin typeface="Bryndan Write"/>
                <a:ea typeface="Bryndan Write"/>
                <a:cs typeface="Bryndan Write"/>
                <a:sym typeface="Bryndan Write"/>
              </a:rPr>
              <a:t>Let’s use the voice function and communicate in English or other foreign languages with ChatGPT!</a:t>
            </a:r>
          </a:p>
          <a:p>
            <a:pPr marL="1005572" lvl="1" indent="-502786" algn="l">
              <a:lnSpc>
                <a:spcPts val="7498"/>
              </a:lnSpc>
              <a:buAutoNum type="arabicPeriod"/>
            </a:pPr>
            <a:r>
              <a:rPr lang="en-US" sz="4657" dirty="0">
                <a:solidFill>
                  <a:srgbClr val="5E17EB"/>
                </a:solidFill>
                <a:latin typeface="Bryndan Write"/>
                <a:ea typeface="Bryndan Write"/>
                <a:cs typeface="Bryndan Write"/>
                <a:sym typeface="Bryndan Write"/>
              </a:rPr>
              <a:t>Let’s play Othello with ChatGPT!</a:t>
            </a:r>
          </a:p>
          <a:p>
            <a:pPr marL="1005572" lvl="1" indent="-502786" algn="l">
              <a:lnSpc>
                <a:spcPts val="7498"/>
              </a:lnSpc>
              <a:buAutoNum type="arabicPeriod"/>
            </a:pPr>
            <a:r>
              <a:rPr lang="en-US" sz="4657" dirty="0">
                <a:solidFill>
                  <a:srgbClr val="5E17EB"/>
                </a:solidFill>
                <a:latin typeface="Bryndan Write"/>
                <a:ea typeface="Bryndan Write"/>
                <a:cs typeface="Bryndan Write"/>
                <a:sym typeface="Bryndan Write"/>
              </a:rPr>
              <a:t>Let’s make ChatGPT read our palms!</a:t>
            </a:r>
          </a:p>
        </p:txBody>
      </p:sp>
      <p:sp>
        <p:nvSpPr>
          <p:cNvPr id="9" name="TextBox 9"/>
          <p:cNvSpPr txBox="1"/>
          <p:nvPr/>
        </p:nvSpPr>
        <p:spPr>
          <a:xfrm>
            <a:off x="3125126" y="1506436"/>
            <a:ext cx="9838576" cy="890296"/>
          </a:xfrm>
          <a:prstGeom prst="rect">
            <a:avLst/>
          </a:prstGeom>
        </p:spPr>
        <p:txBody>
          <a:bodyPr lIns="0" tIns="0" rIns="0" bIns="0" rtlCol="0" anchor="t">
            <a:spAutoFit/>
          </a:bodyPr>
          <a:lstStyle/>
          <a:p>
            <a:pPr algn="l">
              <a:lnSpc>
                <a:spcPts val="5740"/>
              </a:lnSpc>
            </a:pPr>
            <a:r>
              <a:rPr lang="en-US" sz="7000">
                <a:solidFill>
                  <a:srgbClr val="FF6BBE"/>
                </a:solidFill>
                <a:latin typeface="Bryndan Write"/>
                <a:ea typeface="Bryndan Write"/>
                <a:cs typeface="Bryndan Write"/>
                <a:sym typeface="Bryndan Write"/>
              </a:rPr>
              <a:t>Activity</a:t>
            </a:r>
          </a:p>
        </p:txBody>
      </p:sp>
      <p:sp>
        <p:nvSpPr>
          <p:cNvPr id="10" name="Freeform 10"/>
          <p:cNvSpPr/>
          <p:nvPr/>
        </p:nvSpPr>
        <p:spPr>
          <a:xfrm rot="-10800000">
            <a:off x="16322283" y="7945113"/>
            <a:ext cx="2280323" cy="3143302"/>
          </a:xfrm>
          <a:custGeom>
            <a:avLst/>
            <a:gdLst/>
            <a:ahLst/>
            <a:cxnLst/>
            <a:rect l="l" t="t" r="r" b="b"/>
            <a:pathLst>
              <a:path w="2280323" h="3143302">
                <a:moveTo>
                  <a:pt x="0" y="0"/>
                </a:moveTo>
                <a:lnTo>
                  <a:pt x="2280323" y="0"/>
                </a:lnTo>
                <a:lnTo>
                  <a:pt x="2280323" y="3143302"/>
                </a:lnTo>
                <a:lnTo>
                  <a:pt x="0" y="31433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ja-JP"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rot="-5400000">
            <a:off x="4577925" y="-3329840"/>
            <a:ext cx="8862929" cy="16804690"/>
          </a:xfrm>
          <a:custGeom>
            <a:avLst/>
            <a:gdLst/>
            <a:ahLst/>
            <a:cxnLst/>
            <a:rect l="l" t="t" r="r" b="b"/>
            <a:pathLst>
              <a:path w="8862929" h="16804690">
                <a:moveTo>
                  <a:pt x="0" y="0"/>
                </a:moveTo>
                <a:lnTo>
                  <a:pt x="8862929" y="0"/>
                </a:lnTo>
                <a:lnTo>
                  <a:pt x="8862929" y="16804691"/>
                </a:lnTo>
                <a:lnTo>
                  <a:pt x="0" y="16804691"/>
                </a:lnTo>
                <a:lnTo>
                  <a:pt x="0" y="0"/>
                </a:lnTo>
                <a:close/>
              </a:path>
            </a:pathLst>
          </a:custGeom>
          <a:blipFill>
            <a:blip r:embed="rId2"/>
            <a:stretch>
              <a:fillRect r="-45997"/>
            </a:stretch>
          </a:blipFill>
        </p:spPr>
        <p:txBody>
          <a:bodyPr/>
          <a:lstStyle/>
          <a:p>
            <a:endParaRPr lang="ja-JP" altLang="en-US"/>
          </a:p>
        </p:txBody>
      </p:sp>
      <p:sp>
        <p:nvSpPr>
          <p:cNvPr id="3" name="Freeform 3"/>
          <p:cNvSpPr/>
          <p:nvPr/>
        </p:nvSpPr>
        <p:spPr>
          <a:xfrm rot="-1391118">
            <a:off x="10316583" y="-2915471"/>
            <a:ext cx="3665666" cy="3796829"/>
          </a:xfrm>
          <a:custGeom>
            <a:avLst/>
            <a:gdLst/>
            <a:ahLst/>
            <a:cxnLst/>
            <a:rect l="l" t="t" r="r" b="b"/>
            <a:pathLst>
              <a:path w="3665666" h="3796829">
                <a:moveTo>
                  <a:pt x="0" y="0"/>
                </a:moveTo>
                <a:lnTo>
                  <a:pt x="3665665" y="0"/>
                </a:lnTo>
                <a:lnTo>
                  <a:pt x="3665665" y="3796829"/>
                </a:lnTo>
                <a:lnTo>
                  <a:pt x="0" y="37968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6979330">
            <a:off x="-712187" y="8552632"/>
            <a:ext cx="3453702" cy="1902676"/>
          </a:xfrm>
          <a:custGeom>
            <a:avLst/>
            <a:gdLst/>
            <a:ahLst/>
            <a:cxnLst/>
            <a:rect l="l" t="t" r="r" b="b"/>
            <a:pathLst>
              <a:path w="3453702" h="1902676">
                <a:moveTo>
                  <a:pt x="0" y="0"/>
                </a:moveTo>
                <a:lnTo>
                  <a:pt x="3453703" y="0"/>
                </a:lnTo>
                <a:lnTo>
                  <a:pt x="3453703" y="1902676"/>
                </a:lnTo>
                <a:lnTo>
                  <a:pt x="0" y="19026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rot="-10800000">
            <a:off x="3038814" y="354536"/>
            <a:ext cx="789010" cy="1764347"/>
          </a:xfrm>
          <a:custGeom>
            <a:avLst/>
            <a:gdLst/>
            <a:ahLst/>
            <a:cxnLst/>
            <a:rect l="l" t="t" r="r" b="b"/>
            <a:pathLst>
              <a:path w="789010" h="1764347">
                <a:moveTo>
                  <a:pt x="0" y="0"/>
                </a:moveTo>
                <a:lnTo>
                  <a:pt x="789011" y="0"/>
                </a:lnTo>
                <a:lnTo>
                  <a:pt x="789011" y="1764347"/>
                </a:lnTo>
                <a:lnTo>
                  <a:pt x="0" y="176434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Freeform 6"/>
          <p:cNvSpPr/>
          <p:nvPr/>
        </p:nvSpPr>
        <p:spPr>
          <a:xfrm>
            <a:off x="15653984" y="7285943"/>
            <a:ext cx="789010" cy="1764347"/>
          </a:xfrm>
          <a:custGeom>
            <a:avLst/>
            <a:gdLst/>
            <a:ahLst/>
            <a:cxnLst/>
            <a:rect l="l" t="t" r="r" b="b"/>
            <a:pathLst>
              <a:path w="789010" h="1764347">
                <a:moveTo>
                  <a:pt x="0" y="0"/>
                </a:moveTo>
                <a:lnTo>
                  <a:pt x="789011" y="0"/>
                </a:lnTo>
                <a:lnTo>
                  <a:pt x="789011" y="1764347"/>
                </a:lnTo>
                <a:lnTo>
                  <a:pt x="0" y="17643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7" name="Freeform 7"/>
          <p:cNvSpPr/>
          <p:nvPr/>
        </p:nvSpPr>
        <p:spPr>
          <a:xfrm>
            <a:off x="319659" y="6257243"/>
            <a:ext cx="1600479" cy="2057400"/>
          </a:xfrm>
          <a:custGeom>
            <a:avLst/>
            <a:gdLst/>
            <a:ahLst/>
            <a:cxnLst/>
            <a:rect l="l" t="t" r="r" b="b"/>
            <a:pathLst>
              <a:path w="1600479" h="2057400">
                <a:moveTo>
                  <a:pt x="0" y="0"/>
                </a:moveTo>
                <a:lnTo>
                  <a:pt x="1600479" y="0"/>
                </a:lnTo>
                <a:lnTo>
                  <a:pt x="1600479" y="2057400"/>
                </a:lnTo>
                <a:lnTo>
                  <a:pt x="0" y="20574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sp>
        <p:nvSpPr>
          <p:cNvPr id="8" name="Freeform 8"/>
          <p:cNvSpPr/>
          <p:nvPr/>
        </p:nvSpPr>
        <p:spPr>
          <a:xfrm>
            <a:off x="16183823" y="641041"/>
            <a:ext cx="2999781" cy="2955685"/>
          </a:xfrm>
          <a:custGeom>
            <a:avLst/>
            <a:gdLst/>
            <a:ahLst/>
            <a:cxnLst/>
            <a:rect l="l" t="t" r="r" b="b"/>
            <a:pathLst>
              <a:path w="2999781" h="2955685">
                <a:moveTo>
                  <a:pt x="0" y="0"/>
                </a:moveTo>
                <a:lnTo>
                  <a:pt x="2999781" y="0"/>
                </a:lnTo>
                <a:lnTo>
                  <a:pt x="2999781" y="2955684"/>
                </a:lnTo>
                <a:lnTo>
                  <a:pt x="0" y="29556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ja-JP" altLang="en-US"/>
          </a:p>
        </p:txBody>
      </p:sp>
      <p:sp>
        <p:nvSpPr>
          <p:cNvPr id="9" name="TextBox 9"/>
          <p:cNvSpPr txBox="1"/>
          <p:nvPr/>
        </p:nvSpPr>
        <p:spPr>
          <a:xfrm>
            <a:off x="3827825" y="1090210"/>
            <a:ext cx="9838576" cy="890296"/>
          </a:xfrm>
          <a:prstGeom prst="rect">
            <a:avLst/>
          </a:prstGeom>
        </p:spPr>
        <p:txBody>
          <a:bodyPr lIns="0" tIns="0" rIns="0" bIns="0" rtlCol="0" anchor="t">
            <a:spAutoFit/>
          </a:bodyPr>
          <a:lstStyle/>
          <a:p>
            <a:pPr algn="ctr">
              <a:lnSpc>
                <a:spcPts val="5740"/>
              </a:lnSpc>
            </a:pPr>
            <a:r>
              <a:rPr lang="en-US" sz="7000">
                <a:solidFill>
                  <a:srgbClr val="000000"/>
                </a:solidFill>
                <a:latin typeface="Bryndan Write"/>
                <a:ea typeface="Bryndan Write"/>
                <a:cs typeface="Bryndan Write"/>
                <a:sym typeface="Bryndan Write"/>
              </a:rPr>
              <a:t>Reference</a:t>
            </a:r>
          </a:p>
        </p:txBody>
      </p:sp>
      <p:sp>
        <p:nvSpPr>
          <p:cNvPr id="10" name="TextBox 10"/>
          <p:cNvSpPr txBox="1"/>
          <p:nvPr/>
        </p:nvSpPr>
        <p:spPr>
          <a:xfrm>
            <a:off x="1520018" y="2089506"/>
            <a:ext cx="15247963" cy="8221175"/>
          </a:xfrm>
          <a:prstGeom prst="rect">
            <a:avLst/>
          </a:prstGeom>
        </p:spPr>
        <p:txBody>
          <a:bodyPr lIns="0" tIns="0" rIns="0" bIns="0" rtlCol="0" anchor="t">
            <a:spAutoFit/>
          </a:bodyPr>
          <a:lstStyle/>
          <a:p>
            <a:pPr algn="l">
              <a:lnSpc>
                <a:spcPts val="4508"/>
              </a:lnSpc>
              <a:spcBef>
                <a:spcPct val="0"/>
              </a:spcBef>
            </a:pPr>
            <a:r>
              <a:rPr lang="en-US" sz="2800">
                <a:solidFill>
                  <a:srgbClr val="000000"/>
                </a:solidFill>
                <a:latin typeface="Now"/>
                <a:ea typeface="Now"/>
                <a:cs typeface="Now"/>
                <a:sym typeface="Now"/>
              </a:rPr>
              <a:t>・OpenAI、ChatGPTの利用実態調査を公開 男女差は解消、利用目的の半数は情報収集/IT media</a:t>
            </a:r>
          </a:p>
          <a:p>
            <a:pPr algn="l">
              <a:lnSpc>
                <a:spcPts val="4508"/>
              </a:lnSpc>
              <a:spcBef>
                <a:spcPct val="0"/>
              </a:spcBef>
            </a:pPr>
            <a:r>
              <a:rPr lang="en-US" sz="2800">
                <a:solidFill>
                  <a:srgbClr val="000000"/>
                </a:solidFill>
                <a:latin typeface="Now"/>
                <a:ea typeface="Now"/>
                <a:cs typeface="Now"/>
                <a:sym typeface="Now"/>
              </a:rPr>
              <a:t>https://www.itmedia.co.jp/news/articles/2509/16/news060.html</a:t>
            </a:r>
          </a:p>
          <a:p>
            <a:pPr algn="l">
              <a:lnSpc>
                <a:spcPts val="4508"/>
              </a:lnSpc>
              <a:spcBef>
                <a:spcPct val="0"/>
              </a:spcBef>
            </a:pPr>
            <a:r>
              <a:rPr lang="en-US" sz="2800">
                <a:solidFill>
                  <a:srgbClr val="000000"/>
                </a:solidFill>
                <a:latin typeface="Now"/>
                <a:ea typeface="Now"/>
                <a:cs typeface="Now"/>
                <a:sym typeface="Now"/>
              </a:rPr>
              <a:t>・HOW PEOPLE USE CHATGPT /Chatterji et al./Working Paper 34255</a:t>
            </a:r>
          </a:p>
          <a:p>
            <a:pPr algn="l">
              <a:lnSpc>
                <a:spcPts val="4508"/>
              </a:lnSpc>
              <a:spcBef>
                <a:spcPct val="0"/>
              </a:spcBef>
            </a:pPr>
            <a:r>
              <a:rPr lang="en-US" sz="2800">
                <a:solidFill>
                  <a:srgbClr val="000000"/>
                </a:solidFill>
                <a:latin typeface="Now"/>
                <a:ea typeface="Now"/>
                <a:cs typeface="Now"/>
                <a:sym typeface="Now"/>
              </a:rPr>
              <a:t>https://www.nber.org/system/files/working_papers/w34255/w34255.pdf</a:t>
            </a:r>
          </a:p>
          <a:p>
            <a:pPr algn="l">
              <a:lnSpc>
                <a:spcPts val="4508"/>
              </a:lnSpc>
              <a:spcBef>
                <a:spcPct val="0"/>
              </a:spcBef>
            </a:pPr>
            <a:r>
              <a:rPr lang="en-US" sz="2800">
                <a:solidFill>
                  <a:srgbClr val="000000"/>
                </a:solidFill>
                <a:latin typeface="Now"/>
                <a:ea typeface="Now"/>
                <a:cs typeface="Now"/>
                <a:sym typeface="Now"/>
              </a:rPr>
              <a:t>・Should we let students use ChatGPT?/Natasha Berg/TEDxSioux Falls</a:t>
            </a:r>
          </a:p>
          <a:p>
            <a:pPr algn="l">
              <a:lnSpc>
                <a:spcPts val="4508"/>
              </a:lnSpc>
              <a:spcBef>
                <a:spcPct val="0"/>
              </a:spcBef>
            </a:pPr>
            <a:r>
              <a:rPr lang="en-US" sz="2800">
                <a:solidFill>
                  <a:srgbClr val="000000"/>
                </a:solidFill>
                <a:latin typeface="Now"/>
                <a:ea typeface="Now"/>
                <a:cs typeface="Now"/>
                <a:sym typeface="Now"/>
              </a:rPr>
              <a:t>https://www.youtube.com/watch?v=ogcSQ-cFRVM</a:t>
            </a:r>
          </a:p>
          <a:p>
            <a:pPr algn="l">
              <a:lnSpc>
                <a:spcPts val="4508"/>
              </a:lnSpc>
              <a:spcBef>
                <a:spcPct val="0"/>
              </a:spcBef>
            </a:pPr>
            <a:r>
              <a:rPr lang="en-US" sz="2800">
                <a:solidFill>
                  <a:srgbClr val="000000"/>
                </a:solidFill>
                <a:latin typeface="Now"/>
                <a:ea typeface="Now"/>
                <a:cs typeface="Now"/>
                <a:sym typeface="Now"/>
              </a:rPr>
              <a:t>・ChatGPTの面白い使い方26選！SNSで話題の活用法や注意点まで紹介/SHIFT AI TIMES</a:t>
            </a:r>
          </a:p>
          <a:p>
            <a:pPr algn="l">
              <a:lnSpc>
                <a:spcPts val="4508"/>
              </a:lnSpc>
              <a:spcBef>
                <a:spcPct val="0"/>
              </a:spcBef>
            </a:pPr>
            <a:r>
              <a:rPr lang="en-US" sz="2800">
                <a:solidFill>
                  <a:srgbClr val="000000"/>
                </a:solidFill>
                <a:latin typeface="Now"/>
                <a:ea typeface="Now"/>
                <a:cs typeface="Now"/>
                <a:sym typeface="Now"/>
              </a:rPr>
              <a:t>https://shift-ai.co.jp/blog/27806/</a:t>
            </a:r>
          </a:p>
          <a:p>
            <a:pPr algn="l">
              <a:lnSpc>
                <a:spcPts val="4508"/>
              </a:lnSpc>
              <a:spcBef>
                <a:spcPct val="0"/>
              </a:spcBef>
            </a:pPr>
            <a:r>
              <a:rPr lang="en-US" sz="2800">
                <a:solidFill>
                  <a:srgbClr val="000000"/>
                </a:solidFill>
                <a:latin typeface="Now"/>
                <a:ea typeface="Now"/>
                <a:cs typeface="Now"/>
                <a:sym typeface="Now"/>
              </a:rPr>
              <a:t>・ChatGPTの面白い使い方50選！AIが遊び相手に？面白い解答で会話のネタに/MiraLab AI</a:t>
            </a:r>
          </a:p>
          <a:p>
            <a:pPr algn="l">
              <a:lnSpc>
                <a:spcPts val="4508"/>
              </a:lnSpc>
              <a:spcBef>
                <a:spcPct val="0"/>
              </a:spcBef>
            </a:pPr>
            <a:r>
              <a:rPr lang="en-US" sz="2800">
                <a:solidFill>
                  <a:srgbClr val="000000"/>
                </a:solidFill>
                <a:latin typeface="Now"/>
                <a:ea typeface="Now"/>
                <a:cs typeface="Now"/>
                <a:sym typeface="Now"/>
              </a:rPr>
              <a:t>https://miralab.co.jp/media/interesting_ways_chatgpt/</a:t>
            </a:r>
          </a:p>
          <a:p>
            <a:pPr algn="l">
              <a:lnSpc>
                <a:spcPts val="4507"/>
              </a:lnSpc>
              <a:spcBef>
                <a:spcPct val="0"/>
              </a:spcBef>
            </a:pPr>
            <a:endParaRPr lang="en-US" sz="2800">
              <a:solidFill>
                <a:srgbClr val="000000"/>
              </a:solidFill>
              <a:latin typeface="Now"/>
              <a:ea typeface="Now"/>
              <a:cs typeface="Now"/>
              <a:sym typeface="Now"/>
            </a:endParaRPr>
          </a:p>
          <a:p>
            <a:pPr algn="l">
              <a:lnSpc>
                <a:spcPts val="5437"/>
              </a:lnSpc>
              <a:spcBef>
                <a:spcPct val="0"/>
              </a:spcBef>
            </a:pPr>
            <a:endParaRPr lang="en-US" sz="2800">
              <a:solidFill>
                <a:srgbClr val="000000"/>
              </a:solidFill>
              <a:latin typeface="Now"/>
              <a:ea typeface="Now"/>
              <a:cs typeface="Now"/>
              <a:sym typeface="Now"/>
            </a:endParaRPr>
          </a:p>
          <a:p>
            <a:pPr algn="l">
              <a:lnSpc>
                <a:spcPts val="5437"/>
              </a:lnSpc>
              <a:spcBef>
                <a:spcPct val="0"/>
              </a:spcBef>
            </a:pPr>
            <a:endParaRPr lang="en-US" sz="2800">
              <a:solidFill>
                <a:srgbClr val="000000"/>
              </a:solidFill>
              <a:latin typeface="Now"/>
              <a:ea typeface="Now"/>
              <a:cs typeface="Now"/>
              <a:sym typeface="Now"/>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2DCFF"/>
        </a:solidFill>
        <a:effectLst/>
      </p:bgPr>
    </p:bg>
    <p:spTree>
      <p:nvGrpSpPr>
        <p:cNvPr id="1" name=""/>
        <p:cNvGrpSpPr/>
        <p:nvPr/>
      </p:nvGrpSpPr>
      <p:grpSpPr>
        <a:xfrm>
          <a:off x="0" y="0"/>
          <a:ext cx="0" cy="0"/>
          <a:chOff x="0" y="0"/>
          <a:chExt cx="0" cy="0"/>
        </a:xfrm>
      </p:grpSpPr>
      <p:sp>
        <p:nvSpPr>
          <p:cNvPr id="2" name="Freeform 2"/>
          <p:cNvSpPr/>
          <p:nvPr/>
        </p:nvSpPr>
        <p:spPr>
          <a:xfrm rot="1463826">
            <a:off x="11537191" y="1778400"/>
            <a:ext cx="1947347" cy="1338359"/>
          </a:xfrm>
          <a:custGeom>
            <a:avLst/>
            <a:gdLst/>
            <a:ahLst/>
            <a:cxnLst/>
            <a:rect l="l" t="t" r="r" b="b"/>
            <a:pathLst>
              <a:path w="1947347" h="1338359">
                <a:moveTo>
                  <a:pt x="0" y="0"/>
                </a:moveTo>
                <a:lnTo>
                  <a:pt x="1947347" y="0"/>
                </a:lnTo>
                <a:lnTo>
                  <a:pt x="1947347" y="1338358"/>
                </a:lnTo>
                <a:lnTo>
                  <a:pt x="0" y="1338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3" name="Freeform 3"/>
          <p:cNvSpPr/>
          <p:nvPr/>
        </p:nvSpPr>
        <p:spPr>
          <a:xfrm rot="-4107262">
            <a:off x="-865704" y="-473050"/>
            <a:ext cx="3387936" cy="2297637"/>
          </a:xfrm>
          <a:custGeom>
            <a:avLst/>
            <a:gdLst/>
            <a:ahLst/>
            <a:cxnLst/>
            <a:rect l="l" t="t" r="r" b="b"/>
            <a:pathLst>
              <a:path w="3387936" h="2297637">
                <a:moveTo>
                  <a:pt x="0" y="0"/>
                </a:moveTo>
                <a:lnTo>
                  <a:pt x="3387936" y="0"/>
                </a:lnTo>
                <a:lnTo>
                  <a:pt x="3387936" y="2297637"/>
                </a:lnTo>
                <a:lnTo>
                  <a:pt x="0" y="22976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4" name="Freeform 4"/>
          <p:cNvSpPr/>
          <p:nvPr/>
        </p:nvSpPr>
        <p:spPr>
          <a:xfrm rot="6829267">
            <a:off x="15774367" y="8189225"/>
            <a:ext cx="3715300" cy="2519649"/>
          </a:xfrm>
          <a:custGeom>
            <a:avLst/>
            <a:gdLst/>
            <a:ahLst/>
            <a:cxnLst/>
            <a:rect l="l" t="t" r="r" b="b"/>
            <a:pathLst>
              <a:path w="3715300" h="2519649">
                <a:moveTo>
                  <a:pt x="0" y="0"/>
                </a:moveTo>
                <a:lnTo>
                  <a:pt x="3715301" y="0"/>
                </a:lnTo>
                <a:lnTo>
                  <a:pt x="3715301" y="2519649"/>
                </a:lnTo>
                <a:lnTo>
                  <a:pt x="0" y="251964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a:p>
        </p:txBody>
      </p:sp>
      <p:sp>
        <p:nvSpPr>
          <p:cNvPr id="5" name="Freeform 5"/>
          <p:cNvSpPr/>
          <p:nvPr/>
        </p:nvSpPr>
        <p:spPr>
          <a:xfrm rot="-1391118">
            <a:off x="14634691" y="-2104991"/>
            <a:ext cx="3665666" cy="3796829"/>
          </a:xfrm>
          <a:custGeom>
            <a:avLst/>
            <a:gdLst/>
            <a:ahLst/>
            <a:cxnLst/>
            <a:rect l="l" t="t" r="r" b="b"/>
            <a:pathLst>
              <a:path w="3665666" h="3796829">
                <a:moveTo>
                  <a:pt x="0" y="0"/>
                </a:moveTo>
                <a:lnTo>
                  <a:pt x="3665665" y="0"/>
                </a:lnTo>
                <a:lnTo>
                  <a:pt x="3665665" y="3796829"/>
                </a:lnTo>
                <a:lnTo>
                  <a:pt x="0" y="379682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6" name="Freeform 6"/>
          <p:cNvSpPr/>
          <p:nvPr/>
        </p:nvSpPr>
        <p:spPr>
          <a:xfrm rot="-6979330">
            <a:off x="-712187" y="8552632"/>
            <a:ext cx="3453702" cy="1902676"/>
          </a:xfrm>
          <a:custGeom>
            <a:avLst/>
            <a:gdLst/>
            <a:ahLst/>
            <a:cxnLst/>
            <a:rect l="l" t="t" r="r" b="b"/>
            <a:pathLst>
              <a:path w="3453702" h="1902676">
                <a:moveTo>
                  <a:pt x="0" y="0"/>
                </a:moveTo>
                <a:lnTo>
                  <a:pt x="3453703" y="0"/>
                </a:lnTo>
                <a:lnTo>
                  <a:pt x="3453703" y="1902676"/>
                </a:lnTo>
                <a:lnTo>
                  <a:pt x="0" y="190267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7" name="Freeform 7"/>
          <p:cNvSpPr/>
          <p:nvPr/>
        </p:nvSpPr>
        <p:spPr>
          <a:xfrm rot="-2699999">
            <a:off x="3677137" y="2203427"/>
            <a:ext cx="2068144" cy="1756042"/>
          </a:xfrm>
          <a:custGeom>
            <a:avLst/>
            <a:gdLst/>
            <a:ahLst/>
            <a:cxnLst/>
            <a:rect l="l" t="t" r="r" b="b"/>
            <a:pathLst>
              <a:path w="2068144" h="1756042">
                <a:moveTo>
                  <a:pt x="0" y="0"/>
                </a:moveTo>
                <a:lnTo>
                  <a:pt x="2068145" y="0"/>
                </a:lnTo>
                <a:lnTo>
                  <a:pt x="2068145" y="1756043"/>
                </a:lnTo>
                <a:lnTo>
                  <a:pt x="0" y="175604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JP" altLang="en-US"/>
          </a:p>
        </p:txBody>
      </p:sp>
      <p:sp>
        <p:nvSpPr>
          <p:cNvPr id="8" name="Freeform 8"/>
          <p:cNvSpPr/>
          <p:nvPr/>
        </p:nvSpPr>
        <p:spPr>
          <a:xfrm rot="7334544">
            <a:off x="13001227" y="5822549"/>
            <a:ext cx="2068144" cy="1756042"/>
          </a:xfrm>
          <a:custGeom>
            <a:avLst/>
            <a:gdLst/>
            <a:ahLst/>
            <a:cxnLst/>
            <a:rect l="l" t="t" r="r" b="b"/>
            <a:pathLst>
              <a:path w="2068144" h="1756042">
                <a:moveTo>
                  <a:pt x="0" y="0"/>
                </a:moveTo>
                <a:lnTo>
                  <a:pt x="2068144" y="0"/>
                </a:lnTo>
                <a:lnTo>
                  <a:pt x="2068144" y="1756043"/>
                </a:lnTo>
                <a:lnTo>
                  <a:pt x="0" y="175604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JP" altLang="en-US"/>
          </a:p>
        </p:txBody>
      </p:sp>
      <p:sp>
        <p:nvSpPr>
          <p:cNvPr id="9" name="Freeform 9"/>
          <p:cNvSpPr/>
          <p:nvPr/>
        </p:nvSpPr>
        <p:spPr>
          <a:xfrm rot="2342060">
            <a:off x="5249523" y="1874315"/>
            <a:ext cx="7391894" cy="6357029"/>
          </a:xfrm>
          <a:custGeom>
            <a:avLst/>
            <a:gdLst/>
            <a:ahLst/>
            <a:cxnLst/>
            <a:rect l="l" t="t" r="r" b="b"/>
            <a:pathLst>
              <a:path w="7391894" h="6357029">
                <a:moveTo>
                  <a:pt x="0" y="0"/>
                </a:moveTo>
                <a:lnTo>
                  <a:pt x="7391894" y="0"/>
                </a:lnTo>
                <a:lnTo>
                  <a:pt x="7391894" y="6357030"/>
                </a:lnTo>
                <a:lnTo>
                  <a:pt x="0" y="635703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ja-JP" altLang="en-US"/>
          </a:p>
        </p:txBody>
      </p:sp>
      <p:sp>
        <p:nvSpPr>
          <p:cNvPr id="10" name="TextBox 10"/>
          <p:cNvSpPr txBox="1"/>
          <p:nvPr/>
        </p:nvSpPr>
        <p:spPr>
          <a:xfrm>
            <a:off x="5278903" y="3198570"/>
            <a:ext cx="7730195" cy="4042259"/>
          </a:xfrm>
          <a:prstGeom prst="rect">
            <a:avLst/>
          </a:prstGeom>
        </p:spPr>
        <p:txBody>
          <a:bodyPr lIns="0" tIns="0" rIns="0" bIns="0" rtlCol="0" anchor="t">
            <a:spAutoFit/>
          </a:bodyPr>
          <a:lstStyle/>
          <a:p>
            <a:pPr algn="ctr">
              <a:lnSpc>
                <a:spcPts val="15021"/>
              </a:lnSpc>
            </a:pPr>
            <a:r>
              <a:rPr lang="en-US" sz="15021">
                <a:solidFill>
                  <a:srgbClr val="FF6BBE"/>
                </a:solidFill>
                <a:latin typeface="Bryndan Write"/>
                <a:ea typeface="Bryndan Write"/>
                <a:cs typeface="Bryndan Write"/>
                <a:sym typeface="Bryndan Write"/>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559</Words>
  <Application>Microsoft Office PowerPoint</Application>
  <PresentationFormat>ユーザー設定</PresentationFormat>
  <Paragraphs>74</Paragraphs>
  <Slides>17</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17</vt:i4>
      </vt:variant>
    </vt:vector>
  </HeadingPairs>
  <TitlesOfParts>
    <vt:vector size="23" baseType="lpstr">
      <vt:lpstr>Gochi Hand</vt:lpstr>
      <vt:lpstr>Calibri</vt:lpstr>
      <vt:lpstr>Arial</vt:lpstr>
      <vt:lpstr>Bryndan Write</vt:lpstr>
      <vt:lpstr>Now</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Doodle Group Project Presentation</dc:title>
  <cp:lastModifiedBy>笹本 真由</cp:lastModifiedBy>
  <cp:revision>11</cp:revision>
  <dcterms:created xsi:type="dcterms:W3CDTF">2006-08-16T00:00:00Z</dcterms:created>
  <dcterms:modified xsi:type="dcterms:W3CDTF">2025-11-15T13:53:08Z</dcterms:modified>
  <dc:identifier>DAG35rtaV0A</dc:identifier>
</cp:coreProperties>
</file>