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8288000" cy="10287000"/>
  <p:notesSz cx="6858000" cy="9144000"/>
  <p:embeddedFontLst>
    <p:embeddedFont>
      <p:font typeface="Chewy" charset="1" panose="02000000000000000000"/>
      <p:regular r:id="rId31"/>
    </p:embeddedFont>
    <p:embeddedFont>
      <p:font typeface="Codec Pro" charset="1" panose="00000500000000000000"/>
      <p:regular r:id="rId32"/>
    </p:embeddedFont>
    <p:embeddedFont>
      <p:font typeface="Codec Pro Bold" charset="1" panose="0000060000000000000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2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3.png" Type="http://schemas.openxmlformats.org/officeDocument/2006/relationships/image"/><Relationship Id="rId13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5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720938" y="2814240"/>
            <a:ext cx="10846123" cy="4437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960"/>
              </a:lnSpc>
            </a:pPr>
            <a:r>
              <a:rPr lang="en-US" sz="16960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HOW TO BE CONFIDENT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024597" y="7172623"/>
            <a:ext cx="8238805" cy="585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41"/>
              </a:lnSpc>
            </a:pPr>
            <a:r>
              <a:rPr lang="en-US" sz="3941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even if you’re not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818649" y="1814877"/>
            <a:ext cx="10650703" cy="1491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66"/>
              </a:lnSpc>
            </a:pPr>
            <a:r>
              <a:rPr lang="en-US" sz="11066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TABLE OF CONTENT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44585" y="3767008"/>
            <a:ext cx="5408291" cy="2155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80"/>
              </a:lnSpc>
            </a:pPr>
            <a:r>
              <a:rPr lang="en-US" sz="7180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01</a:t>
            </a:r>
          </a:p>
          <a:p>
            <a:pPr algn="ctr">
              <a:lnSpc>
                <a:spcPts val="4786"/>
              </a:lnSpc>
            </a:pPr>
            <a:r>
              <a:rPr lang="en-US" sz="4786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THE RESON WHY I CHOSE THIS TOPIC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848730" y="6494411"/>
            <a:ext cx="5408291" cy="2763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80"/>
              </a:lnSpc>
            </a:pPr>
            <a:r>
              <a:rPr lang="en-US" sz="7180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02</a:t>
            </a:r>
          </a:p>
          <a:p>
            <a:pPr algn="ctr">
              <a:lnSpc>
                <a:spcPts val="4786"/>
              </a:lnSpc>
            </a:pPr>
            <a:r>
              <a:rPr lang="en-US" sz="4786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THE VOCABULARY AND THE CONTENTS OF THE VIDEO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162902" y="4274746"/>
            <a:ext cx="5408291" cy="1648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80"/>
              </a:lnSpc>
            </a:pPr>
            <a:r>
              <a:rPr lang="en-US" sz="7180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03</a:t>
            </a:r>
          </a:p>
          <a:p>
            <a:pPr algn="ctr">
              <a:lnSpc>
                <a:spcPts val="5599"/>
              </a:lnSpc>
            </a:pPr>
            <a:r>
              <a:rPr lang="en-US" sz="5599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QUESTIONS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581131" y="6494411"/>
            <a:ext cx="5408291" cy="1648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80"/>
              </a:lnSpc>
            </a:pPr>
            <a:r>
              <a:rPr lang="en-US" sz="7180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04</a:t>
            </a:r>
          </a:p>
          <a:p>
            <a:pPr algn="ctr">
              <a:lnSpc>
                <a:spcPts val="5599"/>
              </a:lnSpc>
            </a:pPr>
            <a:r>
              <a:rPr lang="en-US" sz="5599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ACTIVITY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634527" y="3204843"/>
            <a:ext cx="13018947" cy="433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00"/>
              </a:lnSpc>
            </a:pPr>
            <a:r>
              <a:rPr lang="en-US" sz="14400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01</a:t>
            </a:r>
          </a:p>
          <a:p>
            <a:pPr algn="ctr">
              <a:lnSpc>
                <a:spcPts val="9600"/>
              </a:lnSpc>
            </a:pPr>
            <a:r>
              <a:rPr lang="en-US" sz="9600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THE RESON WHY I CHOSE THIS TOPIC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295899" y="1118627"/>
            <a:ext cx="9696202" cy="1491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66"/>
              </a:lnSpc>
            </a:pPr>
            <a:r>
              <a:rPr lang="en-US" sz="11066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THE RESONS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1695804"/>
            <a:ext cx="15960722" cy="6750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77"/>
              </a:lnSpc>
            </a:pPr>
            <a:r>
              <a:rPr lang="en-US" sz="3841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a</a:t>
            </a:r>
          </a:p>
          <a:p>
            <a:pPr algn="ctr">
              <a:lnSpc>
                <a:spcPts val="10277"/>
              </a:lnSpc>
            </a:pPr>
            <a:r>
              <a:rPr lang="en-US" sz="7341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Because I need it.</a:t>
            </a:r>
          </a:p>
          <a:p>
            <a:pPr algn="ctr">
              <a:lnSpc>
                <a:spcPts val="5377"/>
              </a:lnSpc>
            </a:pPr>
            <a:r>
              <a:rPr lang="en-US" sz="3841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I don’t have confident.</a:t>
            </a:r>
            <a:r>
              <a:rPr lang="en-US" sz="3841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</a:p>
          <a:p>
            <a:pPr algn="ctr">
              <a:lnSpc>
                <a:spcPts val="5377"/>
              </a:lnSpc>
            </a:pPr>
            <a:r>
              <a:rPr lang="en-US" sz="3841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Even if someone tells me, “You’re fine, so be confident,” I still can’t feel confident and just get nervous.</a:t>
            </a:r>
          </a:p>
          <a:p>
            <a:pPr algn="ctr">
              <a:lnSpc>
                <a:spcPts val="5377"/>
              </a:lnSpc>
            </a:pPr>
            <a:r>
              <a:rPr lang="en-US" sz="3841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I stood in front of people many times — yet I was never confident.</a:t>
            </a:r>
          </a:p>
          <a:p>
            <a:pPr algn="ctr">
              <a:lnSpc>
                <a:spcPts val="5377"/>
              </a:lnSpc>
            </a:pPr>
            <a:r>
              <a:rPr lang="en-US" sz="3841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But without confidence, it’s hard to be convincing.That’s why </a:t>
            </a:r>
          </a:p>
          <a:p>
            <a:pPr algn="ctr">
              <a:lnSpc>
                <a:spcPts val="5377"/>
              </a:lnSpc>
            </a:pPr>
            <a:r>
              <a:rPr lang="en-US" sz="3841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this TED talk feels perfect for me.</a:t>
            </a:r>
          </a:p>
          <a:p>
            <a:pPr algn="ctr">
              <a:lnSpc>
                <a:spcPts val="5377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634527" y="3204843"/>
            <a:ext cx="13018947" cy="433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00"/>
              </a:lnSpc>
            </a:pPr>
            <a:r>
              <a:rPr lang="en-US" sz="14400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02</a:t>
            </a:r>
          </a:p>
          <a:p>
            <a:pPr algn="ctr">
              <a:lnSpc>
                <a:spcPts val="9600"/>
              </a:lnSpc>
            </a:pPr>
            <a:r>
              <a:rPr lang="en-US" sz="9600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THE VOCABULARY AND THE CONTENT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295899" y="1475702"/>
            <a:ext cx="9696202" cy="1491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66"/>
              </a:lnSpc>
            </a:pPr>
            <a:r>
              <a:rPr lang="en-US" sz="11066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VOCABULARY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578150" y="2776218"/>
            <a:ext cx="13131700" cy="10167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Authenticity</a:t>
            </a:r>
          </a:p>
          <a:p>
            <a:pPr algn="ctr">
              <a:lnSpc>
                <a:spcPts val="5377"/>
              </a:lnSpc>
            </a:pPr>
            <a:r>
              <a:rPr lang="en-US" sz="3841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Being true to who you really are — your values, your feelings, and your identity — instead of pretending to be someone else.</a:t>
            </a:r>
          </a:p>
          <a:p>
            <a:pPr algn="ctr">
              <a:lnSpc>
                <a:spcPts val="5377"/>
              </a:lnSpc>
            </a:pPr>
          </a:p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Vulnerability</a:t>
            </a:r>
          </a:p>
          <a:p>
            <a:pPr algn="ctr">
              <a:lnSpc>
                <a:spcPts val="5377"/>
              </a:lnSpc>
            </a:pPr>
            <a:r>
              <a:rPr lang="en-US" sz="3841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The willingness to show your emotions, admit your weaknesses, and be open — even when it feels uncomfortable or risky.</a:t>
            </a:r>
          </a:p>
          <a:p>
            <a:pPr algn="ctr">
              <a:lnSpc>
                <a:spcPts val="5377"/>
              </a:lnSpc>
            </a:pPr>
          </a:p>
          <a:p>
            <a:pPr algn="ctr">
              <a:lnSpc>
                <a:spcPts val="5377"/>
              </a:lnSpc>
            </a:pPr>
          </a:p>
          <a:p>
            <a:pPr algn="ctr">
              <a:lnSpc>
                <a:spcPts val="5377"/>
              </a:lnSpc>
            </a:pPr>
          </a:p>
          <a:p>
            <a:pPr algn="ctr">
              <a:lnSpc>
                <a:spcPts val="5377"/>
              </a:lnSpc>
            </a:pPr>
          </a:p>
          <a:p>
            <a:pPr algn="ctr">
              <a:lnSpc>
                <a:spcPts val="5377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133064" y="559220"/>
            <a:ext cx="9696202" cy="1491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66"/>
              </a:lnSpc>
            </a:pPr>
            <a:r>
              <a:rPr lang="en-US" sz="11066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CONTENTS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2589253" y="1829154"/>
            <a:ext cx="947737" cy="947737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97EAA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2720705" y="1996547"/>
            <a:ext cx="684835" cy="708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87"/>
              </a:lnSpc>
            </a:pPr>
            <a:r>
              <a:rPr lang="en-US" sz="5287">
                <a:solidFill>
                  <a:srgbClr val="F6F7FB"/>
                </a:solidFill>
                <a:latin typeface="Chewy"/>
                <a:ea typeface="Chewy"/>
                <a:cs typeface="Chewy"/>
                <a:sym typeface="Chewy"/>
              </a:rPr>
              <a:t>1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2589253" y="3059457"/>
            <a:ext cx="947737" cy="947737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97EAA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2720705" y="3226849"/>
            <a:ext cx="684835" cy="708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87"/>
              </a:lnSpc>
            </a:pPr>
            <a:r>
              <a:rPr lang="en-US" sz="5287">
                <a:solidFill>
                  <a:srgbClr val="F6F7FB"/>
                </a:solidFill>
                <a:latin typeface="Chewy"/>
                <a:ea typeface="Chewy"/>
                <a:cs typeface="Chewy"/>
                <a:sym typeface="Chewy"/>
              </a:rPr>
              <a:t>2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2589253" y="4292945"/>
            <a:ext cx="947737" cy="947737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97EAA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2720705" y="4460337"/>
            <a:ext cx="684835" cy="708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87"/>
              </a:lnSpc>
            </a:pPr>
            <a:r>
              <a:rPr lang="en-US" sz="5287">
                <a:solidFill>
                  <a:srgbClr val="F6F7FB"/>
                </a:solidFill>
                <a:latin typeface="Chewy"/>
                <a:ea typeface="Chewy"/>
                <a:cs typeface="Chewy"/>
                <a:sym typeface="Chew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495222" y="1879637"/>
            <a:ext cx="10821887" cy="897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Turn up the energy and speak up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2589253" y="5669307"/>
            <a:ext cx="947737" cy="947737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97EAA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2720705" y="5836699"/>
            <a:ext cx="684835" cy="708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87"/>
              </a:lnSpc>
            </a:pPr>
            <a:r>
              <a:rPr lang="en-US" sz="5287">
                <a:solidFill>
                  <a:srgbClr val="F6F7FB"/>
                </a:solidFill>
                <a:latin typeface="Chewy"/>
                <a:ea typeface="Chewy"/>
                <a:cs typeface="Chewy"/>
                <a:sym typeface="Chewy"/>
              </a:rPr>
              <a:t>4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2589253" y="7045670"/>
            <a:ext cx="947737" cy="947737"/>
            <a:chOff x="0" y="0"/>
            <a:chExt cx="812800" cy="8128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97EAA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2720705" y="7213062"/>
            <a:ext cx="684835" cy="708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87"/>
              </a:lnSpc>
            </a:pPr>
            <a:r>
              <a:rPr lang="en-US" sz="5287">
                <a:solidFill>
                  <a:srgbClr val="F6F7FB"/>
                </a:solidFill>
                <a:latin typeface="Chewy"/>
                <a:ea typeface="Chewy"/>
                <a:cs typeface="Chewy"/>
                <a:sym typeface="Chewy"/>
              </a:rPr>
              <a:t>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495222" y="3109940"/>
            <a:ext cx="10821887" cy="897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Pause like a boss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495222" y="4255156"/>
            <a:ext cx="10821887" cy="897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Superhero stance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495222" y="5552461"/>
            <a:ext cx="10821887" cy="897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practice with purpose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495222" y="6971828"/>
            <a:ext cx="10821887" cy="897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Find your silent sentence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945729" y="2492850"/>
            <a:ext cx="947738" cy="947738"/>
            <a:chOff x="0" y="0"/>
            <a:chExt cx="1263650" cy="1263650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1263650" cy="1263650"/>
              <a:chOff x="0" y="0"/>
              <a:chExt cx="812800" cy="8128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97EAA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175268" y="191440"/>
              <a:ext cx="913113" cy="9760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287"/>
                </a:lnSpc>
              </a:pPr>
              <a:r>
                <a:rPr lang="en-US" sz="5287">
                  <a:solidFill>
                    <a:srgbClr val="F6F7FB"/>
                  </a:solidFill>
                  <a:latin typeface="Chewy"/>
                  <a:ea typeface="Chewy"/>
                  <a:cs typeface="Chewy"/>
                  <a:sym typeface="Chewy"/>
                </a:rPr>
                <a:t>1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4979311" y="1624377"/>
            <a:ext cx="1606581" cy="2362619"/>
          </a:xfrm>
          <a:custGeom>
            <a:avLst/>
            <a:gdLst/>
            <a:ahLst/>
            <a:cxnLst/>
            <a:rect r="r" b="b" t="t" l="l"/>
            <a:pathLst>
              <a:path h="2362619" w="1606581">
                <a:moveTo>
                  <a:pt x="0" y="0"/>
                </a:moveTo>
                <a:lnTo>
                  <a:pt x="1606581" y="0"/>
                </a:lnTo>
                <a:lnTo>
                  <a:pt x="1606581" y="2362619"/>
                </a:lnTo>
                <a:lnTo>
                  <a:pt x="0" y="236261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4295899" y="629978"/>
            <a:ext cx="9696202" cy="1491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66"/>
              </a:lnSpc>
            </a:pPr>
            <a:r>
              <a:rPr lang="en-US" sz="11066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CONTENTS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154280" y="2352038"/>
            <a:ext cx="11979440" cy="1038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Turn up the energy and speak up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536800" y="3927028"/>
            <a:ext cx="13214400" cy="4288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Aim to speak at a level 5 on a 1–10 scale.</a:t>
            </a: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Speaking even a little louder helps me appear more confident. </a:t>
            </a: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⚠️</a:t>
            </a: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However, it’s not about simply shouting.</a:t>
            </a:r>
          </a:p>
          <a:p>
            <a:pPr algn="ctr">
              <a:lnSpc>
                <a:spcPts val="6719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5031045" y="2111720"/>
            <a:ext cx="947738" cy="947738"/>
            <a:chOff x="0" y="0"/>
            <a:chExt cx="1263650" cy="1263650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1263650" cy="1263650"/>
              <a:chOff x="0" y="0"/>
              <a:chExt cx="812800" cy="8128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97EAA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175268" y="191440"/>
              <a:ext cx="913113" cy="9760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287"/>
                </a:lnSpc>
              </a:pPr>
              <a:r>
                <a:rPr lang="en-US" sz="5287">
                  <a:solidFill>
                    <a:srgbClr val="F6F7FB"/>
                  </a:solidFill>
                  <a:latin typeface="Chewy"/>
                  <a:ea typeface="Chewy"/>
                  <a:cs typeface="Chewy"/>
                  <a:sym typeface="Chewy"/>
                </a:rPr>
                <a:t>2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3192549" y="6300058"/>
            <a:ext cx="4357313" cy="3986942"/>
          </a:xfrm>
          <a:custGeom>
            <a:avLst/>
            <a:gdLst/>
            <a:ahLst/>
            <a:cxnLst/>
            <a:rect r="r" b="b" t="t" l="l"/>
            <a:pathLst>
              <a:path h="3986942" w="4357313">
                <a:moveTo>
                  <a:pt x="0" y="0"/>
                </a:moveTo>
                <a:lnTo>
                  <a:pt x="4357313" y="0"/>
                </a:lnTo>
                <a:lnTo>
                  <a:pt x="4357313" y="3986942"/>
                </a:lnTo>
                <a:lnTo>
                  <a:pt x="0" y="398694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4295899" y="378442"/>
            <a:ext cx="9696202" cy="1491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66"/>
              </a:lnSpc>
            </a:pPr>
            <a:r>
              <a:rPr lang="en-US" sz="11066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CONTENTS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733056" y="1921220"/>
            <a:ext cx="10821887" cy="1038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Pause like a boss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48115" y="3820183"/>
            <a:ext cx="15441307" cy="3573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People who are nervous tend to speak faster and fill silences with filler words.</a:t>
            </a: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Rather than just slowing down, it’s important to use </a:t>
            </a:r>
          </a:p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strategic pauses.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765782" y="2279727"/>
            <a:ext cx="947738" cy="947738"/>
            <a:chOff x="0" y="0"/>
            <a:chExt cx="1263650" cy="1263650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1263650" cy="1263650"/>
              <a:chOff x="0" y="0"/>
              <a:chExt cx="812800" cy="8128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97EAA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175268" y="191440"/>
              <a:ext cx="913113" cy="9760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287"/>
                </a:lnSpc>
              </a:pPr>
              <a:r>
                <a:rPr lang="en-US" sz="5287">
                  <a:solidFill>
                    <a:srgbClr val="F6F7FB"/>
                  </a:solidFill>
                  <a:latin typeface="Chewy"/>
                  <a:ea typeface="Chewy"/>
                  <a:cs typeface="Chewy"/>
                  <a:sym typeface="Chewy"/>
                </a:rPr>
                <a:t>3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564927" y="598210"/>
            <a:ext cx="3168130" cy="5509791"/>
          </a:xfrm>
          <a:custGeom>
            <a:avLst/>
            <a:gdLst/>
            <a:ahLst/>
            <a:cxnLst/>
            <a:rect r="r" b="b" t="t" l="l"/>
            <a:pathLst>
              <a:path h="5509791" w="3168130">
                <a:moveTo>
                  <a:pt x="0" y="0"/>
                </a:moveTo>
                <a:lnTo>
                  <a:pt x="3168129" y="0"/>
                </a:lnTo>
                <a:lnTo>
                  <a:pt x="3168129" y="5509791"/>
                </a:lnTo>
                <a:lnTo>
                  <a:pt x="0" y="550979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350288" y="5902416"/>
            <a:ext cx="3667834" cy="3933334"/>
          </a:xfrm>
          <a:custGeom>
            <a:avLst/>
            <a:gdLst/>
            <a:ahLst/>
            <a:cxnLst/>
            <a:rect r="r" b="b" t="t" l="l"/>
            <a:pathLst>
              <a:path h="3933334" w="3667834">
                <a:moveTo>
                  <a:pt x="0" y="0"/>
                </a:moveTo>
                <a:lnTo>
                  <a:pt x="3667834" y="0"/>
                </a:lnTo>
                <a:lnTo>
                  <a:pt x="3667834" y="3933334"/>
                </a:lnTo>
                <a:lnTo>
                  <a:pt x="0" y="393333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4295899" y="788710"/>
            <a:ext cx="9696202" cy="1491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66"/>
              </a:lnSpc>
            </a:pPr>
            <a:r>
              <a:rPr lang="en-US" sz="11066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CONTENTS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733056" y="2200193"/>
            <a:ext cx="10821887" cy="1038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Superhero stance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733056" y="3724828"/>
            <a:ext cx="10821887" cy="3954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Stand with good posture—chest up and a smile—and make eye contact.</a:t>
            </a:r>
          </a:p>
          <a:p>
            <a:pPr algn="ctr">
              <a:lnSpc>
                <a:spcPts val="8819"/>
              </a:lnSpc>
            </a:pPr>
            <a:r>
              <a:rPr lang="en-US" sz="6299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Just make a shape.</a:t>
            </a:r>
          </a:p>
          <a:p>
            <a:pPr algn="ctr">
              <a:lnSpc>
                <a:spcPts val="8819"/>
              </a:lnSpc>
            </a:pPr>
            <a:r>
              <a:rPr lang="en-US" sz="6299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But don’t overdo it!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386785" y="-1932417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4" y="0"/>
                </a:lnTo>
                <a:lnTo>
                  <a:pt x="3346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3822030" y="2363450"/>
            <a:ext cx="947738" cy="947738"/>
            <a:chOff x="0" y="0"/>
            <a:chExt cx="1263650" cy="1263650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1263650" cy="1263650"/>
              <a:chOff x="0" y="0"/>
              <a:chExt cx="812800" cy="8128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97EAA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175268" y="191440"/>
              <a:ext cx="913113" cy="9760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287"/>
                </a:lnSpc>
              </a:pPr>
              <a:r>
                <a:rPr lang="en-US" sz="5287">
                  <a:solidFill>
                    <a:srgbClr val="F6F7FB"/>
                  </a:solidFill>
                  <a:latin typeface="Chewy"/>
                  <a:ea typeface="Chewy"/>
                  <a:cs typeface="Chewy"/>
                  <a:sym typeface="Chewy"/>
                </a:rPr>
                <a:t>4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5060222" y="6830721"/>
            <a:ext cx="3051340" cy="3178479"/>
          </a:xfrm>
          <a:custGeom>
            <a:avLst/>
            <a:gdLst/>
            <a:ahLst/>
            <a:cxnLst/>
            <a:rect r="r" b="b" t="t" l="l"/>
            <a:pathLst>
              <a:path h="3178479" w="3051340">
                <a:moveTo>
                  <a:pt x="0" y="0"/>
                </a:moveTo>
                <a:lnTo>
                  <a:pt x="3051340" y="0"/>
                </a:lnTo>
                <a:lnTo>
                  <a:pt x="3051340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4295899" y="527965"/>
            <a:ext cx="9696202" cy="1491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66"/>
              </a:lnSpc>
            </a:pPr>
            <a:r>
              <a:rPr lang="en-US" sz="11066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CONTENTS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083411" y="2222639"/>
            <a:ext cx="8121178" cy="1038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practice with purpose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55651" y="3704776"/>
            <a:ext cx="16576698" cy="4323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Set specific goals and practice by achieving them one by one.</a:t>
            </a: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 Consistent short practice sessions are essential.</a:t>
            </a: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 ⚠️A</a:t>
            </a: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void writing a full script.</a:t>
            </a: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Use bullet points and speak while thinking on the spot.</a:t>
            </a:r>
          </a:p>
          <a:p>
            <a:pPr algn="ctr">
              <a:lnSpc>
                <a:spcPts val="7000"/>
              </a:lnSpc>
            </a:pPr>
            <a:r>
              <a:rPr lang="en-US" sz="50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Stand up and practice speaking out loud.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295899" y="559220"/>
            <a:ext cx="9696202" cy="1491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66"/>
              </a:lnSpc>
            </a:pPr>
            <a:r>
              <a:rPr lang="en-US" sz="11066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CONTENTS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3654982" y="1950859"/>
            <a:ext cx="947738" cy="947738"/>
            <a:chOff x="0" y="0"/>
            <a:chExt cx="1263650" cy="1263650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1263650" cy="1263650"/>
              <a:chOff x="0" y="0"/>
              <a:chExt cx="812800" cy="8128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97EAA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175268" y="191440"/>
              <a:ext cx="913113" cy="9760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287"/>
                </a:lnSpc>
              </a:pPr>
              <a:r>
                <a:rPr lang="en-US" sz="5287">
                  <a:solidFill>
                    <a:srgbClr val="F6F7FB"/>
                  </a:solidFill>
                  <a:latin typeface="Chewy"/>
                  <a:ea typeface="Chewy"/>
                  <a:cs typeface="Chewy"/>
                  <a:sym typeface="Chewy"/>
                </a:rPr>
                <a:t>5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4128851" y="1810048"/>
            <a:ext cx="10030298" cy="1038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Find your silent sentence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780388" y="3927028"/>
            <a:ext cx="14727224" cy="4288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Find your silent sentence.</a:t>
            </a: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Think about what you want to communicate through your presentation.And use that as the basis for creating your script.</a:t>
            </a:r>
          </a:p>
          <a:p>
            <a:pPr algn="ctr">
              <a:lnSpc>
                <a:spcPts val="6719"/>
              </a:lnSpc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634527" y="3204843"/>
            <a:ext cx="13018947" cy="311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00"/>
              </a:lnSpc>
            </a:pPr>
            <a:r>
              <a:rPr lang="en-US" sz="14400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03</a:t>
            </a:r>
          </a:p>
          <a:p>
            <a:pPr algn="ctr">
              <a:lnSpc>
                <a:spcPts val="9600"/>
              </a:lnSpc>
            </a:pPr>
            <a:r>
              <a:rPr lang="en-US" sz="9600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QUESTIONS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304741" y="1219200"/>
            <a:ext cx="9696202" cy="1491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66"/>
              </a:lnSpc>
            </a:pPr>
            <a:r>
              <a:rPr lang="en-US" sz="11066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QUESTIONS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643921" y="3271310"/>
            <a:ext cx="12132082" cy="1388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77"/>
              </a:lnSpc>
            </a:pPr>
            <a:r>
              <a:rPr lang="en-US" sz="3841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1.What is the difference between real confidence and pretending to be confident?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472244" y="5010150"/>
            <a:ext cx="13474615" cy="712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77"/>
              </a:lnSpc>
            </a:pPr>
            <a:r>
              <a:rPr lang="en-US" sz="3841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2.Is vulnerability a strength or a weakness?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6555932" y="5907754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304741" y="1219200"/>
            <a:ext cx="9696202" cy="1491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66"/>
              </a:lnSpc>
            </a:pPr>
            <a:r>
              <a:rPr lang="en-US" sz="11066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MY ANSWER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077959" y="2833368"/>
            <a:ext cx="12132082" cy="27408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77"/>
              </a:lnSpc>
            </a:pPr>
            <a:r>
              <a:rPr lang="en-US" sz="3841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1.Real confidence comes from accepting who I am. Pretnding to be confident means convincing yourself, even for a moment, that everything you do is right.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063122" y="5895398"/>
            <a:ext cx="11357022" cy="27408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77"/>
              </a:lnSpc>
            </a:pPr>
            <a:r>
              <a:rPr lang="en-US" sz="3841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2.Vulnerability is not a weakness.</a:t>
            </a:r>
          </a:p>
          <a:p>
            <a:pPr algn="l">
              <a:lnSpc>
                <a:spcPts val="5377"/>
              </a:lnSpc>
            </a:pPr>
            <a:r>
              <a:rPr lang="en-US" sz="3841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Because it takes courage to show your weaknesses—and having that courage already makes you strong.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634527" y="3204843"/>
            <a:ext cx="13018947" cy="311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00"/>
              </a:lnSpc>
            </a:pPr>
            <a:r>
              <a:rPr lang="en-US" sz="14400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04</a:t>
            </a:r>
          </a:p>
          <a:p>
            <a:pPr algn="ctr">
              <a:lnSpc>
                <a:spcPts val="9600"/>
              </a:lnSpc>
            </a:pPr>
            <a:r>
              <a:rPr lang="en-US" sz="9600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ACTIVITY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526644" y="1042427"/>
            <a:ext cx="7234713" cy="883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66"/>
              </a:lnSpc>
            </a:pPr>
            <a:r>
              <a:rPr lang="en-US" sz="6566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ACTIVITY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03425" y="4624257"/>
            <a:ext cx="14681150" cy="3590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Let’s start by thinking about your most recent presentation. </a:t>
            </a:r>
            <a:r>
              <a:rPr lang="en-US" sz="4800">
                <a:solidFill>
                  <a:srgbClr val="74A8CF"/>
                </a:solidFill>
                <a:latin typeface="Codec Pro"/>
                <a:ea typeface="Codec Pro"/>
                <a:cs typeface="Codec Pro"/>
                <a:sym typeface="Codec Pro"/>
              </a:rPr>
              <a:t>You’ll see 15 questions.</a:t>
            </a:r>
          </a:p>
          <a:p>
            <a:pPr algn="ctr">
              <a:lnSpc>
                <a:spcPts val="6719"/>
              </a:lnSpc>
            </a:pPr>
          </a:p>
          <a:p>
            <a:pPr algn="ctr">
              <a:lnSpc>
                <a:spcPts val="7979"/>
              </a:lnSpc>
            </a:pPr>
            <a:r>
              <a:rPr lang="en-US" sz="5699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Add 1 point for “Yes” and 0 points for “No.”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662299" y="2338255"/>
            <a:ext cx="12963401" cy="1195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800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PRESENTATION CHECKUP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72292" y="3031458"/>
            <a:ext cx="17143415" cy="4493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Q1. I speak at about a level 5 on a 1–10 scale.</a:t>
            </a:r>
          </a:p>
          <a:p>
            <a:pPr algn="l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Q2. I shift from my usual way of speaking to a presentation style.</a:t>
            </a:r>
          </a:p>
          <a:p>
            <a:pPr algn="l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Q3. My speaking style is clear and easy for the audience to follow.</a:t>
            </a:r>
          </a:p>
          <a:p>
            <a:pPr algn="l">
              <a:lnSpc>
                <a:spcPts val="5880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2569055" y="1150508"/>
            <a:ext cx="947738" cy="947738"/>
            <a:chOff x="0" y="0"/>
            <a:chExt cx="1263650" cy="1263650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1263650" cy="1263650"/>
              <a:chOff x="0" y="0"/>
              <a:chExt cx="812800" cy="8128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97EAA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175268" y="191440"/>
              <a:ext cx="913113" cy="9760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287"/>
                </a:lnSpc>
              </a:pPr>
              <a:r>
                <a:rPr lang="en-US" sz="5287">
                  <a:solidFill>
                    <a:srgbClr val="F6F7FB"/>
                  </a:solidFill>
                  <a:latin typeface="Chewy"/>
                  <a:ea typeface="Chewy"/>
                  <a:cs typeface="Chewy"/>
                  <a:sym typeface="Chewy"/>
                </a:rPr>
                <a:t>1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3777605" y="1009697"/>
            <a:ext cx="11979440" cy="1038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Turn up the energy and speak up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641587" y="3031458"/>
            <a:ext cx="15004826" cy="4493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Q4. I can stay silent without using filler words.</a:t>
            </a:r>
          </a:p>
          <a:p>
            <a:pPr algn="l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Q5. I’m not speaking too fast.</a:t>
            </a:r>
          </a:p>
          <a:p>
            <a:pPr algn="l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Q6. I use pauses strategically for emphasis or impact.</a:t>
            </a:r>
          </a:p>
          <a:p>
            <a:pPr algn="l">
              <a:lnSpc>
                <a:spcPts val="5880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5031045" y="1028700"/>
            <a:ext cx="947738" cy="947738"/>
            <a:chOff x="0" y="0"/>
            <a:chExt cx="1263650" cy="1263650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1263650" cy="1263650"/>
              <a:chOff x="0" y="0"/>
              <a:chExt cx="812800" cy="8128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97EAA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175268" y="191440"/>
              <a:ext cx="913113" cy="9760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287"/>
                </a:lnSpc>
              </a:pPr>
              <a:r>
                <a:rPr lang="en-US" sz="5287">
                  <a:solidFill>
                    <a:srgbClr val="F6F7FB"/>
                  </a:solidFill>
                  <a:latin typeface="Chewy"/>
                  <a:ea typeface="Chewy"/>
                  <a:cs typeface="Chewy"/>
                  <a:sym typeface="Chewy"/>
                </a:rPr>
                <a:t>2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3733056" y="838200"/>
            <a:ext cx="10821887" cy="1038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Pause like a boss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765782" y="1028700"/>
            <a:ext cx="947738" cy="947738"/>
            <a:chOff x="0" y="0"/>
            <a:chExt cx="1263650" cy="1263650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1263650" cy="1263650"/>
              <a:chOff x="0" y="0"/>
              <a:chExt cx="812800" cy="8128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97EAA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175268" y="191440"/>
              <a:ext cx="913113" cy="9760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287"/>
                </a:lnSpc>
              </a:pPr>
              <a:r>
                <a:rPr lang="en-US" sz="5287">
                  <a:solidFill>
                    <a:srgbClr val="F6F7FB"/>
                  </a:solidFill>
                  <a:latin typeface="Chewy"/>
                  <a:ea typeface="Chewy"/>
                  <a:cs typeface="Chewy"/>
                  <a:sym typeface="Chewy"/>
                </a:rPr>
                <a:t>3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3733056" y="949166"/>
            <a:ext cx="10821887" cy="1038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Superhero stance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41587" y="3031458"/>
            <a:ext cx="15004826" cy="4493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Q7. I stand with good posture and an open stance.</a:t>
            </a:r>
          </a:p>
          <a:p>
            <a:pPr algn="l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Q8. I keep a natural smile and relaxed expression.</a:t>
            </a:r>
          </a:p>
          <a:p>
            <a:pPr algn="l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Q9. I use eye contact appropriately.</a:t>
            </a:r>
          </a:p>
          <a:p>
            <a:pPr algn="l">
              <a:lnSpc>
                <a:spcPts val="5880"/>
              </a:lnSpc>
            </a:pP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641587" y="3031458"/>
            <a:ext cx="15004826" cy="3750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Q10. I practice with clear, specific goals.</a:t>
            </a:r>
          </a:p>
          <a:p>
            <a:pPr algn="l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Q11. I prepare bullet points instead of a full script.</a:t>
            </a:r>
          </a:p>
          <a:p>
            <a:pPr algn="l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Q12. I practice standing up and speaking out loud.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4452720" y="881417"/>
            <a:ext cx="947738" cy="947738"/>
            <a:chOff x="0" y="0"/>
            <a:chExt cx="1263650" cy="1263650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1263650" cy="1263650"/>
              <a:chOff x="0" y="0"/>
              <a:chExt cx="812800" cy="8128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97EAA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175268" y="191440"/>
              <a:ext cx="913113" cy="9760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287"/>
                </a:lnSpc>
              </a:pPr>
              <a:r>
                <a:rPr lang="en-US" sz="5287">
                  <a:solidFill>
                    <a:srgbClr val="F6F7FB"/>
                  </a:solidFill>
                  <a:latin typeface="Chewy"/>
                  <a:ea typeface="Chewy"/>
                  <a:cs typeface="Chewy"/>
                  <a:sym typeface="Chewy"/>
                </a:rPr>
                <a:t>4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5714101" y="740606"/>
            <a:ext cx="8121178" cy="1038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practice with purpose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3891917" y="1140746"/>
            <a:ext cx="947738" cy="947738"/>
            <a:chOff x="0" y="0"/>
            <a:chExt cx="1263650" cy="1263650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1263650" cy="1263650"/>
              <a:chOff x="0" y="0"/>
              <a:chExt cx="812800" cy="8128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97EAA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175268" y="191440"/>
              <a:ext cx="913113" cy="9760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287"/>
                </a:lnSpc>
              </a:pPr>
              <a:r>
                <a:rPr lang="en-US" sz="5287">
                  <a:solidFill>
                    <a:srgbClr val="F6F7FB"/>
                  </a:solidFill>
                  <a:latin typeface="Chewy"/>
                  <a:ea typeface="Chewy"/>
                  <a:cs typeface="Chewy"/>
                  <a:sym typeface="Chewy"/>
                </a:rPr>
                <a:t>5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4365786" y="999935"/>
            <a:ext cx="10030298" cy="1038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Find your silent sentence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20793" y="3754294"/>
            <a:ext cx="16646413" cy="3750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Q13. I have a mindset that helps me stay calm before speaking.</a:t>
            </a:r>
          </a:p>
          <a:p>
            <a:pPr algn="l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Q14. I have a clear message for my presentation.</a:t>
            </a:r>
          </a:p>
          <a:p>
            <a:pPr algn="l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Q15. My main message is built into my script. 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526644" y="336627"/>
            <a:ext cx="7234713" cy="883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66"/>
              </a:lnSpc>
            </a:pPr>
            <a:r>
              <a:rPr lang="en-US" sz="6566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ACTIVITY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662299" y="2493643"/>
            <a:ext cx="12963401" cy="1079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WHAT IS YOUR SCORE?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188292" y="4428653"/>
            <a:ext cx="13911416" cy="3440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3–15 points：You look completely confident.</a:t>
            </a:r>
          </a:p>
          <a:p>
            <a:pPr algn="l">
              <a:lnSpc>
                <a:spcPts val="6719"/>
              </a:lnSpc>
            </a:pPr>
            <a:r>
              <a:rPr lang="en-US" sz="48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10–12 points：You look mostly confident.</a:t>
            </a:r>
          </a:p>
          <a:p>
            <a:pPr algn="l">
              <a:lnSpc>
                <a:spcPts val="6719"/>
              </a:lnSpc>
            </a:pPr>
            <a:r>
              <a:rPr lang="en-US" sz="48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7–9 points：You’re on the right track.</a:t>
            </a:r>
          </a:p>
          <a:p>
            <a:pPr algn="l">
              <a:lnSpc>
                <a:spcPts val="6719"/>
              </a:lnSpc>
            </a:pPr>
            <a:r>
              <a:rPr lang="en-US" sz="48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0–6 points：A great place to start.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720938" y="1201774"/>
            <a:ext cx="10846123" cy="1416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00"/>
              </a:lnSpc>
            </a:pPr>
            <a:r>
              <a:rPr lang="en-US" sz="10400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REFERENCE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48115" y="3741661"/>
            <a:ext cx="15711185" cy="5421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Montana von Fliss </a:t>
            </a:r>
          </a:p>
          <a:p>
            <a:pPr algn="l">
              <a:lnSpc>
                <a:spcPts val="8959"/>
              </a:lnSpc>
            </a:pPr>
            <a:r>
              <a:rPr lang="en-US" sz="6399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How to be confident (even if you’re not) </a:t>
            </a:r>
          </a:p>
          <a:p>
            <a:pPr algn="l">
              <a:lnSpc>
                <a:spcPts val="6719"/>
              </a:lnSpc>
            </a:pPr>
            <a:r>
              <a:rPr lang="en-US" sz="4800" b="true">
                <a:solidFill>
                  <a:srgbClr val="74A8C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https://www.youtube.com/watch?v=eVFzbxmKNUw</a:t>
            </a:r>
          </a:p>
          <a:p>
            <a:pPr algn="l">
              <a:lnSpc>
                <a:spcPts val="6719"/>
              </a:lnSpc>
            </a:pPr>
          </a:p>
          <a:p>
            <a:pPr algn="l">
              <a:lnSpc>
                <a:spcPts val="6719"/>
              </a:lnSpc>
            </a:pPr>
          </a:p>
          <a:p>
            <a:pPr algn="l">
              <a:lnSpc>
                <a:spcPts val="6719"/>
              </a:lnSpc>
            </a:pP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68317" y="786908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7" y="0"/>
                </a:lnTo>
                <a:lnTo>
                  <a:pt x="41425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3625347">
            <a:off x="-1584747" y="5844260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931757">
            <a:off x="1389685" y="842550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946858" y="-1835073"/>
            <a:ext cx="4142528" cy="4114800"/>
          </a:xfrm>
          <a:custGeom>
            <a:avLst/>
            <a:gdLst/>
            <a:ahLst/>
            <a:cxnLst/>
            <a:rect r="r" b="b" t="t" l="l"/>
            <a:pathLst>
              <a:path h="4114800" w="4142528">
                <a:moveTo>
                  <a:pt x="0" y="0"/>
                </a:moveTo>
                <a:lnTo>
                  <a:pt x="4142528" y="0"/>
                </a:lnTo>
                <a:lnTo>
                  <a:pt x="4142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7174652">
            <a:off x="16636322" y="1628887"/>
            <a:ext cx="3169494" cy="2675663"/>
          </a:xfrm>
          <a:custGeom>
            <a:avLst/>
            <a:gdLst/>
            <a:ahLst/>
            <a:cxnLst/>
            <a:rect r="r" b="b" t="t" l="l"/>
            <a:pathLst>
              <a:path h="2675663" w="3169494">
                <a:moveTo>
                  <a:pt x="3169494" y="2675663"/>
                </a:moveTo>
                <a:lnTo>
                  <a:pt x="0" y="2675663"/>
                </a:lnTo>
                <a:lnTo>
                  <a:pt x="0" y="0"/>
                </a:lnTo>
                <a:lnTo>
                  <a:pt x="3169494" y="0"/>
                </a:lnTo>
                <a:lnTo>
                  <a:pt x="3169494" y="26756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868242">
            <a:off x="13484509" y="-2391491"/>
            <a:ext cx="3346875" cy="4114800"/>
          </a:xfrm>
          <a:custGeom>
            <a:avLst/>
            <a:gdLst/>
            <a:ahLst/>
            <a:cxnLst/>
            <a:rect r="r" b="b" t="t" l="l"/>
            <a:pathLst>
              <a:path h="4114800" w="3346875">
                <a:moveTo>
                  <a:pt x="0" y="0"/>
                </a:moveTo>
                <a:lnTo>
                  <a:pt x="3346875" y="0"/>
                </a:lnTo>
                <a:lnTo>
                  <a:pt x="3346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5338774">
            <a:off x="14983505" y="7342162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4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4" y="5457044"/>
                </a:lnTo>
                <a:lnTo>
                  <a:pt x="320477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6313951" y="7186483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5461225">
            <a:off x="-54272" y="-2754869"/>
            <a:ext cx="3204773" cy="5457044"/>
          </a:xfrm>
          <a:custGeom>
            <a:avLst/>
            <a:gdLst/>
            <a:ahLst/>
            <a:cxnLst/>
            <a:rect r="r" b="b" t="t" l="l"/>
            <a:pathLst>
              <a:path h="5457044" w="3204773">
                <a:moveTo>
                  <a:pt x="3204773" y="0"/>
                </a:moveTo>
                <a:lnTo>
                  <a:pt x="0" y="0"/>
                </a:lnTo>
                <a:lnTo>
                  <a:pt x="0" y="5457044"/>
                </a:lnTo>
                <a:lnTo>
                  <a:pt x="3204773" y="5457044"/>
                </a:lnTo>
                <a:lnTo>
                  <a:pt x="320477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1588287" y="800454"/>
            <a:ext cx="3408343" cy="2057400"/>
          </a:xfrm>
          <a:custGeom>
            <a:avLst/>
            <a:gdLst/>
            <a:ahLst/>
            <a:cxnLst/>
            <a:rect r="r" b="b" t="t" l="l"/>
            <a:pathLst>
              <a:path h="2057400" w="3408343">
                <a:moveTo>
                  <a:pt x="0" y="0"/>
                </a:moveTo>
                <a:lnTo>
                  <a:pt x="3408343" y="0"/>
                </a:lnTo>
                <a:lnTo>
                  <a:pt x="340834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720938" y="3067514"/>
            <a:ext cx="10846123" cy="4437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960"/>
              </a:lnSpc>
            </a:pPr>
            <a:r>
              <a:rPr lang="en-US" sz="16960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THANK</a:t>
            </a:r>
          </a:p>
          <a:p>
            <a:pPr algn="ctr">
              <a:lnSpc>
                <a:spcPts val="16960"/>
              </a:lnSpc>
            </a:pPr>
            <a:r>
              <a:rPr lang="en-US" sz="16960">
                <a:solidFill>
                  <a:srgbClr val="597EAA"/>
                </a:solidFill>
                <a:latin typeface="Chewy"/>
                <a:ea typeface="Chewy"/>
                <a:cs typeface="Chewy"/>
                <a:sym typeface="Chewy"/>
              </a:rPr>
              <a:t>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DAG3_4s5LM4</dc:identifier>
  <dcterms:modified xsi:type="dcterms:W3CDTF">2011-08-01T06:04:30Z</dcterms:modified>
  <cp:revision>1</cp:revision>
  <dc:title>how to be confident</dc:title>
</cp:coreProperties>
</file>