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C8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0" autoAdjust="0"/>
    <p:restoredTop sz="94660"/>
  </p:normalViewPr>
  <p:slideViewPr>
    <p:cSldViewPr snapToGrid="0">
      <p:cViewPr varScale="1">
        <p:scale>
          <a:sx n="94" d="100"/>
          <a:sy n="94" d="100"/>
        </p:scale>
        <p:origin x="71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A3E74BC-B1F6-8C3E-6F53-E806F1C6D6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D88CE3B-B4AA-73A6-7E00-00962AC99A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D55541E-24E5-5A90-3657-B06E7E40F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D24F3ED-B092-30D2-C68A-6574A8AA9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A9CC723-FA02-565A-5CEC-559115BE5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726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651B50D-27E4-33DB-8546-786E743D9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69D8844-7550-7922-81EA-5DFD7D66CF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2179ED2-3DD5-A702-B673-AD7A41EB0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E1DBF42-A6D4-CC1A-AFEB-5059E9120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597D2C7-EC2F-261A-D162-9C02EDDC6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2701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9A2986A-0509-443F-5460-72D110B70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65CC952-91BA-74C5-06D3-9F1B1F5CE0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342F7F1-CE03-B164-BB48-5176ABA94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358D4CE-8177-2214-B1FD-FDC2761CA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3E80258-01EA-65AA-443C-75C0A6A3C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8493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B4CCD5-ED08-8DDC-40EA-A21C6EF55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EDA0294-B2C5-901C-9F01-917E1F72AF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34E0F1C-3BF8-4CF9-BAAD-94DE117833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CC82CE6-95C3-9C65-CBAD-55469AE81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E09F2F5-CCCA-CB78-9A7C-BF972B741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20384FD-4ADD-A3A7-6303-E95D9C553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7874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3786D18-7A02-D5CC-ABA2-C75DF6910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8208631-961F-6539-F986-3C4196D2FF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EC29DB2-6422-2438-F3DF-845252F787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89A11B1-960D-81AC-323B-A246C36089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4053571-CC86-EF71-2C08-239793BA4A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CB885E5-FDE2-6891-1C45-75B5E37F6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65544A2-122A-F408-F300-54D0A7C2D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8A92017-A2ED-C0B5-87C2-5325F8691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5860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826313-C396-084A-19E0-4E067EB01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7401E45-853A-D627-C5E5-8E4AF4451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6DB626D-354C-B22D-3A74-2F6CACA79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E404AAD-6F77-09DD-F4D5-280CC5A6A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1445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C3834BF-9E3D-8D06-C939-148C31901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D443E43-F639-5C36-4BCE-A8CD4A7EB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6071DE6-5387-EE60-A35D-E3D8C0DFC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7220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196EEA9-EDAF-E8B7-D2FF-A2431922E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EFF84D6-956A-CFF1-F1D1-5B48A2A6A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4BE5838-90E6-5A78-9FB2-1715940A6B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5013690-CC85-B743-C368-A313AC255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77210B5-C41E-FB03-04E0-209DA3B2D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7604033-9650-2F19-AC5B-50524D96F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6656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7947669-9985-07ED-5DBA-0EF0CC0C8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A39EACA-7951-36AA-9450-53D74103BC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CF9B168-EB2B-5D1D-BE53-871247ABFA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62DD3AB-46D6-0157-A38A-3070D93CF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CBF9FDF-9325-EBB6-9DBA-B8C8DD2E7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6827DE6-83A4-FE3B-98C0-3050F33F8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790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7054F03-E562-6A7A-FD21-5BBD695DB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7416B03-E073-2976-C867-A0294F87F0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D126191-E6A2-B124-EA0B-B9390F7E3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EED0254-8C9B-572E-B375-308B7E26B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E40978F-662A-FB0B-7472-4E3642D89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9471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F1F1379-76A8-D1A4-395E-DA7386B30F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E6FE1A5-4A6A-7387-15C4-86319D1307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445679-F39F-2BF6-6A8D-370A7E48C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6371-3A76-473A-B8EF-47080B3D42E0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1CDAB9D-9F94-E32A-6989-E0ECB35ED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DD1CF2E-C6F4-E7AD-4024-3ECB34CFC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008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6A21BE0-4EB1-D889-DFCB-BD3AF6D45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24AD44E-BEF8-D323-5C7B-FF53367A1D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B0CD629-7D1B-0F12-5032-D395F4B9F9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4F6371-3A76-473A-B8EF-47080B3D42E0}" type="datetimeFigureOut">
              <a:rPr kumimoji="1" lang="ja-JP" altLang="en-US" smtClean="0"/>
              <a:t>2025/2/19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4238F73-DCBB-F380-CE12-CCE72282FE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3ECAC34-DD9F-A11A-6EAE-3B9440D710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AE80FE-87A4-4DF3-BE0F-CB187FC57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2259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ed.com/talks/kc_davis_how_to_do_laundry_when_you_re_depressed_jan_2022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UFA Turquoise Blue Light 316 Molotow -UFA316">
            <a:extLst>
              <a:ext uri="{FF2B5EF4-FFF2-40B4-BE49-F238E27FC236}">
                <a16:creationId xmlns:a16="http://schemas.microsoft.com/office/drawing/2014/main" id="{EA44DBD9-7491-C834-47E8-908A9085E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73199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4EFE8FC2-E301-E5AB-7273-564F7BB3E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607219"/>
            <a:ext cx="7319962" cy="2387600"/>
          </a:xfrm>
        </p:spPr>
        <p:txBody>
          <a:bodyPr>
            <a:normAutofit/>
          </a:bodyPr>
          <a:lstStyle/>
          <a:p>
            <a:r>
              <a:rPr kumimoji="1" lang="en-US" altLang="ja-JP" sz="4800" dirty="0">
                <a:solidFill>
                  <a:schemeClr val="bg1"/>
                </a:solidFill>
                <a:cs typeface="Times New Roman" panose="02020603050405020304" pitchFamily="18" charset="0"/>
              </a:rPr>
              <a:t>How</a:t>
            </a:r>
            <a:r>
              <a:rPr kumimoji="1" lang="ja-JP" altLang="en-US" sz="4800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kumimoji="1" lang="en-US" altLang="ja-JP" sz="4800" dirty="0">
                <a:solidFill>
                  <a:schemeClr val="bg1"/>
                </a:solidFill>
                <a:cs typeface="Times New Roman" panose="02020603050405020304" pitchFamily="18" charset="0"/>
              </a:rPr>
              <a:t>to</a:t>
            </a:r>
            <a:r>
              <a:rPr kumimoji="1" lang="ja-JP" altLang="en-US" sz="4800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kumimoji="1" lang="en-US" altLang="ja-JP" sz="4800" dirty="0">
                <a:solidFill>
                  <a:schemeClr val="bg1"/>
                </a:solidFill>
                <a:cs typeface="Times New Roman" panose="02020603050405020304" pitchFamily="18" charset="0"/>
              </a:rPr>
              <a:t>do</a:t>
            </a:r>
            <a:r>
              <a:rPr kumimoji="1" lang="ja-JP" altLang="en-US" sz="4800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kumimoji="1" lang="en-US" altLang="ja-JP" sz="4800" dirty="0">
                <a:solidFill>
                  <a:schemeClr val="bg1"/>
                </a:solidFill>
                <a:cs typeface="Times New Roman" panose="02020603050405020304" pitchFamily="18" charset="0"/>
              </a:rPr>
              <a:t>laundry</a:t>
            </a:r>
            <a:r>
              <a:rPr kumimoji="1" lang="ja-JP" altLang="en-US" sz="4800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kumimoji="1" lang="en-US" altLang="ja-JP" sz="4800" dirty="0">
                <a:solidFill>
                  <a:schemeClr val="bg1"/>
                </a:solidFill>
                <a:cs typeface="Times New Roman" panose="02020603050405020304" pitchFamily="18" charset="0"/>
              </a:rPr>
              <a:t>when</a:t>
            </a:r>
            <a:r>
              <a:rPr kumimoji="1" lang="ja-JP" altLang="en-US" sz="4800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kumimoji="1" lang="en-US" altLang="ja-JP" sz="4800" dirty="0">
                <a:solidFill>
                  <a:schemeClr val="bg1"/>
                </a:solidFill>
                <a:cs typeface="Times New Roman" panose="02020603050405020304" pitchFamily="18" charset="0"/>
              </a:rPr>
              <a:t>you’re</a:t>
            </a:r>
            <a:r>
              <a:rPr kumimoji="1" lang="ja-JP" altLang="en-US" sz="4800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kumimoji="1" lang="en-US" altLang="ja-JP" sz="4800" dirty="0">
                <a:solidFill>
                  <a:schemeClr val="bg1"/>
                </a:solidFill>
                <a:cs typeface="Times New Roman" panose="02020603050405020304" pitchFamily="18" charset="0"/>
              </a:rPr>
              <a:t>depressed</a:t>
            </a:r>
            <a:endParaRPr kumimoji="1" lang="ja-JP" altLang="en-US" sz="48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D888CC4-A98A-E797-C95A-986000B705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799" y="3602038"/>
            <a:ext cx="7015163" cy="1655762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ja-JP" sz="4000" dirty="0">
                <a:solidFill>
                  <a:schemeClr val="bg1"/>
                </a:solidFill>
                <a:cs typeface="Times New Roman" panose="02020603050405020304" pitchFamily="18" charset="0"/>
              </a:rPr>
              <a:t>KC Davis</a:t>
            </a:r>
          </a:p>
          <a:p>
            <a:r>
              <a:rPr lang="ja-JP" altLang="en-US" sz="4000" dirty="0">
                <a:solidFill>
                  <a:schemeClr val="bg1"/>
                </a:solidFill>
                <a:cs typeface="Times New Roman" panose="02020603050405020304" pitchFamily="18" charset="0"/>
              </a:rPr>
              <a:t>・</a:t>
            </a:r>
            <a:r>
              <a:rPr lang="en-US" altLang="ja-JP" sz="4000" dirty="0">
                <a:solidFill>
                  <a:schemeClr val="bg1"/>
                </a:solidFill>
                <a:cs typeface="Times New Roman" panose="02020603050405020304" pitchFamily="18" charset="0"/>
              </a:rPr>
              <a:t>A licensed professional counselor </a:t>
            </a:r>
            <a:endParaRPr kumimoji="1" lang="ja-JP" altLang="en-US" sz="40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pic>
        <p:nvPicPr>
          <p:cNvPr id="1026" name="Picture 2" descr="About KC Davis — KC Davis">
            <a:extLst>
              <a:ext uri="{FF2B5EF4-FFF2-40B4-BE49-F238E27FC236}">
                <a16:creationId xmlns:a16="http://schemas.microsoft.com/office/drawing/2014/main" id="{657DBB74-1466-FE4E-6C09-2E7B31392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63" y="0"/>
            <a:ext cx="48720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88B3BA3F-2C8C-CF7C-A67F-D84F03F6C6F4}"/>
              </a:ext>
            </a:extLst>
          </p:cNvPr>
          <p:cNvCxnSpPr>
            <a:cxnSpLocks/>
          </p:cNvCxnSpPr>
          <p:nvPr/>
        </p:nvCxnSpPr>
        <p:spPr>
          <a:xfrm>
            <a:off x="0" y="912019"/>
            <a:ext cx="7319963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72B978BD-3C28-D556-072F-F7B54082E98F}"/>
              </a:ext>
            </a:extLst>
          </p:cNvPr>
          <p:cNvCxnSpPr>
            <a:cxnSpLocks/>
          </p:cNvCxnSpPr>
          <p:nvPr/>
        </p:nvCxnSpPr>
        <p:spPr>
          <a:xfrm>
            <a:off x="0" y="5913120"/>
            <a:ext cx="7319963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9936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F26B55-7280-4CD4-D19B-1E5B2769B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3441"/>
            <a:ext cx="10515600" cy="837247"/>
          </a:xfrm>
        </p:spPr>
        <p:txBody>
          <a:bodyPr>
            <a:normAutofit/>
          </a:bodyPr>
          <a:lstStyle/>
          <a:p>
            <a:r>
              <a:rPr kumimoji="1" lang="en-US" altLang="ja-JP" dirty="0"/>
              <a:t>Watch Here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49DF148-2F63-8ECF-AF9C-96F564EDCC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CA" altLang="ja-JP" dirty="0">
                <a:hlinkClick r:id="rId2"/>
              </a:rPr>
              <a:t>https://www.ted.com/talks/kc_davis_how_to_do_laundry_when_you_re_depressed_jan_2022</a:t>
            </a:r>
            <a:endParaRPr kumimoji="1" lang="en-CA" altLang="ja-JP" dirty="0"/>
          </a:p>
          <a:p>
            <a:endParaRPr lang="en-CA" altLang="ja-JP" dirty="0"/>
          </a:p>
          <a:p>
            <a:endParaRPr kumimoji="1" lang="en-CA" altLang="ja-JP" dirty="0"/>
          </a:p>
          <a:p>
            <a:endParaRPr lang="en-CA" altLang="ja-JP" dirty="0"/>
          </a:p>
          <a:p>
            <a:endParaRPr kumimoji="1" lang="ja-JP" altLang="en-US" dirty="0"/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763B4271-4ECE-76DF-9E8C-39C37875D3E8}"/>
              </a:ext>
            </a:extLst>
          </p:cNvPr>
          <p:cNvCxnSpPr>
            <a:cxnSpLocks/>
          </p:cNvCxnSpPr>
          <p:nvPr/>
        </p:nvCxnSpPr>
        <p:spPr>
          <a:xfrm>
            <a:off x="0" y="62992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95C17ED9-D24E-C4C9-AF2D-FB18DB1F3096}"/>
              </a:ext>
            </a:extLst>
          </p:cNvPr>
          <p:cNvCxnSpPr>
            <a:cxnSpLocks/>
          </p:cNvCxnSpPr>
          <p:nvPr/>
        </p:nvCxnSpPr>
        <p:spPr>
          <a:xfrm>
            <a:off x="0" y="622808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7767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29E95-AE74-5646-E0B8-C2904906D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C8567EF-A2FB-0A2D-658A-90A752528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3441"/>
            <a:ext cx="10515600" cy="837247"/>
          </a:xfrm>
        </p:spPr>
        <p:txBody>
          <a:bodyPr/>
          <a:lstStyle/>
          <a:p>
            <a:r>
              <a:rPr kumimoji="1" lang="en-US" altLang="ja-JP" dirty="0"/>
              <a:t>Why I chose this TED Talk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5A6BCE7-0DDD-B757-F433-BC16190F2D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I think that simple care tasks can start to feel so stressful as you continue to procrastinate. </a:t>
            </a:r>
          </a:p>
          <a:p>
            <a:endParaRPr kumimoji="1" lang="en-US" altLang="ja-JP" dirty="0"/>
          </a:p>
          <a:p>
            <a:r>
              <a:rPr lang="en-US" altLang="ja-JP" dirty="0"/>
              <a:t>I found the presenter’s idea of changing the way you view care tasks very interesting.</a:t>
            </a:r>
            <a:endParaRPr kumimoji="1" lang="ja-JP" altLang="en-US" dirty="0"/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88236E78-A5EE-FDB0-F8E8-920D1A055858}"/>
              </a:ext>
            </a:extLst>
          </p:cNvPr>
          <p:cNvCxnSpPr>
            <a:cxnSpLocks/>
          </p:cNvCxnSpPr>
          <p:nvPr/>
        </p:nvCxnSpPr>
        <p:spPr>
          <a:xfrm>
            <a:off x="0" y="62992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F9951B01-5F92-565F-1E02-FE5B74614C6F}"/>
              </a:ext>
            </a:extLst>
          </p:cNvPr>
          <p:cNvCxnSpPr>
            <a:cxnSpLocks/>
          </p:cNvCxnSpPr>
          <p:nvPr/>
        </p:nvCxnSpPr>
        <p:spPr>
          <a:xfrm>
            <a:off x="0" y="622808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3536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9B8F7-5C61-682C-CD63-A007D5CAB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3A46AFF-172C-6A12-08A8-CD2736178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3441"/>
            <a:ext cx="10515600" cy="837247"/>
          </a:xfrm>
        </p:spPr>
        <p:txBody>
          <a:bodyPr/>
          <a:lstStyle/>
          <a:p>
            <a:r>
              <a:rPr kumimoji="1" lang="en-US" altLang="ja-JP" dirty="0"/>
              <a:t>Summary &amp; Vocabulary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D91E069-965A-5C0D-E4A7-51A7A99C3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515600" cy="4351338"/>
          </a:xfrm>
        </p:spPr>
        <p:txBody>
          <a:bodyPr/>
          <a:lstStyle/>
          <a:p>
            <a:pPr algn="l"/>
            <a:r>
              <a:rPr lang="en-US" altLang="ja-JP" b="1" u="sng" dirty="0">
                <a:solidFill>
                  <a:srgbClr val="121212"/>
                </a:solidFill>
                <a:latin typeface="Inter"/>
              </a:rPr>
              <a:t>C</a:t>
            </a:r>
            <a:r>
              <a:rPr lang="en-US" altLang="ja-JP" b="1" i="0" u="sng" dirty="0">
                <a:solidFill>
                  <a:srgbClr val="121212"/>
                </a:solidFill>
                <a:effectLst/>
                <a:latin typeface="Inter"/>
              </a:rPr>
              <a:t>are tasks </a:t>
            </a:r>
          </a:p>
          <a:p>
            <a:pPr marL="0" indent="0" algn="l">
              <a:buNone/>
            </a:pPr>
            <a:r>
              <a:rPr lang="en-US" altLang="ja-JP" b="0" i="0" dirty="0">
                <a:solidFill>
                  <a:srgbClr val="121212"/>
                </a:solidFill>
                <a:effectLst/>
                <a:latin typeface="Inter"/>
              </a:rPr>
              <a:t>: </a:t>
            </a:r>
            <a:r>
              <a:rPr lang="en-US" altLang="ja-JP" dirty="0">
                <a:solidFill>
                  <a:srgbClr val="121212"/>
                </a:solidFill>
                <a:latin typeface="Inter"/>
              </a:rPr>
              <a:t>D</a:t>
            </a:r>
            <a:r>
              <a:rPr lang="en-US" altLang="ja-JP" b="0" i="0" dirty="0">
                <a:solidFill>
                  <a:srgbClr val="121212"/>
                </a:solidFill>
                <a:effectLst/>
                <a:latin typeface="Inter"/>
              </a:rPr>
              <a:t>oing the laundry, washing the dishes</a:t>
            </a:r>
            <a:r>
              <a:rPr lang="en-US" altLang="ja-JP" dirty="0">
                <a:solidFill>
                  <a:srgbClr val="121212"/>
                </a:solidFill>
                <a:latin typeface="Inter"/>
              </a:rPr>
              <a:t>, cooking, brushing your teeth…</a:t>
            </a:r>
            <a:endParaRPr lang="en-US" altLang="ja-JP" b="0" i="0" dirty="0">
              <a:solidFill>
                <a:srgbClr val="121212"/>
              </a:solidFill>
              <a:effectLst/>
              <a:latin typeface="Inter"/>
            </a:endParaRPr>
          </a:p>
          <a:p>
            <a:pPr marL="0" indent="0" algn="l">
              <a:buNone/>
            </a:pPr>
            <a:r>
              <a:rPr lang="en-US" altLang="ja-JP" b="0" i="0" dirty="0">
                <a:solidFill>
                  <a:srgbClr val="121212"/>
                </a:solidFill>
                <a:effectLst/>
                <a:latin typeface="Inter"/>
              </a:rPr>
              <a:t>: For people who are struggling with </a:t>
            </a:r>
            <a:r>
              <a:rPr lang="en-US" altLang="ja-JP" b="0" i="0" u="sng" dirty="0">
                <a:solidFill>
                  <a:srgbClr val="121212"/>
                </a:solidFill>
                <a:effectLst/>
                <a:latin typeface="Inter"/>
              </a:rPr>
              <a:t>depression</a:t>
            </a:r>
            <a:r>
              <a:rPr lang="en-US" altLang="ja-JP" b="0" i="0" dirty="0">
                <a:solidFill>
                  <a:srgbClr val="121212"/>
                </a:solidFill>
                <a:effectLst/>
                <a:latin typeface="Inter"/>
              </a:rPr>
              <a:t>, ADHD, burnout, or   enduring hardships, it can be a very difficult task to complete.</a:t>
            </a:r>
          </a:p>
          <a:p>
            <a:pPr marL="0" indent="0" algn="l">
              <a:buNone/>
            </a:pPr>
            <a:endParaRPr kumimoji="1" lang="en-US" altLang="ja-JP" dirty="0">
              <a:solidFill>
                <a:srgbClr val="121212"/>
              </a:solidFill>
              <a:latin typeface="Inter"/>
            </a:endParaRPr>
          </a:p>
          <a:p>
            <a:pPr algn="l"/>
            <a:r>
              <a:rPr lang="en-US" altLang="ja-JP" dirty="0">
                <a:solidFill>
                  <a:srgbClr val="121212"/>
                </a:solidFill>
                <a:latin typeface="Inter"/>
              </a:rPr>
              <a:t>W</a:t>
            </a:r>
            <a:r>
              <a:rPr kumimoji="1" lang="en-US" altLang="ja-JP" dirty="0">
                <a:solidFill>
                  <a:srgbClr val="121212"/>
                </a:solidFill>
                <a:latin typeface="Inter"/>
              </a:rPr>
              <a:t>hy?</a:t>
            </a:r>
          </a:p>
          <a:p>
            <a:pPr marL="0" indent="0" algn="l">
              <a:buNone/>
            </a:pPr>
            <a:r>
              <a:rPr lang="en-US" altLang="ja-JP" dirty="0">
                <a:solidFill>
                  <a:srgbClr val="121212"/>
                </a:solidFill>
                <a:latin typeface="Inter"/>
              </a:rPr>
              <a:t>: your incapability of doing care tasks can seem like </a:t>
            </a:r>
            <a:r>
              <a:rPr lang="en-US" altLang="ja-JP" b="1" u="sng" dirty="0">
                <a:solidFill>
                  <a:srgbClr val="121212"/>
                </a:solidFill>
                <a:latin typeface="Inter"/>
              </a:rPr>
              <a:t>representations</a:t>
            </a:r>
            <a:r>
              <a:rPr lang="en-US" altLang="ja-JP" b="1" dirty="0">
                <a:solidFill>
                  <a:srgbClr val="121212"/>
                </a:solidFill>
                <a:latin typeface="Inter"/>
              </a:rPr>
              <a:t> of your failure as a person.   </a:t>
            </a: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19FEB408-6691-F637-AD7C-8D49A4F668D1}"/>
              </a:ext>
            </a:extLst>
          </p:cNvPr>
          <p:cNvCxnSpPr>
            <a:cxnSpLocks/>
          </p:cNvCxnSpPr>
          <p:nvPr/>
        </p:nvCxnSpPr>
        <p:spPr>
          <a:xfrm>
            <a:off x="0" y="62992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292E10C8-671F-C64C-6CAC-D0C156AD9F30}"/>
              </a:ext>
            </a:extLst>
          </p:cNvPr>
          <p:cNvCxnSpPr>
            <a:cxnSpLocks/>
          </p:cNvCxnSpPr>
          <p:nvPr/>
        </p:nvCxnSpPr>
        <p:spPr>
          <a:xfrm>
            <a:off x="0" y="622808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How To Clean and Disinfect Early Care and Education Settings | CDC">
            <a:extLst>
              <a:ext uri="{FF2B5EF4-FFF2-40B4-BE49-F238E27FC236}">
                <a16:creationId xmlns:a16="http://schemas.microsoft.com/office/drawing/2014/main" id="{AC783DE7-8405-0DCC-63DD-CA0E00E5D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746" y="0"/>
            <a:ext cx="3372253" cy="2556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0819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12856-FEC2-57E3-3CA8-3D0F94489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F945A99-9244-0647-C91F-8BA8CF519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638" y="1776464"/>
            <a:ext cx="11680723" cy="4351338"/>
          </a:xfrm>
        </p:spPr>
        <p:txBody>
          <a:bodyPr/>
          <a:lstStyle/>
          <a:p>
            <a:pPr marL="0" indent="0">
              <a:buNone/>
            </a:pPr>
            <a:r>
              <a:rPr kumimoji="1" lang="ja-JP" altLang="en-US" b="1" dirty="0"/>
              <a:t>・</a:t>
            </a:r>
            <a:r>
              <a:rPr kumimoji="1" lang="en-US" altLang="ja-JP" b="1" dirty="0"/>
              <a:t>“Care tasks are </a:t>
            </a:r>
            <a:r>
              <a:rPr kumimoji="1" lang="en-US" altLang="ja-JP" b="1" u="sng" dirty="0"/>
              <a:t>morally neutral</a:t>
            </a:r>
            <a:r>
              <a:rPr kumimoji="1" lang="en-US" altLang="ja-JP" b="1" dirty="0"/>
              <a:t>.”</a:t>
            </a:r>
          </a:p>
          <a:p>
            <a:pPr marL="0" indent="0">
              <a:buNone/>
            </a:pPr>
            <a:r>
              <a:rPr kumimoji="1" lang="en-US" altLang="ja-JP" dirty="0"/>
              <a:t>: it does not make you a good person or a ba</a:t>
            </a:r>
            <a:r>
              <a:rPr lang="en-US" altLang="ja-JP" dirty="0"/>
              <a:t>d person</a:t>
            </a:r>
            <a:endParaRPr kumimoji="1" lang="en-US" altLang="ja-JP" dirty="0"/>
          </a:p>
          <a:p>
            <a:pPr marL="0" indent="0">
              <a:buNone/>
            </a:pPr>
            <a:r>
              <a:rPr kumimoji="1" lang="en-US" altLang="ja-JP" dirty="0"/>
              <a:t>: </a:t>
            </a:r>
            <a:r>
              <a:rPr lang="en-US" altLang="ja-JP" dirty="0"/>
              <a:t>your ability to perform care tasks does not define your worth </a:t>
            </a:r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・</a:t>
            </a:r>
            <a:r>
              <a:rPr lang="en-US" altLang="ja-JP" b="1" dirty="0"/>
              <a:t>Care tasks as a matter of </a:t>
            </a:r>
            <a:r>
              <a:rPr lang="en-US" altLang="ja-JP" b="1" u="sng" dirty="0"/>
              <a:t>“functionality”</a:t>
            </a:r>
          </a:p>
          <a:p>
            <a:pPr marL="0" indent="0">
              <a:buNone/>
            </a:pPr>
            <a:r>
              <a:rPr lang="en-US" altLang="ja-JP" dirty="0"/>
              <a:t>: you can work within the current barriers to improve your life that day</a:t>
            </a:r>
          </a:p>
          <a:p>
            <a:pPr marL="0" indent="0">
              <a:buNone/>
            </a:pPr>
            <a:r>
              <a:rPr lang="en-US" altLang="ja-JP" dirty="0"/>
              <a:t>: you can make </a:t>
            </a:r>
            <a:r>
              <a:rPr lang="en-US" altLang="ja-JP" u="sng" dirty="0"/>
              <a:t>shortcuts </a:t>
            </a:r>
            <a:r>
              <a:rPr lang="en-US" altLang="ja-JP" dirty="0"/>
              <a:t>to make it easier for yourself</a:t>
            </a: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6B3F9B63-0975-9203-98BF-9362C507CF52}"/>
              </a:ext>
            </a:extLst>
          </p:cNvPr>
          <p:cNvCxnSpPr>
            <a:cxnSpLocks/>
          </p:cNvCxnSpPr>
          <p:nvPr/>
        </p:nvCxnSpPr>
        <p:spPr>
          <a:xfrm>
            <a:off x="0" y="62992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2DAE701D-2CA1-F715-DC1E-11BA1142BF5D}"/>
              </a:ext>
            </a:extLst>
          </p:cNvPr>
          <p:cNvCxnSpPr>
            <a:cxnSpLocks/>
          </p:cNvCxnSpPr>
          <p:nvPr/>
        </p:nvCxnSpPr>
        <p:spPr>
          <a:xfrm>
            <a:off x="0" y="622808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6092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92390-CEE7-FA17-AE69-F306B11A9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54DBE3-13FC-1573-4229-9676B1BD1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3441"/>
            <a:ext cx="10515600" cy="837247"/>
          </a:xfrm>
        </p:spPr>
        <p:txBody>
          <a:bodyPr/>
          <a:lstStyle/>
          <a:p>
            <a:r>
              <a:rPr kumimoji="1" lang="en-US" altLang="ja-JP" dirty="0"/>
              <a:t>Quiz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701DD3C-F4B9-F407-7A95-1836150D64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67423"/>
          </a:xfrm>
        </p:spPr>
        <p:txBody>
          <a:bodyPr>
            <a:normAutofit/>
          </a:bodyPr>
          <a:lstStyle/>
          <a:p>
            <a:r>
              <a:rPr lang="en-US" altLang="ja-JP" dirty="0"/>
              <a:t>Why did the presenter’s support for taking care of her children disappear one day?</a:t>
            </a:r>
            <a:endParaRPr kumimoji="1" lang="en-US" altLang="ja-JP" dirty="0"/>
          </a:p>
          <a:p>
            <a:r>
              <a:rPr kumimoji="1" lang="en-US" altLang="ja-JP" dirty="0"/>
              <a:t>Because of the COVID lockdown.</a:t>
            </a:r>
          </a:p>
          <a:p>
            <a:pPr algn="l"/>
            <a:r>
              <a:rPr lang="en-US" altLang="ja-JP" dirty="0">
                <a:solidFill>
                  <a:srgbClr val="121212"/>
                </a:solidFill>
              </a:rPr>
              <a:t>What i</a:t>
            </a:r>
            <a:r>
              <a:rPr lang="en-US" altLang="ja-JP" b="0" i="0" dirty="0">
                <a:solidFill>
                  <a:srgbClr val="121212"/>
                </a:solidFill>
                <a:effectLst/>
              </a:rPr>
              <a:t>s unlikely your therapist will ask you about?</a:t>
            </a:r>
            <a:endParaRPr kumimoji="1" lang="en-US" altLang="ja-JP" dirty="0"/>
          </a:p>
          <a:p>
            <a:pPr marL="0" indent="0">
              <a:buNone/>
            </a:pPr>
            <a:r>
              <a:rPr lang="en-US" altLang="ja-JP" dirty="0"/>
              <a:t>About your laundry.</a:t>
            </a:r>
          </a:p>
          <a:p>
            <a:pPr algn="l"/>
            <a:r>
              <a:rPr lang="en-US" altLang="ja-JP" b="0" i="0" dirty="0">
                <a:solidFill>
                  <a:srgbClr val="121212"/>
                </a:solidFill>
                <a:effectLst/>
              </a:rPr>
              <a:t>What was the question the presenter asked herself when folding a baby onesie?</a:t>
            </a:r>
          </a:p>
          <a:p>
            <a:r>
              <a:rPr kumimoji="1" lang="en-US" altLang="ja-JP" dirty="0"/>
              <a:t>Why am I folding this?</a:t>
            </a:r>
          </a:p>
          <a:p>
            <a:endParaRPr kumimoji="1" lang="en-US" altLang="ja-JP" dirty="0"/>
          </a:p>
          <a:p>
            <a:endParaRPr kumimoji="1" lang="en-US" altLang="ja-JP" dirty="0"/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0902EA62-FBAD-3F08-CDD2-03CC4AAACC27}"/>
              </a:ext>
            </a:extLst>
          </p:cNvPr>
          <p:cNvCxnSpPr>
            <a:cxnSpLocks/>
          </p:cNvCxnSpPr>
          <p:nvPr/>
        </p:nvCxnSpPr>
        <p:spPr>
          <a:xfrm>
            <a:off x="0" y="62992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7D81C617-2107-490E-EF06-CAEA3CDEED2D}"/>
              </a:ext>
            </a:extLst>
          </p:cNvPr>
          <p:cNvCxnSpPr>
            <a:cxnSpLocks/>
          </p:cNvCxnSpPr>
          <p:nvPr/>
        </p:nvCxnSpPr>
        <p:spPr>
          <a:xfrm>
            <a:off x="0" y="622808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A22A7FEF-2E91-A2CB-675A-B85E588698CD}"/>
              </a:ext>
            </a:extLst>
          </p:cNvPr>
          <p:cNvCxnSpPr>
            <a:cxnSpLocks/>
          </p:cNvCxnSpPr>
          <p:nvPr/>
        </p:nvCxnSpPr>
        <p:spPr>
          <a:xfrm>
            <a:off x="1396180" y="3026435"/>
            <a:ext cx="63713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207CEDBB-47EE-5DBC-7902-BDF960F4F34B}"/>
              </a:ext>
            </a:extLst>
          </p:cNvPr>
          <p:cNvCxnSpPr>
            <a:cxnSpLocks/>
          </p:cNvCxnSpPr>
          <p:nvPr/>
        </p:nvCxnSpPr>
        <p:spPr>
          <a:xfrm>
            <a:off x="1396180" y="4034242"/>
            <a:ext cx="63713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BD47C08C-13CE-1225-4F28-A6B139C6FF0A}"/>
              </a:ext>
            </a:extLst>
          </p:cNvPr>
          <p:cNvCxnSpPr>
            <a:cxnSpLocks/>
          </p:cNvCxnSpPr>
          <p:nvPr/>
        </p:nvCxnSpPr>
        <p:spPr>
          <a:xfrm>
            <a:off x="1396180" y="5445170"/>
            <a:ext cx="63713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動作設定ボタン: ヘルプ 1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7A7833EE-CF5E-12E0-D6EF-754FBCC6A703}"/>
              </a:ext>
            </a:extLst>
          </p:cNvPr>
          <p:cNvSpPr/>
          <p:nvPr/>
        </p:nvSpPr>
        <p:spPr>
          <a:xfrm>
            <a:off x="10107561" y="332232"/>
            <a:ext cx="1357049" cy="1358445"/>
          </a:xfrm>
          <a:prstGeom prst="actionButtonHelp">
            <a:avLst/>
          </a:prstGeom>
          <a:noFill/>
          <a:ln w="5715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1463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EF0DC-ACAE-09C1-65AF-6BD14BA6D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CB35A8A-5CF9-7939-15F6-FB8E0EB96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What is the presenter’s new motto?</a:t>
            </a:r>
          </a:p>
          <a:p>
            <a:r>
              <a:rPr lang="en-US" altLang="ja-JP" dirty="0"/>
              <a:t>“Good enough is perfect”</a:t>
            </a:r>
          </a:p>
          <a:p>
            <a:endParaRPr lang="en-US" altLang="ja-JP" dirty="0"/>
          </a:p>
          <a:p>
            <a:pPr algn="l"/>
            <a:r>
              <a:rPr lang="en-US" altLang="ja-JP" b="0" i="0" dirty="0">
                <a:solidFill>
                  <a:srgbClr val="121212"/>
                </a:solidFill>
                <a:effectLst/>
              </a:rPr>
              <a:t>When </a:t>
            </a:r>
            <a:r>
              <a:rPr lang="en-US" altLang="ja-JP" dirty="0">
                <a:solidFill>
                  <a:srgbClr val="121212"/>
                </a:solidFill>
              </a:rPr>
              <a:t>do </a:t>
            </a:r>
            <a:r>
              <a:rPr lang="en-US" altLang="ja-JP" b="0" i="0" dirty="0">
                <a:solidFill>
                  <a:srgbClr val="121212"/>
                </a:solidFill>
                <a:effectLst/>
              </a:rPr>
              <a:t>people exhibit mind-blowing creativity? </a:t>
            </a:r>
          </a:p>
          <a:p>
            <a:r>
              <a:rPr kumimoji="1" lang="en-US" altLang="ja-JP" dirty="0"/>
              <a:t>When they are only taught how to speak compassionately to themselves.</a:t>
            </a:r>
            <a:endParaRPr kumimoji="1" lang="ja-JP" altLang="en-US" dirty="0"/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C2258B8B-FA16-2649-C606-1DE37F2BED1A}"/>
              </a:ext>
            </a:extLst>
          </p:cNvPr>
          <p:cNvCxnSpPr>
            <a:cxnSpLocks/>
          </p:cNvCxnSpPr>
          <p:nvPr/>
        </p:nvCxnSpPr>
        <p:spPr>
          <a:xfrm>
            <a:off x="0" y="62992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F999336A-F3BD-E214-1F57-6D75EA404C02}"/>
              </a:ext>
            </a:extLst>
          </p:cNvPr>
          <p:cNvCxnSpPr>
            <a:cxnSpLocks/>
          </p:cNvCxnSpPr>
          <p:nvPr/>
        </p:nvCxnSpPr>
        <p:spPr>
          <a:xfrm>
            <a:off x="0" y="622808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8A626782-F583-9A07-26F9-EA17BD82F377}"/>
              </a:ext>
            </a:extLst>
          </p:cNvPr>
          <p:cNvCxnSpPr>
            <a:cxnSpLocks/>
          </p:cNvCxnSpPr>
          <p:nvPr/>
        </p:nvCxnSpPr>
        <p:spPr>
          <a:xfrm>
            <a:off x="1278193" y="2819958"/>
            <a:ext cx="76789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8148C7B8-22D9-3C91-97A9-F0BB1B008320}"/>
              </a:ext>
            </a:extLst>
          </p:cNvPr>
          <p:cNvCxnSpPr>
            <a:cxnSpLocks/>
          </p:cNvCxnSpPr>
          <p:nvPr/>
        </p:nvCxnSpPr>
        <p:spPr>
          <a:xfrm>
            <a:off x="1278193" y="4319375"/>
            <a:ext cx="77773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20200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D5C55-8388-196C-B306-A15A5E4D7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6F5CA67-5941-9623-88EA-F7E468E633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The presenter introduces a very interesting idea of how to change the way you think about care tasks in order to have more compassion for yourself when you are struggling.</a:t>
            </a:r>
          </a:p>
          <a:p>
            <a:endParaRPr lang="en-US" altLang="ja-JP" dirty="0"/>
          </a:p>
          <a:p>
            <a:endParaRPr kumimoji="1" lang="en-US" altLang="ja-JP" dirty="0"/>
          </a:p>
          <a:p>
            <a:r>
              <a:rPr lang="en-US" altLang="ja-JP" dirty="0"/>
              <a:t>I think the method can be applied to other things by separating your performance or your personal traits from the how you value yourself as a person.</a:t>
            </a:r>
            <a:endParaRPr kumimoji="1" lang="en-US" altLang="ja-JP" dirty="0"/>
          </a:p>
          <a:p>
            <a:endParaRPr lang="en-US" altLang="ja-JP" dirty="0"/>
          </a:p>
          <a:p>
            <a:endParaRPr kumimoji="1" lang="ja-JP" altLang="en-US" dirty="0"/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226DA1A7-DE31-DDC1-004A-95612CC95FC8}"/>
              </a:ext>
            </a:extLst>
          </p:cNvPr>
          <p:cNvCxnSpPr>
            <a:cxnSpLocks/>
          </p:cNvCxnSpPr>
          <p:nvPr/>
        </p:nvCxnSpPr>
        <p:spPr>
          <a:xfrm>
            <a:off x="0" y="62992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4116F528-970E-F22E-0FF5-D0CB738A3F2A}"/>
              </a:ext>
            </a:extLst>
          </p:cNvPr>
          <p:cNvCxnSpPr>
            <a:cxnSpLocks/>
          </p:cNvCxnSpPr>
          <p:nvPr/>
        </p:nvCxnSpPr>
        <p:spPr>
          <a:xfrm>
            <a:off x="0" y="6228080"/>
            <a:ext cx="12192000" cy="0"/>
          </a:xfrm>
          <a:prstGeom prst="line">
            <a:avLst/>
          </a:prstGeom>
          <a:ln w="57150">
            <a:solidFill>
              <a:srgbClr val="30C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646CE9C-4F00-3478-99A3-36CE66479B8A}"/>
              </a:ext>
            </a:extLst>
          </p:cNvPr>
          <p:cNvSpPr txBox="1"/>
          <p:nvPr/>
        </p:nvSpPr>
        <p:spPr>
          <a:xfrm>
            <a:off x="838200" y="934065"/>
            <a:ext cx="34191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dirty="0">
                <a:latin typeface="+mj-lt"/>
              </a:rPr>
              <a:t>Opinion</a:t>
            </a:r>
            <a:endParaRPr kumimoji="1" lang="ja-JP" altLang="en-US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851911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372</Words>
  <Application>Microsoft Macintosh PowerPoint</Application>
  <PresentationFormat>Widescreen</PresentationFormat>
  <Paragraphs>42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Inter</vt:lpstr>
      <vt:lpstr>游ゴシック</vt:lpstr>
      <vt:lpstr>游ゴシック Light</vt:lpstr>
      <vt:lpstr>Arial</vt:lpstr>
      <vt:lpstr>Times New Roman</vt:lpstr>
      <vt:lpstr>Office テーマ</vt:lpstr>
      <vt:lpstr>How to do laundry when you’re depressed</vt:lpstr>
      <vt:lpstr>Watch Here</vt:lpstr>
      <vt:lpstr>Why I chose this TED Talk</vt:lpstr>
      <vt:lpstr>Summary &amp; Vocabulary</vt:lpstr>
      <vt:lpstr>PowerPoint Presentation</vt:lpstr>
      <vt:lpstr>Quiz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do laundry when you’re depressed</dc:title>
  <dc:creator>H Y</dc:creator>
  <cp:lastModifiedBy>Jason Pipe</cp:lastModifiedBy>
  <cp:revision>7</cp:revision>
  <dcterms:created xsi:type="dcterms:W3CDTF">2024-02-15T13:09:02Z</dcterms:created>
  <dcterms:modified xsi:type="dcterms:W3CDTF">2025-02-18T22:35:47Z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0cefc7c-1990-4b05-bb2b-d459d68fce94_Enabled">
    <vt:lpwstr>true</vt:lpwstr>
  </property>
  <property fmtid="{D5CDD505-2E9C-101B-9397-08002B2CF9AE}" pid="3" name="MSIP_Label_e0cefc7c-1990-4b05-bb2b-d459d68fce94_SetDate">
    <vt:lpwstr>2025-02-18T22:35:43Z</vt:lpwstr>
  </property>
  <property fmtid="{D5CDD505-2E9C-101B-9397-08002B2CF9AE}" pid="4" name="MSIP_Label_e0cefc7c-1990-4b05-bb2b-d459d68fce94_Method">
    <vt:lpwstr>Standard</vt:lpwstr>
  </property>
  <property fmtid="{D5CDD505-2E9C-101B-9397-08002B2CF9AE}" pid="5" name="MSIP_Label_e0cefc7c-1990-4b05-bb2b-d459d68fce94_Name">
    <vt:lpwstr>defa4170-0d19-0005-0004-bc88714345d2</vt:lpwstr>
  </property>
  <property fmtid="{D5CDD505-2E9C-101B-9397-08002B2CF9AE}" pid="6" name="MSIP_Label_e0cefc7c-1990-4b05-bb2b-d459d68fce94_SiteId">
    <vt:lpwstr>50f799f6-f15c-437d-b72b-3eabc2dd1860</vt:lpwstr>
  </property>
  <property fmtid="{D5CDD505-2E9C-101B-9397-08002B2CF9AE}" pid="7" name="MSIP_Label_e0cefc7c-1990-4b05-bb2b-d459d68fce94_ActionId">
    <vt:lpwstr>8897fd2b-41b8-4b61-aeb3-1a491c4acb97</vt:lpwstr>
  </property>
  <property fmtid="{D5CDD505-2E9C-101B-9397-08002B2CF9AE}" pid="8" name="MSIP_Label_e0cefc7c-1990-4b05-bb2b-d459d68fce94_ContentBits">
    <vt:lpwstr>0</vt:lpwstr>
  </property>
  <property fmtid="{D5CDD505-2E9C-101B-9397-08002B2CF9AE}" pid="9" name="MSIP_Label_e0cefc7c-1990-4b05-bb2b-d459d68fce94_Tag">
    <vt:lpwstr>50, 3, 0, 1</vt:lpwstr>
  </property>
</Properties>
</file>