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imo" panose="020B0604020202020204" pitchFamily="34" charset="0"/>
      <p:regular r:id="rId13"/>
    </p:embeddedFont>
    <p:embeddedFont>
      <p:font typeface="Noto Sans" panose="020B0502040504020204" pitchFamily="34" charset="0"/>
      <p:regular r:id="rId14"/>
      <p:bold r:id="rId15"/>
      <p:italic r:id="rId16"/>
      <p:boldItalic r:id="rId17"/>
    </p:embeddedFont>
    <p:embeddedFont>
      <p:font typeface="Noto Sans Bold" panose="020B0802040504020204" pitchFamily="34" charset="0"/>
      <p:regular r:id="rId18"/>
      <p:bold r:id="rId19"/>
    </p:embeddedFont>
    <p:embeddedFont>
      <p:font typeface="Wedges" panose="02000500000000000000" pitchFamily="2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7AF7E-0D0E-427F-9C7C-E80C75F5A50A}" v="3" dt="2024-02-12T01:39:40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>
      <p:cViewPr varScale="1">
        <p:scale>
          <a:sx n="51" d="100"/>
          <a:sy n="51" d="100"/>
        </p:scale>
        <p:origin x="224" y="7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々木 さわ" userId="bce55f42272e2b0e" providerId="LiveId" clId="{1DC7AF7E-0D0E-427F-9C7C-E80C75F5A50A}"/>
    <pc:docChg chg="custSel modSld">
      <pc:chgData name="佐々木 さわ" userId="bce55f42272e2b0e" providerId="LiveId" clId="{1DC7AF7E-0D0E-427F-9C7C-E80C75F5A50A}" dt="2024-02-12T01:39:44.808" v="37" actId="1076"/>
      <pc:docMkLst>
        <pc:docMk/>
      </pc:docMkLst>
      <pc:sldChg chg="modSp mod">
        <pc:chgData name="佐々木 さわ" userId="bce55f42272e2b0e" providerId="LiveId" clId="{1DC7AF7E-0D0E-427F-9C7C-E80C75F5A50A}" dt="2024-02-12T01:32:24.325" v="1" actId="2711"/>
        <pc:sldMkLst>
          <pc:docMk/>
          <pc:sldMk cId="0" sldId="256"/>
        </pc:sldMkLst>
        <pc:spChg chg="mod">
          <ac:chgData name="佐々木 さわ" userId="bce55f42272e2b0e" providerId="LiveId" clId="{1DC7AF7E-0D0E-427F-9C7C-E80C75F5A50A}" dt="2024-02-12T01:32:24.325" v="1" actId="2711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佐々木 さわ" userId="bce55f42272e2b0e" providerId="LiveId" clId="{1DC7AF7E-0D0E-427F-9C7C-E80C75F5A50A}" dt="2024-02-12T01:32:59.946" v="2" actId="3626"/>
        <pc:sldMkLst>
          <pc:docMk/>
          <pc:sldMk cId="0" sldId="260"/>
        </pc:sldMkLst>
        <pc:spChg chg="mod">
          <ac:chgData name="佐々木 さわ" userId="bce55f42272e2b0e" providerId="LiveId" clId="{1DC7AF7E-0D0E-427F-9C7C-E80C75F5A50A}" dt="2024-02-12T01:32:59.946" v="2" actId="3626"/>
          <ac:spMkLst>
            <pc:docMk/>
            <pc:sldMk cId="0" sldId="260"/>
            <ac:spMk id="8" creationId="{00000000-0000-0000-0000-000000000000}"/>
          </ac:spMkLst>
        </pc:spChg>
      </pc:sldChg>
      <pc:sldChg chg="addSp delSp modSp mod">
        <pc:chgData name="佐々木 さわ" userId="bce55f42272e2b0e" providerId="LiveId" clId="{1DC7AF7E-0D0E-427F-9C7C-E80C75F5A50A}" dt="2024-02-12T01:39:44.808" v="37" actId="1076"/>
        <pc:sldMkLst>
          <pc:docMk/>
          <pc:sldMk cId="0" sldId="261"/>
        </pc:sldMkLst>
        <pc:spChg chg="add del mod">
          <ac:chgData name="佐々木 さわ" userId="bce55f42272e2b0e" providerId="LiveId" clId="{1DC7AF7E-0D0E-427F-9C7C-E80C75F5A50A}" dt="2024-02-12T01:39:30.966" v="35"/>
          <ac:spMkLst>
            <pc:docMk/>
            <pc:sldMk cId="0" sldId="261"/>
            <ac:spMk id="18" creationId="{F749D88F-025F-77BC-C7C1-B970B27658D4}"/>
          </ac:spMkLst>
        </pc:spChg>
        <pc:spChg chg="add mod">
          <ac:chgData name="佐々木 さわ" userId="bce55f42272e2b0e" providerId="LiveId" clId="{1DC7AF7E-0D0E-427F-9C7C-E80C75F5A50A}" dt="2024-02-12T01:39:44.808" v="37" actId="1076"/>
          <ac:spMkLst>
            <pc:docMk/>
            <pc:sldMk cId="0" sldId="261"/>
            <ac:spMk id="19" creationId="{EC57FF31-64C7-FEF5-AC61-93DF9DF76606}"/>
          </ac:spMkLst>
        </pc:spChg>
        <pc:spChg chg="add mod">
          <ac:chgData name="佐々木 さわ" userId="bce55f42272e2b0e" providerId="LiveId" clId="{1DC7AF7E-0D0E-427F-9C7C-E80C75F5A50A}" dt="2024-02-12T01:39:40.071" v="36"/>
          <ac:spMkLst>
            <pc:docMk/>
            <pc:sldMk cId="0" sldId="261"/>
            <ac:spMk id="20" creationId="{B23C9A2E-1E9C-432B-6F68-545710615D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hyperlink" Target="https://www.ted.com/talks/scott_dinsmore_how_to_find_work_you_love?subtitle=ja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2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hyperlink" Target="https://www.ted.com/talks/scott_dinsmore_how_to_find_work_you_love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hyperlink" Target="https://docs.google.com/document/d/15r1GoOMuRHVT9K2JBgjBt4bSmmwZmUcNeYe6eGq3ngs/edit?usp=sharing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2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20.jpeg"/><Relationship Id="rId4" Type="http://schemas.openxmlformats.org/officeDocument/2006/relationships/image" Target="../media/image1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2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10.svg"/><Relationship Id="rId4" Type="http://schemas.openxmlformats.org/officeDocument/2006/relationships/image" Target="../media/image1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2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svg"/><Relationship Id="rId18" Type="http://schemas.openxmlformats.org/officeDocument/2006/relationships/image" Target="../media/image22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2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19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8.sv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5.png"/><Relationship Id="rId17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2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5.png"/><Relationship Id="rId17" Type="http://schemas.openxmlformats.org/officeDocument/2006/relationships/image" Target="../media/image27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2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2424468" y="4083457"/>
            <a:ext cx="13439063" cy="557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72"/>
              </a:lnSpc>
            </a:pPr>
            <a:r>
              <a:rPr lang="en-US" sz="10872" spc="-65" dirty="0">
                <a:solidFill>
                  <a:srgbClr val="B5838D"/>
                </a:solidFill>
                <a:latin typeface="Wedges" panose="020B0600070205080204" charset="0"/>
              </a:rPr>
              <a:t>How to find work you love</a:t>
            </a:r>
          </a:p>
          <a:p>
            <a:pPr algn="ctr">
              <a:lnSpc>
                <a:spcPts val="10872"/>
              </a:lnSpc>
            </a:pPr>
            <a:endParaRPr lang="en-US" sz="10872" spc="-65" dirty="0">
              <a:solidFill>
                <a:srgbClr val="B5838D"/>
              </a:solidFill>
              <a:latin typeface="Wedges Light"/>
            </a:endParaRPr>
          </a:p>
          <a:p>
            <a:pPr algn="ctr">
              <a:lnSpc>
                <a:spcPts val="10872"/>
              </a:lnSpc>
            </a:pPr>
            <a:endParaRPr lang="en-US" sz="10872" spc="-65" dirty="0">
              <a:solidFill>
                <a:srgbClr val="B5838D"/>
              </a:solidFill>
              <a:latin typeface="Wedges Light"/>
            </a:endParaRPr>
          </a:p>
        </p:txBody>
      </p:sp>
      <p:sp>
        <p:nvSpPr>
          <p:cNvPr id="4" name="Freeform 4"/>
          <p:cNvSpPr/>
          <p:nvPr/>
        </p:nvSpPr>
        <p:spPr>
          <a:xfrm rot="-2779055">
            <a:off x="13351800" y="-50941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773293" y="7294565"/>
            <a:ext cx="1843945" cy="2057400"/>
          </a:xfrm>
          <a:custGeom>
            <a:avLst/>
            <a:gdLst/>
            <a:ahLst/>
            <a:cxnLst/>
            <a:rect l="l" t="t" r="r" b="b"/>
            <a:pathLst>
              <a:path w="1843945" h="2057400">
                <a:moveTo>
                  <a:pt x="0" y="0"/>
                </a:moveTo>
                <a:lnTo>
                  <a:pt x="1843945" y="0"/>
                </a:lnTo>
                <a:lnTo>
                  <a:pt x="184394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-7457531">
            <a:off x="13453750" y="636873"/>
            <a:ext cx="1843945" cy="2057400"/>
          </a:xfrm>
          <a:custGeom>
            <a:avLst/>
            <a:gdLst/>
            <a:ahLst/>
            <a:cxnLst/>
            <a:rect l="l" t="t" r="r" b="b"/>
            <a:pathLst>
              <a:path w="1843945" h="2057400">
                <a:moveTo>
                  <a:pt x="0" y="0"/>
                </a:moveTo>
                <a:lnTo>
                  <a:pt x="1843945" y="0"/>
                </a:lnTo>
                <a:lnTo>
                  <a:pt x="184394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 rot="3849820" flipH="1" flipV="1">
            <a:off x="1646454" y="-51724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1792970" y="3071470"/>
                </a:moveTo>
                <a:lnTo>
                  <a:pt x="0" y="3071470"/>
                </a:lnTo>
                <a:lnTo>
                  <a:pt x="0" y="0"/>
                </a:lnTo>
                <a:lnTo>
                  <a:pt x="1792970" y="0"/>
                </a:lnTo>
                <a:lnTo>
                  <a:pt x="1792970" y="307147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flipH="1" flipV="1">
            <a:off x="16076645" y="-104066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>
            <a:off x="15004818" y="3155053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-3259984" y="2299625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3283182" y="7216650"/>
            <a:ext cx="11721636" cy="4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9"/>
              </a:lnSpc>
            </a:pPr>
            <a:endParaRPr lang="en-US" sz="3399" dirty="0">
              <a:solidFill>
                <a:srgbClr val="805A62"/>
              </a:solidFill>
              <a:latin typeface="Noto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6571667" y="-195333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351800" y="-570304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1137924" y="6846681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6" y="0"/>
                </a:lnTo>
                <a:lnTo>
                  <a:pt x="1602406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3806242" y="699249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6" y="0"/>
                </a:lnTo>
                <a:lnTo>
                  <a:pt x="1648316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4630400" y="1352854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-4355123" y="1618812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1219200"/>
            <a:ext cx="8115300" cy="127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30"/>
              </a:lnSpc>
            </a:pPr>
            <a:r>
              <a:rPr lang="en-US" sz="9630" dirty="0">
                <a:solidFill>
                  <a:srgbClr val="B5838D"/>
                </a:solidFill>
                <a:latin typeface="Wedges"/>
              </a:rPr>
              <a:t>TED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53624" y="8600159"/>
            <a:ext cx="11980753" cy="59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00" dirty="0">
                <a:solidFill>
                  <a:srgbClr val="805A62"/>
                </a:solidFill>
                <a:latin typeface="Noto Sans"/>
                <a:hlinkClick r:id="rId18"/>
              </a:rPr>
              <a:t>https://www.ted.com/talks/scott_dinsmore_how_to_find_work_you_love?subtitle=ja</a:t>
            </a:r>
            <a:endParaRPr lang="en-US" sz="2300" dirty="0">
              <a:solidFill>
                <a:srgbClr val="805A62"/>
              </a:solidFill>
              <a:latin typeface="Noto Sans"/>
            </a:endParaRPr>
          </a:p>
          <a:p>
            <a:pPr algn="ctr">
              <a:lnSpc>
                <a:spcPts val="2300"/>
              </a:lnSpc>
            </a:pPr>
            <a:endParaRPr lang="en-US" sz="2300" dirty="0">
              <a:solidFill>
                <a:srgbClr val="805A62"/>
              </a:solidFill>
              <a:latin typeface="Noto Sans"/>
            </a:endParaRPr>
          </a:p>
        </p:txBody>
      </p:sp>
      <p:pic>
        <p:nvPicPr>
          <p:cNvPr id="16" name="Picture 15" descr="A person speaking in a microphone&#10;&#10;Description automatically generated">
            <a:hlinkClick r:id="rId19"/>
            <a:extLst>
              <a:ext uri="{FF2B5EF4-FFF2-40B4-BE49-F238E27FC236}">
                <a16:creationId xmlns:a16="http://schemas.microsoft.com/office/drawing/2014/main" id="{C5E1C7AC-31D4-3680-0F5F-FD1C03BD2D3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745" y="1094499"/>
            <a:ext cx="6409256" cy="64092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796861" y="-61228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1137924" y="6846681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6" y="0"/>
                </a:lnTo>
                <a:lnTo>
                  <a:pt x="1602406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4804382" y="584770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6076645" y="1352854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2879566" y="1266802"/>
            <a:ext cx="12528867" cy="127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0"/>
              </a:lnSpc>
            </a:pPr>
            <a:r>
              <a:rPr lang="en-US" sz="9630">
                <a:solidFill>
                  <a:srgbClr val="B5838D"/>
                </a:solidFill>
                <a:latin typeface="Wedges"/>
              </a:rPr>
              <a:t>transcription</a:t>
            </a:r>
          </a:p>
        </p:txBody>
      </p:sp>
      <p:sp>
        <p:nvSpPr>
          <p:cNvPr id="12" name="Freeform 12"/>
          <p:cNvSpPr/>
          <p:nvPr/>
        </p:nvSpPr>
        <p:spPr>
          <a:xfrm>
            <a:off x="-3863796" y="170190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 flipH="1" flipV="1">
            <a:off x="17259300" y="7351958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>
            <a:off x="-3140600" y="-787260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15">
            <a:hlinkClick r:id="rId18" tooltip="https://docs.google.com/document/d/15r1GoOMuRHVT9K2JBgjBt4bSmmwZmUcNeYe6eGq3ngs/edit?usp=sharing"/>
          </p:cNvPr>
          <p:cNvSpPr/>
          <p:nvPr/>
        </p:nvSpPr>
        <p:spPr>
          <a:xfrm>
            <a:off x="4741333" y="3003985"/>
            <a:ext cx="8805333" cy="4953000"/>
          </a:xfrm>
          <a:custGeom>
            <a:avLst/>
            <a:gdLst/>
            <a:ahLst/>
            <a:cxnLst/>
            <a:rect l="l" t="t" r="r" b="b"/>
            <a:pathLst>
              <a:path w="8805333" h="4953000">
                <a:moveTo>
                  <a:pt x="0" y="0"/>
                </a:moveTo>
                <a:lnTo>
                  <a:pt x="8805334" y="0"/>
                </a:lnTo>
                <a:lnTo>
                  <a:pt x="8805334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16"/>
          <p:cNvSpPr/>
          <p:nvPr/>
        </p:nvSpPr>
        <p:spPr>
          <a:xfrm>
            <a:off x="5522380" y="5480485"/>
            <a:ext cx="1660971" cy="1660971"/>
          </a:xfrm>
          <a:custGeom>
            <a:avLst/>
            <a:gdLst/>
            <a:ahLst/>
            <a:cxnLst/>
            <a:rect l="l" t="t" r="r" b="b"/>
            <a:pathLst>
              <a:path w="1660971" h="1660971">
                <a:moveTo>
                  <a:pt x="0" y="0"/>
                </a:moveTo>
                <a:lnTo>
                  <a:pt x="1660971" y="0"/>
                </a:lnTo>
                <a:lnTo>
                  <a:pt x="1660971" y="1660972"/>
                </a:lnTo>
                <a:lnTo>
                  <a:pt x="0" y="16609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TextBox 17"/>
          <p:cNvSpPr txBox="1"/>
          <p:nvPr/>
        </p:nvSpPr>
        <p:spPr>
          <a:xfrm>
            <a:off x="10764751" y="3429777"/>
            <a:ext cx="2405834" cy="2247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5"/>
              </a:lnSpc>
            </a:pPr>
            <a:r>
              <a:rPr lang="en-US" sz="4318">
                <a:solidFill>
                  <a:srgbClr val="FFFFFF"/>
                </a:solidFill>
                <a:latin typeface="Noto Sans"/>
              </a:rPr>
              <a:t>click me or scan this QR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20878" y="8049031"/>
            <a:ext cx="6046244" cy="60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1784">
                <a:solidFill>
                  <a:srgbClr val="805A62"/>
                </a:solidFill>
                <a:latin typeface="Noto Sans"/>
              </a:rPr>
              <a:t>*after click this cat, you will have a google document of transcription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351800" y="-570304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921561" y="7081563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7" y="0"/>
                </a:lnTo>
                <a:lnTo>
                  <a:pt x="1602407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4247648" y="59217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5408434" y="1352854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2772688" y="2886814"/>
            <a:ext cx="12742624" cy="579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  <a:ea typeface="Noto Sans"/>
              </a:rPr>
              <a:t>It’s always difficult to find a job which is fun ＆ good paid. I have done so many part-time job such as in supermarket, convenience store, teacher, ramen shop etc...</a:t>
            </a: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But not all of these job wasn’t something I love. Even though, I really liked the job, the pay was not good enough.</a:t>
            </a: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In a part-time job, you can easily change jobs if you don't like them. But full-time jobs cannot be changed so easily. The topic of how to choose a job you like is a very important issue for job-hunting university students.</a:t>
            </a: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That is why I chose this TED talk!!</a:t>
            </a:r>
          </a:p>
        </p:txBody>
      </p:sp>
      <p:sp>
        <p:nvSpPr>
          <p:cNvPr id="12" name="Freeform 12"/>
          <p:cNvSpPr/>
          <p:nvPr/>
        </p:nvSpPr>
        <p:spPr>
          <a:xfrm>
            <a:off x="-3863796" y="170190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 rot="3849820" flipH="1" flipV="1">
            <a:off x="1646454" y="-51724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1792970" y="3071470"/>
                </a:moveTo>
                <a:lnTo>
                  <a:pt x="0" y="3071470"/>
                </a:lnTo>
                <a:lnTo>
                  <a:pt x="0" y="0"/>
                </a:lnTo>
                <a:lnTo>
                  <a:pt x="1792970" y="0"/>
                </a:lnTo>
                <a:lnTo>
                  <a:pt x="1792970" y="307147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2695266" y="1160503"/>
            <a:ext cx="12528867" cy="127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0"/>
              </a:lnSpc>
            </a:pPr>
            <a:r>
              <a:rPr lang="en-US" sz="9630">
                <a:solidFill>
                  <a:srgbClr val="B5838D"/>
                </a:solidFill>
                <a:latin typeface="Wedges"/>
              </a:rPr>
              <a:t>why i chose this?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81483">
            <a:off x="-5450882" y="497003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7457531">
            <a:off x="184626" y="6186266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6" y="0"/>
                </a:lnTo>
                <a:lnTo>
                  <a:pt x="1602406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3849820">
            <a:off x="16121032" y="4378883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0"/>
                </a:lnTo>
                <a:lnTo>
                  <a:pt x="0" y="3071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582236" y="7664960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1"/>
                </a:lnTo>
                <a:lnTo>
                  <a:pt x="0" y="289072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-5573232" y="39119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1783074" y="703107"/>
            <a:ext cx="14721852" cy="127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34"/>
              </a:lnSpc>
            </a:pPr>
            <a:r>
              <a:rPr lang="en-US" sz="9634">
                <a:solidFill>
                  <a:srgbClr val="B5838D"/>
                </a:solidFill>
                <a:latin typeface="Wedges"/>
              </a:rPr>
              <a:t>vocabulary&amp;grammar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1004" y="2319219"/>
            <a:ext cx="15734904" cy="7547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  <a:ea typeface="Noto Sans Bold"/>
              </a:rPr>
              <a:t>assimilate　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to completely </a:t>
            </a:r>
            <a:r>
              <a:rPr lang="en-US" sz="2854" dirty="0">
                <a:solidFill>
                  <a:srgbClr val="805A62"/>
                </a:solidFill>
                <a:latin typeface="Noto Sans"/>
              </a:rPr>
              <a:t>understand and begin to use new ideas, information </a:t>
            </a:r>
            <a:r>
              <a:rPr lang="en-US" sz="2854" dirty="0" err="1">
                <a:solidFill>
                  <a:srgbClr val="805A62"/>
                </a:solidFill>
                <a:latin typeface="Noto Sans"/>
              </a:rPr>
              <a:t>etc</a:t>
            </a:r>
            <a:endParaRPr lang="en-US" sz="2854" dirty="0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repository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a place or container in which large quantities of something are stored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flail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to wave your arms or legs in an uncontrolled way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limp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not firm or strong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plop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the sound made by something when it falls or is dropped into liquid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complacency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a feeling of satisfaction with a situation or with what you have achieved, so that  you stop 　trying to improve or change things – used to show disapproval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ea typeface="Noto Sans"/>
              </a:rPr>
              <a:t>・</a:t>
            </a:r>
            <a:r>
              <a:rPr lang="en-US" sz="2854" dirty="0">
                <a:solidFill>
                  <a:srgbClr val="805A62"/>
                </a:solidFill>
                <a:latin typeface="Noto Sans Bold"/>
              </a:rPr>
              <a:t>hound</a:t>
            </a:r>
          </a:p>
          <a:p>
            <a:pPr>
              <a:lnSpc>
                <a:spcPts val="3995"/>
              </a:lnSpc>
            </a:pPr>
            <a:r>
              <a:rPr lang="en-US" sz="2854" dirty="0">
                <a:solidFill>
                  <a:srgbClr val="805A62"/>
                </a:solidFill>
                <a:latin typeface="Noto Sans"/>
                <a:ea typeface="Noto Sans"/>
              </a:rPr>
              <a:t>　to keep following someone and asking them questions in an annoying or threatening way </a:t>
            </a:r>
          </a:p>
        </p:txBody>
      </p:sp>
      <p:sp>
        <p:nvSpPr>
          <p:cNvPr id="9" name="Freeform 9"/>
          <p:cNvSpPr/>
          <p:nvPr/>
        </p:nvSpPr>
        <p:spPr>
          <a:xfrm>
            <a:off x="-4817094" y="1504333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3972144" y="-2359308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 flipH="1" flipV="1">
            <a:off x="14814446" y="2591683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202786" y="1833215"/>
            <a:ext cx="11538715" cy="75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en-US" sz="2860">
                <a:solidFill>
                  <a:srgbClr val="B5838D"/>
                </a:solidFill>
                <a:latin typeface="Arimo"/>
              </a:rPr>
              <a:t>Credit: Longman Dictionary of Contemporary English Online</a:t>
            </a:r>
          </a:p>
          <a:p>
            <a:pPr>
              <a:lnSpc>
                <a:spcPts val="2860"/>
              </a:lnSpc>
            </a:pPr>
            <a:endParaRPr lang="en-US" sz="2860">
              <a:solidFill>
                <a:srgbClr val="B5838D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796861" y="-61228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-48688" y="6088352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7" y="0"/>
                </a:lnTo>
                <a:lnTo>
                  <a:pt x="1602407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4804382" y="584770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6076645" y="1352854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2879566" y="550903"/>
            <a:ext cx="12528867" cy="249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0"/>
              </a:lnSpc>
            </a:pPr>
            <a:r>
              <a:rPr lang="en-US" sz="9630">
                <a:solidFill>
                  <a:srgbClr val="B5838D"/>
                </a:solidFill>
                <a:latin typeface="Wedges"/>
              </a:rPr>
              <a:t>engaging Questions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42862" y="3512464"/>
            <a:ext cx="11602978" cy="463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dirty="0">
                <a:solidFill>
                  <a:srgbClr val="805A62"/>
                </a:solidFill>
                <a:latin typeface="Noto Sans"/>
              </a:rPr>
              <a:t>What are the three frameworks mentioned by the speaker for understanding what is important to you?</a:t>
            </a:r>
          </a:p>
          <a:p>
            <a:pPr>
              <a:lnSpc>
                <a:spcPts val="4620"/>
              </a:lnSpc>
            </a:pPr>
            <a:endParaRPr lang="en-US" sz="3300" dirty="0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4620"/>
              </a:lnSpc>
            </a:pPr>
            <a:endParaRPr lang="en-US" sz="3300" dirty="0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4620"/>
              </a:lnSpc>
            </a:pPr>
            <a:endParaRPr lang="en-US" sz="3300" dirty="0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4620"/>
              </a:lnSpc>
            </a:pPr>
            <a:endParaRPr lang="en-US" sz="3300" dirty="0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4620"/>
              </a:lnSpc>
            </a:pPr>
            <a:r>
              <a:rPr lang="en-US" sz="3300" dirty="0">
                <a:solidFill>
                  <a:srgbClr val="805A62"/>
                </a:solidFill>
                <a:latin typeface="Noto Sans"/>
              </a:rPr>
              <a:t>What does the speaker state is a good place to start in doing the impossible or pushing the limit? And why?</a:t>
            </a:r>
          </a:p>
        </p:txBody>
      </p:sp>
      <p:sp>
        <p:nvSpPr>
          <p:cNvPr id="13" name="Freeform 13"/>
          <p:cNvSpPr/>
          <p:nvPr/>
        </p:nvSpPr>
        <p:spPr>
          <a:xfrm>
            <a:off x="-3863796" y="170190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2437784" y="3702964"/>
            <a:ext cx="709778" cy="89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5"/>
              </a:lnSpc>
            </a:pPr>
            <a:r>
              <a:rPr lang="en-US" sz="6725">
                <a:solidFill>
                  <a:srgbClr val="B5838D"/>
                </a:solidFill>
                <a:latin typeface="Wedges"/>
              </a:rPr>
              <a:t>1.</a:t>
            </a:r>
          </a:p>
        </p:txBody>
      </p:sp>
      <p:sp>
        <p:nvSpPr>
          <p:cNvPr id="15" name="Freeform 15"/>
          <p:cNvSpPr/>
          <p:nvPr/>
        </p:nvSpPr>
        <p:spPr>
          <a:xfrm flipH="1" flipV="1">
            <a:off x="17259300" y="7351958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16"/>
          <p:cNvSpPr/>
          <p:nvPr/>
        </p:nvSpPr>
        <p:spPr>
          <a:xfrm>
            <a:off x="-3140600" y="-787260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TextBox 17"/>
          <p:cNvSpPr txBox="1"/>
          <p:nvPr/>
        </p:nvSpPr>
        <p:spPr>
          <a:xfrm>
            <a:off x="2437784" y="7178466"/>
            <a:ext cx="709778" cy="89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5"/>
              </a:lnSpc>
            </a:pPr>
            <a:r>
              <a:rPr lang="en-US" sz="6725">
                <a:solidFill>
                  <a:srgbClr val="B5838D"/>
                </a:solidFill>
                <a:latin typeface="Wedges"/>
              </a:rPr>
              <a:t>2.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57FF31-64C7-FEF5-AC61-93DF9DF76606}"/>
              </a:ext>
            </a:extLst>
          </p:cNvPr>
          <p:cNvSpPr txBox="1"/>
          <p:nvPr/>
        </p:nvSpPr>
        <p:spPr>
          <a:xfrm>
            <a:off x="3429000" y="8295834"/>
            <a:ext cx="1165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Write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r>
              <a:rPr kumimoji="1" lang="ja-JP" altLang="en-US" dirty="0"/>
              <a:t> </a:t>
            </a:r>
            <a:r>
              <a:rPr kumimoji="1" lang="en-US" altLang="ja-JP" dirty="0"/>
              <a:t>Answer	!</a:t>
            </a:r>
          </a:p>
          <a:p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23C9A2E-1E9C-432B-6F68-545710615DF1}"/>
              </a:ext>
            </a:extLst>
          </p:cNvPr>
          <p:cNvSpPr txBox="1"/>
          <p:nvPr/>
        </p:nvSpPr>
        <p:spPr>
          <a:xfrm>
            <a:off x="3429000" y="5109652"/>
            <a:ext cx="1165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Write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r>
              <a:rPr kumimoji="1" lang="ja-JP" altLang="en-US" dirty="0"/>
              <a:t> </a:t>
            </a:r>
            <a:r>
              <a:rPr kumimoji="1" lang="en-US" altLang="ja-JP" dirty="0"/>
              <a:t>Answer	!</a:t>
            </a:r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796861" y="-61228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4104325" y="4164138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1137924" y="6846681"/>
            <a:ext cx="1602407" cy="1787901"/>
          </a:xfrm>
          <a:custGeom>
            <a:avLst/>
            <a:gdLst/>
            <a:ahLst/>
            <a:cxnLst/>
            <a:rect l="l" t="t" r="r" b="b"/>
            <a:pathLst>
              <a:path w="1602407" h="1787901">
                <a:moveTo>
                  <a:pt x="0" y="0"/>
                </a:moveTo>
                <a:lnTo>
                  <a:pt x="1602406" y="0"/>
                </a:lnTo>
                <a:lnTo>
                  <a:pt x="1602406" y="1787901"/>
                </a:lnTo>
                <a:lnTo>
                  <a:pt x="0" y="178790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4804382" y="584770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6076645" y="1352854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-3863796" y="170190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 flipH="1" flipV="1">
            <a:off x="17259300" y="7351958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-4440570" y="-712947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>
            <a:off x="7245247" y="3555148"/>
            <a:ext cx="3797506" cy="6039771"/>
          </a:xfrm>
          <a:custGeom>
            <a:avLst/>
            <a:gdLst/>
            <a:ahLst/>
            <a:cxnLst/>
            <a:rect l="l" t="t" r="r" b="b"/>
            <a:pathLst>
              <a:path w="3797506" h="6039771">
                <a:moveTo>
                  <a:pt x="0" y="0"/>
                </a:moveTo>
                <a:lnTo>
                  <a:pt x="3797506" y="0"/>
                </a:lnTo>
                <a:lnTo>
                  <a:pt x="3797506" y="6039771"/>
                </a:lnTo>
                <a:lnTo>
                  <a:pt x="0" y="6039771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15"/>
          <p:cNvSpPr/>
          <p:nvPr/>
        </p:nvSpPr>
        <p:spPr>
          <a:xfrm>
            <a:off x="10900823" y="3759304"/>
            <a:ext cx="1250514" cy="1965445"/>
          </a:xfrm>
          <a:custGeom>
            <a:avLst/>
            <a:gdLst/>
            <a:ahLst/>
            <a:cxnLst/>
            <a:rect l="l" t="t" r="r" b="b"/>
            <a:pathLst>
              <a:path w="1250514" h="1965445">
                <a:moveTo>
                  <a:pt x="0" y="0"/>
                </a:moveTo>
                <a:lnTo>
                  <a:pt x="1250515" y="0"/>
                </a:lnTo>
                <a:lnTo>
                  <a:pt x="1250515" y="1965445"/>
                </a:lnTo>
                <a:lnTo>
                  <a:pt x="0" y="19654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2874630" y="962932"/>
            <a:ext cx="12528867" cy="127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0"/>
              </a:lnSpc>
            </a:pPr>
            <a:r>
              <a:rPr lang="en-US" sz="9630">
                <a:solidFill>
                  <a:srgbClr val="B5838D"/>
                </a:solidFill>
                <a:latin typeface="Wedges"/>
              </a:rPr>
              <a:t>fun activity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47380" y="2388048"/>
            <a:ext cx="12656515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Based on the speaker's theory, what is the best job for this cat?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1156258" y="2369373"/>
            <a:ext cx="7703048" cy="7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0"/>
              </a:lnSpc>
            </a:pPr>
            <a:r>
              <a:rPr lang="en-US" sz="5920">
                <a:solidFill>
                  <a:srgbClr val="B5838D"/>
                </a:solidFill>
                <a:latin typeface="Wedges"/>
              </a:rPr>
              <a:t>3.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796861" y="-61228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4635031" y="4935058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14804382" y="584770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16076645" y="-32350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 flipH="1" flipV="1">
            <a:off x="17259300" y="7351958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flipH="1">
            <a:off x="0" y="5759933"/>
            <a:ext cx="4977177" cy="7915987"/>
          </a:xfrm>
          <a:custGeom>
            <a:avLst/>
            <a:gdLst/>
            <a:ahLst/>
            <a:cxnLst/>
            <a:rect l="l" t="t" r="r" b="b"/>
            <a:pathLst>
              <a:path w="4977177" h="7915987">
                <a:moveTo>
                  <a:pt x="4977177" y="0"/>
                </a:moveTo>
                <a:lnTo>
                  <a:pt x="0" y="0"/>
                </a:lnTo>
                <a:lnTo>
                  <a:pt x="0" y="7915987"/>
                </a:lnTo>
                <a:lnTo>
                  <a:pt x="4977177" y="7915987"/>
                </a:lnTo>
                <a:lnTo>
                  <a:pt x="4977177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 flipH="1">
            <a:off x="4668323" y="2960210"/>
            <a:ext cx="12184279" cy="7047598"/>
          </a:xfrm>
          <a:custGeom>
            <a:avLst/>
            <a:gdLst/>
            <a:ahLst/>
            <a:cxnLst/>
            <a:rect l="l" t="t" r="r" b="b"/>
            <a:pathLst>
              <a:path w="12184279" h="7047598">
                <a:moveTo>
                  <a:pt x="12184279" y="0"/>
                </a:moveTo>
                <a:lnTo>
                  <a:pt x="0" y="0"/>
                </a:lnTo>
                <a:lnTo>
                  <a:pt x="0" y="7047597"/>
                </a:lnTo>
                <a:lnTo>
                  <a:pt x="12184279" y="7047597"/>
                </a:lnTo>
                <a:lnTo>
                  <a:pt x="1218427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5921941" y="3497384"/>
            <a:ext cx="10290879" cy="445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93"/>
              </a:lnSpc>
            </a:pPr>
            <a:r>
              <a:rPr lang="en-US" sz="3638">
                <a:solidFill>
                  <a:srgbClr val="805A62"/>
                </a:solidFill>
                <a:latin typeface="Noto Sans"/>
              </a:rPr>
              <a:t>I have always been told that I am observant. </a:t>
            </a:r>
          </a:p>
          <a:p>
            <a:pPr>
              <a:lnSpc>
                <a:spcPts val="5093"/>
              </a:lnSpc>
            </a:pPr>
            <a:r>
              <a:rPr lang="en-US" sz="3638">
                <a:solidFill>
                  <a:srgbClr val="805A62"/>
                </a:solidFill>
                <a:latin typeface="Noto Sans"/>
              </a:rPr>
              <a:t>I noticed immediately when a friend's cat was hiding something. I was also physically fit, and when I was a student I often played in clubs until the morning. I would rather have a job that is fun and exciting every day than one that pays well. I am not good at desk jobs.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388961" y="846713"/>
            <a:ext cx="7703048" cy="7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0"/>
              </a:lnSpc>
            </a:pPr>
            <a:r>
              <a:rPr lang="en-US" sz="5920">
                <a:solidFill>
                  <a:srgbClr val="B5838D"/>
                </a:solidFill>
                <a:latin typeface="Wedges"/>
              </a:rPr>
              <a:t>fun activity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88588" y="1862496"/>
            <a:ext cx="12656515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Based on the speaker's theory, what is the best job for this cat?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1978775" y="1842083"/>
            <a:ext cx="7703048" cy="7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0"/>
              </a:lnSpc>
            </a:pPr>
            <a:r>
              <a:rPr lang="en-US" sz="5920">
                <a:solidFill>
                  <a:srgbClr val="B5838D"/>
                </a:solidFill>
                <a:latin typeface="Wedges"/>
              </a:rPr>
              <a:t>3.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79055">
            <a:off x="13796861" y="-61228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6381483">
            <a:off x="-4635031" y="4935058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4999" y="0"/>
                </a:lnTo>
                <a:lnTo>
                  <a:pt x="7814999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-7457531">
            <a:off x="14804382" y="584770"/>
            <a:ext cx="1648316" cy="1839126"/>
          </a:xfrm>
          <a:custGeom>
            <a:avLst/>
            <a:gdLst/>
            <a:ahLst/>
            <a:cxnLst/>
            <a:rect l="l" t="t" r="r" b="b"/>
            <a:pathLst>
              <a:path w="1648316" h="1839126">
                <a:moveTo>
                  <a:pt x="0" y="0"/>
                </a:moveTo>
                <a:lnTo>
                  <a:pt x="1648317" y="0"/>
                </a:lnTo>
                <a:lnTo>
                  <a:pt x="1648317" y="1839126"/>
                </a:lnTo>
                <a:lnTo>
                  <a:pt x="0" y="18391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flipH="1" flipV="1">
            <a:off x="16076645" y="-71294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16076645" y="-32350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 flipH="1" flipV="1">
            <a:off x="17259300" y="7351958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flipH="1">
            <a:off x="739174" y="5943682"/>
            <a:ext cx="4129412" cy="6567654"/>
          </a:xfrm>
          <a:custGeom>
            <a:avLst/>
            <a:gdLst/>
            <a:ahLst/>
            <a:cxnLst/>
            <a:rect l="l" t="t" r="r" b="b"/>
            <a:pathLst>
              <a:path w="4129412" h="6567654">
                <a:moveTo>
                  <a:pt x="4129412" y="0"/>
                </a:moveTo>
                <a:lnTo>
                  <a:pt x="0" y="0"/>
                </a:lnTo>
                <a:lnTo>
                  <a:pt x="0" y="6567654"/>
                </a:lnTo>
                <a:lnTo>
                  <a:pt x="4129412" y="6567654"/>
                </a:lnTo>
                <a:lnTo>
                  <a:pt x="4129412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6461187" y="3147540"/>
            <a:ext cx="6505409" cy="6139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34"/>
              </a:lnSpc>
            </a:pPr>
            <a:r>
              <a:rPr lang="en-US" sz="7024">
                <a:solidFill>
                  <a:srgbClr val="805A62"/>
                </a:solidFill>
                <a:latin typeface="Noto Sans"/>
              </a:rPr>
              <a:t>A. Detective</a:t>
            </a:r>
          </a:p>
          <a:p>
            <a:pPr>
              <a:lnSpc>
                <a:spcPts val="9834"/>
              </a:lnSpc>
            </a:pPr>
            <a:endParaRPr lang="en-US" sz="7024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9834"/>
              </a:lnSpc>
            </a:pPr>
            <a:r>
              <a:rPr lang="en-US" sz="7024">
                <a:solidFill>
                  <a:srgbClr val="805A62"/>
                </a:solidFill>
                <a:latin typeface="Noto Sans"/>
              </a:rPr>
              <a:t>B. Teacher</a:t>
            </a:r>
          </a:p>
          <a:p>
            <a:pPr>
              <a:lnSpc>
                <a:spcPts val="9834"/>
              </a:lnSpc>
            </a:pPr>
            <a:endParaRPr lang="en-US" sz="7024">
              <a:solidFill>
                <a:srgbClr val="805A62"/>
              </a:solidFill>
              <a:latin typeface="Noto Sans"/>
            </a:endParaRPr>
          </a:p>
          <a:p>
            <a:pPr>
              <a:lnSpc>
                <a:spcPts val="9834"/>
              </a:lnSpc>
            </a:pPr>
            <a:r>
              <a:rPr lang="en-US" sz="7024">
                <a:solidFill>
                  <a:srgbClr val="805A62"/>
                </a:solidFill>
                <a:latin typeface="Noto Sans"/>
              </a:rPr>
              <a:t>C. Dancer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388961" y="846713"/>
            <a:ext cx="7703048" cy="7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0"/>
              </a:lnSpc>
            </a:pPr>
            <a:r>
              <a:rPr lang="en-US" sz="5920">
                <a:solidFill>
                  <a:srgbClr val="B5838D"/>
                </a:solidFill>
                <a:latin typeface="Wedges"/>
              </a:rPr>
              <a:t>fun activity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88588" y="1862496"/>
            <a:ext cx="12656515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Based on the speaker's theory, what is the best job for this cat?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1978775" y="1842083"/>
            <a:ext cx="7703048" cy="7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0"/>
              </a:lnSpc>
            </a:pPr>
            <a:r>
              <a:rPr lang="en-US" sz="5920">
                <a:solidFill>
                  <a:srgbClr val="B5838D"/>
                </a:solidFill>
                <a:latin typeface="Wedges"/>
              </a:rPr>
              <a:t>3.</a:t>
            </a:r>
          </a:p>
        </p:txBody>
      </p:sp>
      <p:sp>
        <p:nvSpPr>
          <p:cNvPr id="14" name="Freeform 14"/>
          <p:cNvSpPr/>
          <p:nvPr/>
        </p:nvSpPr>
        <p:spPr>
          <a:xfrm rot="-10800000" flipH="1">
            <a:off x="15145104" y="-1720440"/>
            <a:ext cx="3084463" cy="4905707"/>
          </a:xfrm>
          <a:custGeom>
            <a:avLst/>
            <a:gdLst/>
            <a:ahLst/>
            <a:cxnLst/>
            <a:rect l="l" t="t" r="r" b="b"/>
            <a:pathLst>
              <a:path w="3084463" h="4905707">
                <a:moveTo>
                  <a:pt x="3084463" y="0"/>
                </a:moveTo>
                <a:lnTo>
                  <a:pt x="0" y="0"/>
                </a:lnTo>
                <a:lnTo>
                  <a:pt x="0" y="4905707"/>
                </a:lnTo>
                <a:lnTo>
                  <a:pt x="3084463" y="4905707"/>
                </a:lnTo>
                <a:lnTo>
                  <a:pt x="3084463" y="0"/>
                </a:lnTo>
                <a:close/>
              </a:path>
            </a:pathLst>
          </a:custGeom>
          <a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100227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2372832" y="9188748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8"/>
                </a:lnTo>
                <a:lnTo>
                  <a:pt x="0" y="36043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1219200"/>
            <a:ext cx="6923891" cy="1274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34"/>
              </a:lnSpc>
            </a:pPr>
            <a:r>
              <a:rPr lang="en-US" sz="9634">
                <a:solidFill>
                  <a:srgbClr val="B5838D"/>
                </a:solidFill>
                <a:latin typeface="Wedges"/>
              </a:rPr>
              <a:t>answer</a:t>
            </a:r>
          </a:p>
        </p:txBody>
      </p:sp>
      <p:sp>
        <p:nvSpPr>
          <p:cNvPr id="5" name="Freeform 5"/>
          <p:cNvSpPr/>
          <p:nvPr/>
        </p:nvSpPr>
        <p:spPr>
          <a:xfrm>
            <a:off x="13972144" y="-2359308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6375589" y="3183394"/>
            <a:ext cx="11602978" cy="579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What are the three frameworks mentioned by the speaker for understanding what is important to you?</a:t>
            </a:r>
          </a:p>
          <a:p>
            <a:pPr>
              <a:lnSpc>
                <a:spcPts val="4620"/>
              </a:lnSpc>
            </a:pPr>
            <a:r>
              <a:rPr lang="en-US" sz="3300" u="sng">
                <a:solidFill>
                  <a:srgbClr val="805A62"/>
                </a:solidFill>
                <a:latin typeface="Noto Sans Bold"/>
              </a:rPr>
              <a:t>→Unique Strengths, Values and Experience.</a:t>
            </a:r>
          </a:p>
          <a:p>
            <a:pPr>
              <a:lnSpc>
                <a:spcPts val="4620"/>
              </a:lnSpc>
            </a:pPr>
            <a:endParaRPr lang="en-US" sz="3300" u="sng">
              <a:solidFill>
                <a:srgbClr val="805A62"/>
              </a:solidFill>
              <a:latin typeface="Noto Sans Bold"/>
            </a:endParaRP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805A62"/>
                </a:solidFill>
                <a:latin typeface="Noto Sans"/>
              </a:rPr>
              <a:t>What does the speaker state is a good place to start in doing the impossible or pushing the limit? And why?</a:t>
            </a:r>
          </a:p>
          <a:p>
            <a:pPr>
              <a:lnSpc>
                <a:spcPts val="4620"/>
              </a:lnSpc>
            </a:pPr>
            <a:r>
              <a:rPr lang="en-US" sz="3300" u="sng">
                <a:solidFill>
                  <a:srgbClr val="805A62"/>
                </a:solidFill>
                <a:latin typeface="Noto Sans Bold"/>
              </a:rPr>
              <a:t>→Start with our physical body and fitness, because we can control that. </a:t>
            </a:r>
          </a:p>
          <a:p>
            <a:pPr>
              <a:lnSpc>
                <a:spcPts val="4620"/>
              </a:lnSpc>
            </a:pPr>
            <a:endParaRPr lang="en-US" sz="3300" u="sng">
              <a:solidFill>
                <a:srgbClr val="805A62"/>
              </a:solidFill>
              <a:latin typeface="Noto Sans Bold"/>
            </a:endParaRPr>
          </a:p>
          <a:p>
            <a:pPr>
              <a:lnSpc>
                <a:spcPts val="4620"/>
              </a:lnSpc>
            </a:pPr>
            <a:r>
              <a:rPr lang="en-US" sz="3300" u="sng">
                <a:solidFill>
                  <a:srgbClr val="805A62"/>
                </a:solidFill>
                <a:latin typeface="Noto Sans Bold"/>
              </a:rPr>
              <a:t>A) Detective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03403" y="3176281"/>
            <a:ext cx="709778" cy="89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5"/>
              </a:lnSpc>
            </a:pPr>
            <a:r>
              <a:rPr lang="en-US" sz="6725">
                <a:solidFill>
                  <a:srgbClr val="B5838D"/>
                </a:solidFill>
                <a:latin typeface="Wedges"/>
              </a:rPr>
              <a:t>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3861" y="5480512"/>
            <a:ext cx="709778" cy="89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5"/>
              </a:lnSpc>
            </a:pPr>
            <a:r>
              <a:rPr lang="en-US" sz="6725">
                <a:solidFill>
                  <a:srgbClr val="B5838D"/>
                </a:solidFill>
                <a:latin typeface="Wedges"/>
              </a:rPr>
              <a:t>2.</a:t>
            </a:r>
          </a:p>
        </p:txBody>
      </p:sp>
      <p:sp>
        <p:nvSpPr>
          <p:cNvPr id="9" name="Freeform 9"/>
          <p:cNvSpPr/>
          <p:nvPr/>
        </p:nvSpPr>
        <p:spPr>
          <a:xfrm>
            <a:off x="448163" y="3470831"/>
            <a:ext cx="4494205" cy="4525384"/>
          </a:xfrm>
          <a:custGeom>
            <a:avLst/>
            <a:gdLst/>
            <a:ahLst/>
            <a:cxnLst/>
            <a:rect l="l" t="t" r="r" b="b"/>
            <a:pathLst>
              <a:path w="4494205" h="4525384">
                <a:moveTo>
                  <a:pt x="0" y="0"/>
                </a:moveTo>
                <a:lnTo>
                  <a:pt x="4494205" y="0"/>
                </a:lnTo>
                <a:lnTo>
                  <a:pt x="4494205" y="4525384"/>
                </a:lnTo>
                <a:lnTo>
                  <a:pt x="0" y="452538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5303403" y="8294019"/>
            <a:ext cx="709778" cy="89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5"/>
              </a:lnSpc>
            </a:pPr>
            <a:r>
              <a:rPr lang="en-US" sz="6725">
                <a:solidFill>
                  <a:srgbClr val="B5838D"/>
                </a:solidFill>
                <a:latin typeface="Wedges"/>
              </a:rPr>
              <a:t>3.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81483">
            <a:off x="-3907500" y="4308153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5"/>
                </a:lnTo>
                <a:lnTo>
                  <a:pt x="0" y="12245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4315856" y="3322955"/>
            <a:ext cx="9656288" cy="3926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99"/>
              </a:lnSpc>
            </a:pPr>
            <a:r>
              <a:rPr lang="en-US" sz="15099">
                <a:solidFill>
                  <a:srgbClr val="B5838D"/>
                </a:solidFill>
                <a:latin typeface="Wedges"/>
              </a:rPr>
              <a:t>Thank</a:t>
            </a:r>
          </a:p>
          <a:p>
            <a:pPr algn="ctr">
              <a:lnSpc>
                <a:spcPts val="15099"/>
              </a:lnSpc>
            </a:pPr>
            <a:r>
              <a:rPr lang="en-US" sz="15099">
                <a:solidFill>
                  <a:srgbClr val="B5838D"/>
                </a:solidFill>
                <a:latin typeface="Wedges"/>
              </a:rPr>
              <a:t>You</a:t>
            </a:r>
          </a:p>
        </p:txBody>
      </p:sp>
      <p:sp>
        <p:nvSpPr>
          <p:cNvPr id="4" name="Freeform 4"/>
          <p:cNvSpPr/>
          <p:nvPr/>
        </p:nvSpPr>
        <p:spPr>
          <a:xfrm rot="-2779055">
            <a:off x="13351800" y="-5094162"/>
            <a:ext cx="7814999" cy="12245725"/>
          </a:xfrm>
          <a:custGeom>
            <a:avLst/>
            <a:gdLst/>
            <a:ahLst/>
            <a:cxnLst/>
            <a:rect l="l" t="t" r="r" b="b"/>
            <a:pathLst>
              <a:path w="7814999" h="12245725">
                <a:moveTo>
                  <a:pt x="0" y="0"/>
                </a:moveTo>
                <a:lnTo>
                  <a:pt x="7815000" y="0"/>
                </a:lnTo>
                <a:lnTo>
                  <a:pt x="7815000" y="12245724"/>
                </a:lnTo>
                <a:lnTo>
                  <a:pt x="0" y="1224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 rot="-7457531">
            <a:off x="1773293" y="7294565"/>
            <a:ext cx="1843945" cy="2057400"/>
          </a:xfrm>
          <a:custGeom>
            <a:avLst/>
            <a:gdLst/>
            <a:ahLst/>
            <a:cxnLst/>
            <a:rect l="l" t="t" r="r" b="b"/>
            <a:pathLst>
              <a:path w="1843945" h="2057400">
                <a:moveTo>
                  <a:pt x="0" y="0"/>
                </a:moveTo>
                <a:lnTo>
                  <a:pt x="1843945" y="0"/>
                </a:lnTo>
                <a:lnTo>
                  <a:pt x="184394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-7457531">
            <a:off x="13453750" y="636873"/>
            <a:ext cx="1843945" cy="2057400"/>
          </a:xfrm>
          <a:custGeom>
            <a:avLst/>
            <a:gdLst/>
            <a:ahLst/>
            <a:cxnLst/>
            <a:rect l="l" t="t" r="r" b="b"/>
            <a:pathLst>
              <a:path w="1843945" h="2057400">
                <a:moveTo>
                  <a:pt x="0" y="0"/>
                </a:moveTo>
                <a:lnTo>
                  <a:pt x="1843945" y="0"/>
                </a:lnTo>
                <a:lnTo>
                  <a:pt x="184394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3849820">
            <a:off x="14848576" y="760537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0" y="0"/>
                </a:moveTo>
                <a:lnTo>
                  <a:pt x="1792970" y="0"/>
                </a:lnTo>
                <a:lnTo>
                  <a:pt x="1792970" y="3071471"/>
                </a:lnTo>
                <a:lnTo>
                  <a:pt x="0" y="307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 rot="3849820" flipH="1" flipV="1">
            <a:off x="1646454" y="-517246"/>
            <a:ext cx="1792971" cy="3071470"/>
          </a:xfrm>
          <a:custGeom>
            <a:avLst/>
            <a:gdLst/>
            <a:ahLst/>
            <a:cxnLst/>
            <a:rect l="l" t="t" r="r" b="b"/>
            <a:pathLst>
              <a:path w="1792971" h="3071470">
                <a:moveTo>
                  <a:pt x="1792970" y="3071470"/>
                </a:moveTo>
                <a:lnTo>
                  <a:pt x="0" y="3071470"/>
                </a:lnTo>
                <a:lnTo>
                  <a:pt x="0" y="0"/>
                </a:lnTo>
                <a:lnTo>
                  <a:pt x="1792970" y="0"/>
                </a:lnTo>
                <a:lnTo>
                  <a:pt x="1792970" y="307147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flipH="1" flipV="1">
            <a:off x="16076645" y="-104066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2365310" y="2890720"/>
                </a:moveTo>
                <a:lnTo>
                  <a:pt x="0" y="2890720"/>
                </a:lnTo>
                <a:lnTo>
                  <a:pt x="0" y="0"/>
                </a:lnTo>
                <a:lnTo>
                  <a:pt x="2365310" y="0"/>
                </a:lnTo>
                <a:lnTo>
                  <a:pt x="2365310" y="289072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-196826" y="7782149"/>
            <a:ext cx="2365310" cy="2890720"/>
          </a:xfrm>
          <a:custGeom>
            <a:avLst/>
            <a:gdLst/>
            <a:ahLst/>
            <a:cxnLst/>
            <a:rect l="l" t="t" r="r" b="b"/>
            <a:pathLst>
              <a:path w="2365310" h="2890720">
                <a:moveTo>
                  <a:pt x="0" y="0"/>
                </a:moveTo>
                <a:lnTo>
                  <a:pt x="2365310" y="0"/>
                </a:lnTo>
                <a:lnTo>
                  <a:pt x="2365310" y="2890720"/>
                </a:lnTo>
                <a:lnTo>
                  <a:pt x="0" y="289072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-962334" y="9664559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>
            <a:off x="14630400" y="1961735"/>
            <a:ext cx="7315200" cy="3604399"/>
          </a:xfrm>
          <a:custGeom>
            <a:avLst/>
            <a:gdLst/>
            <a:ahLst/>
            <a:cxnLst/>
            <a:rect l="l" t="t" r="r" b="b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8"/>
                </a:lnTo>
                <a:lnTo>
                  <a:pt x="0" y="360439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-3259984" y="2299625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>
            <a:off x="6571667" y="-1953334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3" y="0"/>
                </a:lnTo>
                <a:lnTo>
                  <a:pt x="5802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15"/>
          <p:cNvSpPr/>
          <p:nvPr/>
        </p:nvSpPr>
        <p:spPr>
          <a:xfrm flipH="1" flipV="1">
            <a:off x="8085824" y="8559863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802923" y="0"/>
                </a:lnTo>
                <a:lnTo>
                  <a:pt x="5802923" y="411480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570</Words>
  <Application>Microsoft Macintosh PowerPoint</Application>
  <PresentationFormat>Custom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Arimo</vt:lpstr>
      <vt:lpstr>Arial</vt:lpstr>
      <vt:lpstr>Wedges Light</vt:lpstr>
      <vt:lpstr>Wedges</vt:lpstr>
      <vt:lpstr>Noto Sans</vt:lpstr>
      <vt:lpstr>Calibri</vt:lpstr>
      <vt:lpstr>Noto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Project</dc:title>
  <dc:creator>さわ佐々木</dc:creator>
  <cp:lastModifiedBy>Jason Pipe</cp:lastModifiedBy>
  <cp:revision>3</cp:revision>
  <dcterms:created xsi:type="dcterms:W3CDTF">2006-08-16T00:00:00Z</dcterms:created>
  <dcterms:modified xsi:type="dcterms:W3CDTF">2024-05-09T08:18:22Z</dcterms:modified>
  <dc:identifier>DAF8eDtxCOk</dc:identifier>
</cp:coreProperties>
</file>