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7" r:id="rId9"/>
    <p:sldId id="263" r:id="rId10"/>
    <p:sldId id="269" r:id="rId11"/>
    <p:sldId id="268" r:id="rId12"/>
    <p:sldId id="270" r:id="rId13"/>
    <p:sldId id="271" r:id="rId14"/>
  </p:sldIdLst>
  <p:sldSz cx="18288000" cy="10287000"/>
  <p:notesSz cx="6858000" cy="9144000"/>
  <p:embeddedFontLst>
    <p:embeddedFont>
      <p:font typeface="Abstracted Dream JP" pitchFamily="2" charset="-128"/>
      <p:regular r:id="rId15"/>
    </p:embeddedFont>
    <p:embeddedFont>
      <p:font typeface="Bright Retro" pitchFamily="2" charset="77"/>
      <p:regular r:id="rId16"/>
    </p:embeddedFont>
    <p:embeddedFont>
      <p:font typeface="Montserrat" pitchFamily="2" charset="77"/>
      <p:regular r:id="rId17"/>
      <p:bold r:id="rId18"/>
      <p:italic r:id="rId19"/>
      <p:boldItalic r:id="rId20"/>
    </p:embeddedFont>
    <p:embeddedFont>
      <p:font typeface="Montserrat Bold" pitchFamily="2" charset="77"/>
      <p:regular r:id="rId21"/>
      <p:bold r:id="rId22"/>
    </p:embeddedFont>
    <p:embeddedFont>
      <p:font typeface="Open Sans" panose="020B060603050402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0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5" autoAdjust="0"/>
    <p:restoredTop sz="88624" autoAdjust="0"/>
  </p:normalViewPr>
  <p:slideViewPr>
    <p:cSldViewPr>
      <p:cViewPr varScale="1">
        <p:scale>
          <a:sx n="54" d="100"/>
          <a:sy n="54" d="100"/>
        </p:scale>
        <p:origin x="104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www.bbc.com/news/technology-37646474" TargetMode="Externa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ted.com/talks/keller_rinaudo_cliffton_how_we_re_using_drones_to_deliver_blood_and_save_lives?subtitle=en" TargetMode="External"/><Relationship Id="rId2" Type="http://schemas.openxmlformats.org/officeDocument/2006/relationships/hyperlink" Target="https://www.canva.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31990" y="3924300"/>
            <a:ext cx="9224020" cy="4154984"/>
          </a:xfrm>
          <a:prstGeom prst="rect">
            <a:avLst/>
          </a:prstGeom>
        </p:spPr>
        <p:txBody>
          <a:bodyPr wrap="square" lIns="0" tIns="0" rIns="0" bIns="0" rtlCol="0" anchor="t">
            <a:spAutoFit/>
          </a:bodyPr>
          <a:lstStyle/>
          <a:p>
            <a:pPr algn="ctr">
              <a:lnSpc>
                <a:spcPts val="10780"/>
              </a:lnSpc>
            </a:pPr>
            <a:r>
              <a:rPr lang="en-US" sz="13000" spc="286" dirty="0">
                <a:solidFill>
                  <a:srgbClr val="ED673F"/>
                </a:solidFill>
                <a:latin typeface="Bright Retro"/>
                <a:ea typeface="Bright Retro"/>
                <a:cs typeface="Bright Retro"/>
                <a:sym typeface="Bright Retro"/>
              </a:rPr>
              <a:t>BUSINESS &amp; INNOVATION IN AFRICA</a:t>
            </a:r>
          </a:p>
        </p:txBody>
      </p:sp>
      <p:sp>
        <p:nvSpPr>
          <p:cNvPr id="3" name="Freeform 3"/>
          <p:cNvSpPr/>
          <p:nvPr/>
        </p:nvSpPr>
        <p:spPr>
          <a:xfrm>
            <a:off x="-85154" y="690445"/>
            <a:ext cx="3644778" cy="1224931"/>
          </a:xfrm>
          <a:custGeom>
            <a:avLst/>
            <a:gdLst/>
            <a:ahLst/>
            <a:cxnLst/>
            <a:rect l="l" t="t" r="r" b="b"/>
            <a:pathLst>
              <a:path w="4639906" h="1635567">
                <a:moveTo>
                  <a:pt x="0" y="0"/>
                </a:moveTo>
                <a:lnTo>
                  <a:pt x="4639907" y="0"/>
                </a:lnTo>
                <a:lnTo>
                  <a:pt x="4639907" y="1635567"/>
                </a:lnTo>
                <a:lnTo>
                  <a:pt x="0" y="16355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4" name="Freeform 4"/>
          <p:cNvSpPr/>
          <p:nvPr/>
        </p:nvSpPr>
        <p:spPr>
          <a:xfrm>
            <a:off x="14554200" y="8539585"/>
            <a:ext cx="4038687" cy="1423637"/>
          </a:xfrm>
          <a:custGeom>
            <a:avLst/>
            <a:gdLst/>
            <a:ahLst/>
            <a:cxnLst/>
            <a:rect l="l" t="t" r="r" b="b"/>
            <a:pathLst>
              <a:path w="4038687" h="1423637">
                <a:moveTo>
                  <a:pt x="0" y="0"/>
                </a:moveTo>
                <a:lnTo>
                  <a:pt x="4038687" y="0"/>
                </a:lnTo>
                <a:lnTo>
                  <a:pt x="4038687" y="1423638"/>
                </a:lnTo>
                <a:lnTo>
                  <a:pt x="0" y="1423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5" name="Freeform 5"/>
          <p:cNvSpPr/>
          <p:nvPr/>
        </p:nvSpPr>
        <p:spPr>
          <a:xfrm>
            <a:off x="14257734" y="-808899"/>
            <a:ext cx="5196476" cy="4223618"/>
          </a:xfrm>
          <a:custGeom>
            <a:avLst/>
            <a:gdLst/>
            <a:ahLst/>
            <a:cxnLst/>
            <a:rect l="l" t="t" r="r" b="b"/>
            <a:pathLst>
              <a:path w="6615262" h="5639511">
                <a:moveTo>
                  <a:pt x="0" y="0"/>
                </a:moveTo>
                <a:lnTo>
                  <a:pt x="6615261" y="0"/>
                </a:lnTo>
                <a:lnTo>
                  <a:pt x="6615261" y="5639511"/>
                </a:lnTo>
                <a:lnTo>
                  <a:pt x="0" y="56395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6" name="Freeform 6"/>
          <p:cNvSpPr/>
          <p:nvPr/>
        </p:nvSpPr>
        <p:spPr>
          <a:xfrm rot="-10800000">
            <a:off x="-693061" y="7476811"/>
            <a:ext cx="5196476" cy="4223618"/>
          </a:xfrm>
          <a:custGeom>
            <a:avLst/>
            <a:gdLst/>
            <a:ahLst/>
            <a:cxnLst/>
            <a:rect l="l" t="t" r="r" b="b"/>
            <a:pathLst>
              <a:path w="6615262" h="5639511">
                <a:moveTo>
                  <a:pt x="0" y="0"/>
                </a:moveTo>
                <a:lnTo>
                  <a:pt x="6615262" y="0"/>
                </a:lnTo>
                <a:lnTo>
                  <a:pt x="6615262" y="5639511"/>
                </a:lnTo>
                <a:lnTo>
                  <a:pt x="0" y="56395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Freeform 7"/>
          <p:cNvSpPr/>
          <p:nvPr/>
        </p:nvSpPr>
        <p:spPr>
          <a:xfrm>
            <a:off x="12192000" y="6591300"/>
            <a:ext cx="3751823" cy="3371923"/>
          </a:xfrm>
          <a:custGeom>
            <a:avLst/>
            <a:gdLst/>
            <a:ahLst/>
            <a:cxnLst/>
            <a:rect l="l" t="t" r="r" b="b"/>
            <a:pathLst>
              <a:path w="4292879" h="4088968">
                <a:moveTo>
                  <a:pt x="0" y="0"/>
                </a:moveTo>
                <a:lnTo>
                  <a:pt x="4292879" y="0"/>
                </a:lnTo>
                <a:lnTo>
                  <a:pt x="4292879" y="4088967"/>
                </a:lnTo>
                <a:lnTo>
                  <a:pt x="0" y="4088967"/>
                </a:lnTo>
                <a:lnTo>
                  <a:pt x="0" y="0"/>
                </a:lnTo>
                <a:close/>
              </a:path>
            </a:pathLst>
          </a:custGeom>
          <a:blipFill>
            <a:blip r:embed="rId6"/>
            <a:stretch>
              <a:fillRect/>
            </a:stretch>
          </a:blipFill>
        </p:spPr>
        <p:txBody>
          <a:bodyPr/>
          <a:lstStyle/>
          <a:p>
            <a:endParaRPr lang="ja-JP" altLang="en-US"/>
          </a:p>
        </p:txBody>
      </p:sp>
      <p:sp>
        <p:nvSpPr>
          <p:cNvPr id="8" name="Freeform 8"/>
          <p:cNvSpPr/>
          <p:nvPr/>
        </p:nvSpPr>
        <p:spPr>
          <a:xfrm>
            <a:off x="1756285" y="2810189"/>
            <a:ext cx="2921992" cy="3081711"/>
          </a:xfrm>
          <a:custGeom>
            <a:avLst/>
            <a:gdLst/>
            <a:ahLst/>
            <a:cxnLst/>
            <a:rect l="l" t="t" r="r" b="b"/>
            <a:pathLst>
              <a:path w="3719779" h="4114800">
                <a:moveTo>
                  <a:pt x="0" y="0"/>
                </a:moveTo>
                <a:lnTo>
                  <a:pt x="3719779" y="0"/>
                </a:lnTo>
                <a:lnTo>
                  <a:pt x="371977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7316" y="454937"/>
            <a:ext cx="4038687" cy="1423637"/>
          </a:xfrm>
          <a:custGeom>
            <a:avLst/>
            <a:gdLst/>
            <a:ahLst/>
            <a:cxnLst/>
            <a:rect l="l" t="t" r="r" b="b"/>
            <a:pathLst>
              <a:path w="4038687" h="1423637">
                <a:moveTo>
                  <a:pt x="0" y="0"/>
                </a:moveTo>
                <a:lnTo>
                  <a:pt x="4038687" y="0"/>
                </a:lnTo>
                <a:lnTo>
                  <a:pt x="4038687" y="1423638"/>
                </a:lnTo>
                <a:lnTo>
                  <a:pt x="0" y="1423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3" name="Freeform 3"/>
          <p:cNvSpPr/>
          <p:nvPr/>
        </p:nvSpPr>
        <p:spPr>
          <a:xfrm>
            <a:off x="14836629" y="8408425"/>
            <a:ext cx="4038687" cy="1423637"/>
          </a:xfrm>
          <a:custGeom>
            <a:avLst/>
            <a:gdLst/>
            <a:ahLst/>
            <a:cxnLst/>
            <a:rect l="l" t="t" r="r" b="b"/>
            <a:pathLst>
              <a:path w="4038687" h="1423637">
                <a:moveTo>
                  <a:pt x="0" y="0"/>
                </a:moveTo>
                <a:lnTo>
                  <a:pt x="4038687" y="0"/>
                </a:lnTo>
                <a:lnTo>
                  <a:pt x="4038687" y="1423638"/>
                </a:lnTo>
                <a:lnTo>
                  <a:pt x="0" y="1423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grpSp>
        <p:nvGrpSpPr>
          <p:cNvPr id="4" name="Group 4"/>
          <p:cNvGrpSpPr/>
          <p:nvPr/>
        </p:nvGrpSpPr>
        <p:grpSpPr>
          <a:xfrm>
            <a:off x="2087575" y="5116050"/>
            <a:ext cx="3086100" cy="1692921"/>
            <a:chOff x="0" y="0"/>
            <a:chExt cx="812800" cy="445872"/>
          </a:xfrm>
        </p:grpSpPr>
        <p:sp>
          <p:nvSpPr>
            <p:cNvPr id="5" name="Freeform 5"/>
            <p:cNvSpPr/>
            <p:nvPr/>
          </p:nvSpPr>
          <p:spPr>
            <a:xfrm>
              <a:off x="0" y="0"/>
              <a:ext cx="812800" cy="445872"/>
            </a:xfrm>
            <a:custGeom>
              <a:avLst/>
              <a:gdLst/>
              <a:ahLst/>
              <a:cxnLst/>
              <a:rect l="l" t="t" r="r" b="b"/>
              <a:pathLst>
                <a:path w="812800" h="445872">
                  <a:moveTo>
                    <a:pt x="50173" y="0"/>
                  </a:moveTo>
                  <a:lnTo>
                    <a:pt x="762627" y="0"/>
                  </a:lnTo>
                  <a:cubicBezTo>
                    <a:pt x="775934" y="0"/>
                    <a:pt x="788695" y="5286"/>
                    <a:pt x="798105" y="14695"/>
                  </a:cubicBezTo>
                  <a:cubicBezTo>
                    <a:pt x="807514" y="24105"/>
                    <a:pt x="812800" y="36866"/>
                    <a:pt x="812800" y="50173"/>
                  </a:cubicBezTo>
                  <a:lnTo>
                    <a:pt x="812800" y="395699"/>
                  </a:lnTo>
                  <a:cubicBezTo>
                    <a:pt x="812800" y="423409"/>
                    <a:pt x="790337" y="445872"/>
                    <a:pt x="762627" y="445872"/>
                  </a:cubicBezTo>
                  <a:lnTo>
                    <a:pt x="50173" y="445872"/>
                  </a:lnTo>
                  <a:cubicBezTo>
                    <a:pt x="36866" y="445872"/>
                    <a:pt x="24105" y="440586"/>
                    <a:pt x="14695" y="431177"/>
                  </a:cubicBezTo>
                  <a:cubicBezTo>
                    <a:pt x="5286" y="421768"/>
                    <a:pt x="0" y="409006"/>
                    <a:pt x="0" y="395699"/>
                  </a:cubicBezTo>
                  <a:lnTo>
                    <a:pt x="0" y="50173"/>
                  </a:lnTo>
                  <a:cubicBezTo>
                    <a:pt x="0" y="36866"/>
                    <a:pt x="5286" y="24105"/>
                    <a:pt x="14695" y="14695"/>
                  </a:cubicBezTo>
                  <a:cubicBezTo>
                    <a:pt x="24105" y="5286"/>
                    <a:pt x="36866" y="0"/>
                    <a:pt x="50173" y="0"/>
                  </a:cubicBezTo>
                  <a:close/>
                </a:path>
              </a:pathLst>
            </a:custGeom>
            <a:solidFill>
              <a:srgbClr val="253D80"/>
            </a:solidFill>
          </p:spPr>
          <p:txBody>
            <a:bodyPr/>
            <a:lstStyle/>
            <a:p>
              <a:endParaRPr lang="ja-JP" altLang="en-US"/>
            </a:p>
          </p:txBody>
        </p:sp>
        <p:sp>
          <p:nvSpPr>
            <p:cNvPr id="6" name="TextBox 6"/>
            <p:cNvSpPr txBox="1"/>
            <p:nvPr/>
          </p:nvSpPr>
          <p:spPr>
            <a:xfrm>
              <a:off x="0" y="-247650"/>
              <a:ext cx="812800" cy="693522"/>
            </a:xfrm>
            <a:prstGeom prst="rect">
              <a:avLst/>
            </a:prstGeom>
          </p:spPr>
          <p:txBody>
            <a:bodyPr lIns="50800" tIns="50800" rIns="50800" bIns="50800" rtlCol="0" anchor="ctr"/>
            <a:lstStyle/>
            <a:p>
              <a:pPr algn="ctr">
                <a:lnSpc>
                  <a:spcPts val="5154"/>
                </a:lnSpc>
              </a:pPr>
              <a:endParaRPr/>
            </a:p>
          </p:txBody>
        </p:sp>
      </p:grpSp>
      <p:grpSp>
        <p:nvGrpSpPr>
          <p:cNvPr id="7" name="Group 7"/>
          <p:cNvGrpSpPr/>
          <p:nvPr/>
        </p:nvGrpSpPr>
        <p:grpSpPr>
          <a:xfrm>
            <a:off x="9045172" y="5116050"/>
            <a:ext cx="3086100" cy="1692921"/>
            <a:chOff x="0" y="0"/>
            <a:chExt cx="812800" cy="445872"/>
          </a:xfrm>
        </p:grpSpPr>
        <p:sp>
          <p:nvSpPr>
            <p:cNvPr id="8" name="Freeform 8"/>
            <p:cNvSpPr/>
            <p:nvPr/>
          </p:nvSpPr>
          <p:spPr>
            <a:xfrm>
              <a:off x="0" y="0"/>
              <a:ext cx="812800" cy="445872"/>
            </a:xfrm>
            <a:custGeom>
              <a:avLst/>
              <a:gdLst/>
              <a:ahLst/>
              <a:cxnLst/>
              <a:rect l="l" t="t" r="r" b="b"/>
              <a:pathLst>
                <a:path w="812800" h="445872">
                  <a:moveTo>
                    <a:pt x="50173" y="0"/>
                  </a:moveTo>
                  <a:lnTo>
                    <a:pt x="762627" y="0"/>
                  </a:lnTo>
                  <a:cubicBezTo>
                    <a:pt x="775934" y="0"/>
                    <a:pt x="788695" y="5286"/>
                    <a:pt x="798105" y="14695"/>
                  </a:cubicBezTo>
                  <a:cubicBezTo>
                    <a:pt x="807514" y="24105"/>
                    <a:pt x="812800" y="36866"/>
                    <a:pt x="812800" y="50173"/>
                  </a:cubicBezTo>
                  <a:lnTo>
                    <a:pt x="812800" y="395699"/>
                  </a:lnTo>
                  <a:cubicBezTo>
                    <a:pt x="812800" y="423409"/>
                    <a:pt x="790337" y="445872"/>
                    <a:pt x="762627" y="445872"/>
                  </a:cubicBezTo>
                  <a:lnTo>
                    <a:pt x="50173" y="445872"/>
                  </a:lnTo>
                  <a:cubicBezTo>
                    <a:pt x="36866" y="445872"/>
                    <a:pt x="24105" y="440586"/>
                    <a:pt x="14695" y="431177"/>
                  </a:cubicBezTo>
                  <a:cubicBezTo>
                    <a:pt x="5286" y="421768"/>
                    <a:pt x="0" y="409006"/>
                    <a:pt x="0" y="395699"/>
                  </a:cubicBezTo>
                  <a:lnTo>
                    <a:pt x="0" y="50173"/>
                  </a:lnTo>
                  <a:cubicBezTo>
                    <a:pt x="0" y="36866"/>
                    <a:pt x="5286" y="24105"/>
                    <a:pt x="14695" y="14695"/>
                  </a:cubicBezTo>
                  <a:cubicBezTo>
                    <a:pt x="24105" y="5286"/>
                    <a:pt x="36866" y="0"/>
                    <a:pt x="50173" y="0"/>
                  </a:cubicBezTo>
                  <a:close/>
                </a:path>
              </a:pathLst>
            </a:custGeom>
            <a:solidFill>
              <a:srgbClr val="253D80"/>
            </a:solidFill>
          </p:spPr>
          <p:txBody>
            <a:bodyPr/>
            <a:lstStyle/>
            <a:p>
              <a:endParaRPr lang="ja-JP" altLang="en-US"/>
            </a:p>
          </p:txBody>
        </p:sp>
        <p:sp>
          <p:nvSpPr>
            <p:cNvPr id="9" name="TextBox 9"/>
            <p:cNvSpPr txBox="1"/>
            <p:nvPr/>
          </p:nvSpPr>
          <p:spPr>
            <a:xfrm>
              <a:off x="0" y="-247650"/>
              <a:ext cx="812800" cy="693522"/>
            </a:xfrm>
            <a:prstGeom prst="rect">
              <a:avLst/>
            </a:prstGeom>
          </p:spPr>
          <p:txBody>
            <a:bodyPr lIns="50800" tIns="50800" rIns="50800" bIns="50800" rtlCol="0" anchor="ctr"/>
            <a:lstStyle/>
            <a:p>
              <a:pPr algn="ctr">
                <a:lnSpc>
                  <a:spcPts val="5154"/>
                </a:lnSpc>
              </a:pPr>
              <a:endParaRPr/>
            </a:p>
          </p:txBody>
        </p:sp>
      </p:grpSp>
      <p:grpSp>
        <p:nvGrpSpPr>
          <p:cNvPr id="10" name="Group 10"/>
          <p:cNvGrpSpPr/>
          <p:nvPr/>
        </p:nvGrpSpPr>
        <p:grpSpPr>
          <a:xfrm>
            <a:off x="5568547" y="5116050"/>
            <a:ext cx="3086100" cy="1692921"/>
            <a:chOff x="0" y="0"/>
            <a:chExt cx="812800" cy="445872"/>
          </a:xfrm>
        </p:grpSpPr>
        <p:sp>
          <p:nvSpPr>
            <p:cNvPr id="11" name="Freeform 11"/>
            <p:cNvSpPr/>
            <p:nvPr/>
          </p:nvSpPr>
          <p:spPr>
            <a:xfrm>
              <a:off x="0" y="0"/>
              <a:ext cx="812800" cy="445872"/>
            </a:xfrm>
            <a:custGeom>
              <a:avLst/>
              <a:gdLst/>
              <a:ahLst/>
              <a:cxnLst/>
              <a:rect l="l" t="t" r="r" b="b"/>
              <a:pathLst>
                <a:path w="812800" h="445872">
                  <a:moveTo>
                    <a:pt x="50173" y="0"/>
                  </a:moveTo>
                  <a:lnTo>
                    <a:pt x="762627" y="0"/>
                  </a:lnTo>
                  <a:cubicBezTo>
                    <a:pt x="775934" y="0"/>
                    <a:pt x="788695" y="5286"/>
                    <a:pt x="798105" y="14695"/>
                  </a:cubicBezTo>
                  <a:cubicBezTo>
                    <a:pt x="807514" y="24105"/>
                    <a:pt x="812800" y="36866"/>
                    <a:pt x="812800" y="50173"/>
                  </a:cubicBezTo>
                  <a:lnTo>
                    <a:pt x="812800" y="395699"/>
                  </a:lnTo>
                  <a:cubicBezTo>
                    <a:pt x="812800" y="423409"/>
                    <a:pt x="790337" y="445872"/>
                    <a:pt x="762627" y="445872"/>
                  </a:cubicBezTo>
                  <a:lnTo>
                    <a:pt x="50173" y="445872"/>
                  </a:lnTo>
                  <a:cubicBezTo>
                    <a:pt x="36866" y="445872"/>
                    <a:pt x="24105" y="440586"/>
                    <a:pt x="14695" y="431177"/>
                  </a:cubicBezTo>
                  <a:cubicBezTo>
                    <a:pt x="5286" y="421768"/>
                    <a:pt x="0" y="409006"/>
                    <a:pt x="0" y="395699"/>
                  </a:cubicBezTo>
                  <a:lnTo>
                    <a:pt x="0" y="50173"/>
                  </a:lnTo>
                  <a:cubicBezTo>
                    <a:pt x="0" y="36866"/>
                    <a:pt x="5286" y="24105"/>
                    <a:pt x="14695" y="14695"/>
                  </a:cubicBezTo>
                  <a:cubicBezTo>
                    <a:pt x="24105" y="5286"/>
                    <a:pt x="36866" y="0"/>
                    <a:pt x="50173" y="0"/>
                  </a:cubicBezTo>
                  <a:close/>
                </a:path>
              </a:pathLst>
            </a:custGeom>
            <a:solidFill>
              <a:srgbClr val="253D80"/>
            </a:solidFill>
          </p:spPr>
          <p:txBody>
            <a:bodyPr/>
            <a:lstStyle/>
            <a:p>
              <a:endParaRPr lang="ja-JP" altLang="en-US"/>
            </a:p>
          </p:txBody>
        </p:sp>
        <p:sp>
          <p:nvSpPr>
            <p:cNvPr id="12" name="TextBox 12"/>
            <p:cNvSpPr txBox="1"/>
            <p:nvPr/>
          </p:nvSpPr>
          <p:spPr>
            <a:xfrm>
              <a:off x="0" y="-247650"/>
              <a:ext cx="812800" cy="693522"/>
            </a:xfrm>
            <a:prstGeom prst="rect">
              <a:avLst/>
            </a:prstGeom>
          </p:spPr>
          <p:txBody>
            <a:bodyPr lIns="50800" tIns="50800" rIns="50800" bIns="50800" rtlCol="0" anchor="ctr"/>
            <a:lstStyle/>
            <a:p>
              <a:pPr algn="ctr">
                <a:lnSpc>
                  <a:spcPts val="5154"/>
                </a:lnSpc>
              </a:pPr>
              <a:endParaRPr/>
            </a:p>
          </p:txBody>
        </p:sp>
      </p:grpSp>
      <p:grpSp>
        <p:nvGrpSpPr>
          <p:cNvPr id="13" name="Group 13"/>
          <p:cNvGrpSpPr/>
          <p:nvPr/>
        </p:nvGrpSpPr>
        <p:grpSpPr>
          <a:xfrm>
            <a:off x="12526144" y="5116050"/>
            <a:ext cx="3086100" cy="1692921"/>
            <a:chOff x="0" y="0"/>
            <a:chExt cx="812800" cy="445872"/>
          </a:xfrm>
        </p:grpSpPr>
        <p:sp>
          <p:nvSpPr>
            <p:cNvPr id="14" name="Freeform 14"/>
            <p:cNvSpPr/>
            <p:nvPr/>
          </p:nvSpPr>
          <p:spPr>
            <a:xfrm>
              <a:off x="0" y="0"/>
              <a:ext cx="812800" cy="445872"/>
            </a:xfrm>
            <a:custGeom>
              <a:avLst/>
              <a:gdLst/>
              <a:ahLst/>
              <a:cxnLst/>
              <a:rect l="l" t="t" r="r" b="b"/>
              <a:pathLst>
                <a:path w="812800" h="445872">
                  <a:moveTo>
                    <a:pt x="50173" y="0"/>
                  </a:moveTo>
                  <a:lnTo>
                    <a:pt x="762627" y="0"/>
                  </a:lnTo>
                  <a:cubicBezTo>
                    <a:pt x="775934" y="0"/>
                    <a:pt x="788695" y="5286"/>
                    <a:pt x="798105" y="14695"/>
                  </a:cubicBezTo>
                  <a:cubicBezTo>
                    <a:pt x="807514" y="24105"/>
                    <a:pt x="812800" y="36866"/>
                    <a:pt x="812800" y="50173"/>
                  </a:cubicBezTo>
                  <a:lnTo>
                    <a:pt x="812800" y="395699"/>
                  </a:lnTo>
                  <a:cubicBezTo>
                    <a:pt x="812800" y="423409"/>
                    <a:pt x="790337" y="445872"/>
                    <a:pt x="762627" y="445872"/>
                  </a:cubicBezTo>
                  <a:lnTo>
                    <a:pt x="50173" y="445872"/>
                  </a:lnTo>
                  <a:cubicBezTo>
                    <a:pt x="36866" y="445872"/>
                    <a:pt x="24105" y="440586"/>
                    <a:pt x="14695" y="431177"/>
                  </a:cubicBezTo>
                  <a:cubicBezTo>
                    <a:pt x="5286" y="421768"/>
                    <a:pt x="0" y="409006"/>
                    <a:pt x="0" y="395699"/>
                  </a:cubicBezTo>
                  <a:lnTo>
                    <a:pt x="0" y="50173"/>
                  </a:lnTo>
                  <a:cubicBezTo>
                    <a:pt x="0" y="36866"/>
                    <a:pt x="5286" y="24105"/>
                    <a:pt x="14695" y="14695"/>
                  </a:cubicBezTo>
                  <a:cubicBezTo>
                    <a:pt x="24105" y="5286"/>
                    <a:pt x="36866" y="0"/>
                    <a:pt x="50173" y="0"/>
                  </a:cubicBezTo>
                  <a:close/>
                </a:path>
              </a:pathLst>
            </a:custGeom>
            <a:solidFill>
              <a:srgbClr val="253D80"/>
            </a:solidFill>
          </p:spPr>
          <p:txBody>
            <a:bodyPr/>
            <a:lstStyle/>
            <a:p>
              <a:endParaRPr lang="ja-JP" altLang="en-US"/>
            </a:p>
          </p:txBody>
        </p:sp>
        <p:sp>
          <p:nvSpPr>
            <p:cNvPr id="15" name="TextBox 15"/>
            <p:cNvSpPr txBox="1"/>
            <p:nvPr/>
          </p:nvSpPr>
          <p:spPr>
            <a:xfrm>
              <a:off x="0" y="-247650"/>
              <a:ext cx="812800" cy="693522"/>
            </a:xfrm>
            <a:prstGeom prst="rect">
              <a:avLst/>
            </a:prstGeom>
          </p:spPr>
          <p:txBody>
            <a:bodyPr lIns="50800" tIns="50800" rIns="50800" bIns="50800" rtlCol="0" anchor="ctr"/>
            <a:lstStyle/>
            <a:p>
              <a:pPr algn="ctr">
                <a:lnSpc>
                  <a:spcPts val="5154"/>
                </a:lnSpc>
              </a:pPr>
              <a:endParaRPr/>
            </a:p>
          </p:txBody>
        </p:sp>
      </p:grpSp>
      <p:grpSp>
        <p:nvGrpSpPr>
          <p:cNvPr id="16" name="Group 16"/>
          <p:cNvGrpSpPr/>
          <p:nvPr/>
        </p:nvGrpSpPr>
        <p:grpSpPr>
          <a:xfrm>
            <a:off x="2101191" y="7427323"/>
            <a:ext cx="3086100" cy="1692921"/>
            <a:chOff x="0" y="0"/>
            <a:chExt cx="812800" cy="445872"/>
          </a:xfrm>
        </p:grpSpPr>
        <p:sp>
          <p:nvSpPr>
            <p:cNvPr id="17" name="Freeform 17"/>
            <p:cNvSpPr/>
            <p:nvPr/>
          </p:nvSpPr>
          <p:spPr>
            <a:xfrm>
              <a:off x="0" y="0"/>
              <a:ext cx="812800" cy="445872"/>
            </a:xfrm>
            <a:custGeom>
              <a:avLst/>
              <a:gdLst/>
              <a:ahLst/>
              <a:cxnLst/>
              <a:rect l="l" t="t" r="r" b="b"/>
              <a:pathLst>
                <a:path w="812800" h="445872">
                  <a:moveTo>
                    <a:pt x="50173" y="0"/>
                  </a:moveTo>
                  <a:lnTo>
                    <a:pt x="762627" y="0"/>
                  </a:lnTo>
                  <a:cubicBezTo>
                    <a:pt x="775934" y="0"/>
                    <a:pt x="788695" y="5286"/>
                    <a:pt x="798105" y="14695"/>
                  </a:cubicBezTo>
                  <a:cubicBezTo>
                    <a:pt x="807514" y="24105"/>
                    <a:pt x="812800" y="36866"/>
                    <a:pt x="812800" y="50173"/>
                  </a:cubicBezTo>
                  <a:lnTo>
                    <a:pt x="812800" y="395699"/>
                  </a:lnTo>
                  <a:cubicBezTo>
                    <a:pt x="812800" y="423409"/>
                    <a:pt x="790337" y="445872"/>
                    <a:pt x="762627" y="445872"/>
                  </a:cubicBezTo>
                  <a:lnTo>
                    <a:pt x="50173" y="445872"/>
                  </a:lnTo>
                  <a:cubicBezTo>
                    <a:pt x="36866" y="445872"/>
                    <a:pt x="24105" y="440586"/>
                    <a:pt x="14695" y="431177"/>
                  </a:cubicBezTo>
                  <a:cubicBezTo>
                    <a:pt x="5286" y="421768"/>
                    <a:pt x="0" y="409006"/>
                    <a:pt x="0" y="395699"/>
                  </a:cubicBezTo>
                  <a:lnTo>
                    <a:pt x="0" y="50173"/>
                  </a:lnTo>
                  <a:cubicBezTo>
                    <a:pt x="0" y="36866"/>
                    <a:pt x="5286" y="24105"/>
                    <a:pt x="14695" y="14695"/>
                  </a:cubicBezTo>
                  <a:cubicBezTo>
                    <a:pt x="24105" y="5286"/>
                    <a:pt x="36866" y="0"/>
                    <a:pt x="50173" y="0"/>
                  </a:cubicBezTo>
                  <a:close/>
                </a:path>
              </a:pathLst>
            </a:custGeom>
            <a:solidFill>
              <a:srgbClr val="253D80"/>
            </a:solidFill>
          </p:spPr>
          <p:txBody>
            <a:bodyPr/>
            <a:lstStyle/>
            <a:p>
              <a:endParaRPr lang="ja-JP" altLang="en-US"/>
            </a:p>
          </p:txBody>
        </p:sp>
        <p:sp>
          <p:nvSpPr>
            <p:cNvPr id="18" name="TextBox 18"/>
            <p:cNvSpPr txBox="1"/>
            <p:nvPr/>
          </p:nvSpPr>
          <p:spPr>
            <a:xfrm>
              <a:off x="0" y="-247650"/>
              <a:ext cx="812800" cy="693522"/>
            </a:xfrm>
            <a:prstGeom prst="rect">
              <a:avLst/>
            </a:prstGeom>
          </p:spPr>
          <p:txBody>
            <a:bodyPr lIns="50800" tIns="50800" rIns="50800" bIns="50800" rtlCol="0" anchor="ctr"/>
            <a:lstStyle/>
            <a:p>
              <a:pPr algn="ctr">
                <a:lnSpc>
                  <a:spcPts val="5154"/>
                </a:lnSpc>
              </a:pPr>
              <a:endParaRPr/>
            </a:p>
          </p:txBody>
        </p:sp>
      </p:grpSp>
      <p:grpSp>
        <p:nvGrpSpPr>
          <p:cNvPr id="19" name="Group 19"/>
          <p:cNvGrpSpPr/>
          <p:nvPr/>
        </p:nvGrpSpPr>
        <p:grpSpPr>
          <a:xfrm>
            <a:off x="5568547" y="7427323"/>
            <a:ext cx="3086100" cy="1692921"/>
            <a:chOff x="0" y="0"/>
            <a:chExt cx="812800" cy="445872"/>
          </a:xfrm>
        </p:grpSpPr>
        <p:sp>
          <p:nvSpPr>
            <p:cNvPr id="20" name="Freeform 20"/>
            <p:cNvSpPr/>
            <p:nvPr/>
          </p:nvSpPr>
          <p:spPr>
            <a:xfrm>
              <a:off x="0" y="0"/>
              <a:ext cx="812800" cy="445872"/>
            </a:xfrm>
            <a:custGeom>
              <a:avLst/>
              <a:gdLst/>
              <a:ahLst/>
              <a:cxnLst/>
              <a:rect l="l" t="t" r="r" b="b"/>
              <a:pathLst>
                <a:path w="812800" h="445872">
                  <a:moveTo>
                    <a:pt x="50173" y="0"/>
                  </a:moveTo>
                  <a:lnTo>
                    <a:pt x="762627" y="0"/>
                  </a:lnTo>
                  <a:cubicBezTo>
                    <a:pt x="775934" y="0"/>
                    <a:pt x="788695" y="5286"/>
                    <a:pt x="798105" y="14695"/>
                  </a:cubicBezTo>
                  <a:cubicBezTo>
                    <a:pt x="807514" y="24105"/>
                    <a:pt x="812800" y="36866"/>
                    <a:pt x="812800" y="50173"/>
                  </a:cubicBezTo>
                  <a:lnTo>
                    <a:pt x="812800" y="395699"/>
                  </a:lnTo>
                  <a:cubicBezTo>
                    <a:pt x="812800" y="423409"/>
                    <a:pt x="790337" y="445872"/>
                    <a:pt x="762627" y="445872"/>
                  </a:cubicBezTo>
                  <a:lnTo>
                    <a:pt x="50173" y="445872"/>
                  </a:lnTo>
                  <a:cubicBezTo>
                    <a:pt x="36866" y="445872"/>
                    <a:pt x="24105" y="440586"/>
                    <a:pt x="14695" y="431177"/>
                  </a:cubicBezTo>
                  <a:cubicBezTo>
                    <a:pt x="5286" y="421768"/>
                    <a:pt x="0" y="409006"/>
                    <a:pt x="0" y="395699"/>
                  </a:cubicBezTo>
                  <a:lnTo>
                    <a:pt x="0" y="50173"/>
                  </a:lnTo>
                  <a:cubicBezTo>
                    <a:pt x="0" y="36866"/>
                    <a:pt x="5286" y="24105"/>
                    <a:pt x="14695" y="14695"/>
                  </a:cubicBezTo>
                  <a:cubicBezTo>
                    <a:pt x="24105" y="5286"/>
                    <a:pt x="36866" y="0"/>
                    <a:pt x="50173" y="0"/>
                  </a:cubicBezTo>
                  <a:close/>
                </a:path>
              </a:pathLst>
            </a:custGeom>
            <a:solidFill>
              <a:srgbClr val="253D80"/>
            </a:solidFill>
          </p:spPr>
          <p:txBody>
            <a:bodyPr/>
            <a:lstStyle/>
            <a:p>
              <a:endParaRPr lang="ja-JP" altLang="en-US"/>
            </a:p>
          </p:txBody>
        </p:sp>
        <p:sp>
          <p:nvSpPr>
            <p:cNvPr id="21" name="TextBox 21"/>
            <p:cNvSpPr txBox="1"/>
            <p:nvPr/>
          </p:nvSpPr>
          <p:spPr>
            <a:xfrm>
              <a:off x="0" y="-247650"/>
              <a:ext cx="812800" cy="693522"/>
            </a:xfrm>
            <a:prstGeom prst="rect">
              <a:avLst/>
            </a:prstGeom>
          </p:spPr>
          <p:txBody>
            <a:bodyPr lIns="50800" tIns="50800" rIns="50800" bIns="50800" rtlCol="0" anchor="ctr"/>
            <a:lstStyle/>
            <a:p>
              <a:pPr algn="ctr">
                <a:lnSpc>
                  <a:spcPts val="5154"/>
                </a:lnSpc>
              </a:pPr>
              <a:endParaRPr/>
            </a:p>
          </p:txBody>
        </p:sp>
      </p:grpSp>
      <p:sp>
        <p:nvSpPr>
          <p:cNvPr id="22" name="Freeform 22"/>
          <p:cNvSpPr/>
          <p:nvPr/>
        </p:nvSpPr>
        <p:spPr>
          <a:xfrm>
            <a:off x="9545854" y="7214422"/>
            <a:ext cx="5454987" cy="2404740"/>
          </a:xfrm>
          <a:custGeom>
            <a:avLst/>
            <a:gdLst/>
            <a:ahLst/>
            <a:cxnLst/>
            <a:rect l="l" t="t" r="r" b="b"/>
            <a:pathLst>
              <a:path w="5454987" h="2404740">
                <a:moveTo>
                  <a:pt x="0" y="0"/>
                </a:moveTo>
                <a:lnTo>
                  <a:pt x="5454987" y="0"/>
                </a:lnTo>
                <a:lnTo>
                  <a:pt x="5454987" y="2404740"/>
                </a:lnTo>
                <a:lnTo>
                  <a:pt x="0" y="24047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23" name="TextBox 23"/>
          <p:cNvSpPr txBox="1"/>
          <p:nvPr/>
        </p:nvSpPr>
        <p:spPr>
          <a:xfrm>
            <a:off x="2694201" y="5649083"/>
            <a:ext cx="1900080" cy="537846"/>
          </a:xfrm>
          <a:prstGeom prst="rect">
            <a:avLst/>
          </a:prstGeom>
        </p:spPr>
        <p:txBody>
          <a:bodyPr lIns="0" tIns="0" rIns="0" bIns="0" rtlCol="0" anchor="t">
            <a:spAutoFit/>
          </a:bodyPr>
          <a:lstStyle/>
          <a:p>
            <a:pPr algn="l">
              <a:lnSpc>
                <a:spcPts val="4479"/>
              </a:lnSpc>
            </a:pPr>
            <a:r>
              <a:rPr lang="en-US" sz="3199" b="1" spc="38">
                <a:solidFill>
                  <a:srgbClr val="FFFFFF"/>
                </a:solidFill>
                <a:latin typeface="Montserrat Bold"/>
                <a:ea typeface="Montserrat Bold"/>
                <a:cs typeface="Montserrat Bold"/>
                <a:sym typeface="Montserrat Bold"/>
              </a:rPr>
              <a:t>Poverty </a:t>
            </a:r>
          </a:p>
        </p:txBody>
      </p:sp>
      <p:sp>
        <p:nvSpPr>
          <p:cNvPr id="24" name="TextBox 24"/>
          <p:cNvSpPr txBox="1"/>
          <p:nvPr/>
        </p:nvSpPr>
        <p:spPr>
          <a:xfrm>
            <a:off x="9144000" y="5453821"/>
            <a:ext cx="2987272" cy="850900"/>
          </a:xfrm>
          <a:prstGeom prst="rect">
            <a:avLst/>
          </a:prstGeom>
        </p:spPr>
        <p:txBody>
          <a:bodyPr lIns="0" tIns="0" rIns="0" bIns="0" rtlCol="0" anchor="t">
            <a:spAutoFit/>
          </a:bodyPr>
          <a:lstStyle/>
          <a:p>
            <a:pPr algn="l">
              <a:lnSpc>
                <a:spcPts val="3499"/>
              </a:lnSpc>
            </a:pPr>
            <a:r>
              <a:rPr lang="en-US" sz="2499" b="1" spc="29">
                <a:solidFill>
                  <a:srgbClr val="FFFFFF"/>
                </a:solidFill>
                <a:latin typeface="Montserrat Bold"/>
                <a:ea typeface="Montserrat Bold"/>
                <a:cs typeface="Montserrat Bold"/>
                <a:sym typeface="Montserrat Bold"/>
              </a:rPr>
              <a:t>Lack of access to medical care</a:t>
            </a:r>
          </a:p>
        </p:txBody>
      </p:sp>
      <p:sp>
        <p:nvSpPr>
          <p:cNvPr id="25" name="TextBox 25"/>
          <p:cNvSpPr txBox="1"/>
          <p:nvPr/>
        </p:nvSpPr>
        <p:spPr>
          <a:xfrm>
            <a:off x="5746548" y="5337615"/>
            <a:ext cx="2908099" cy="967105"/>
          </a:xfrm>
          <a:prstGeom prst="rect">
            <a:avLst/>
          </a:prstGeom>
        </p:spPr>
        <p:txBody>
          <a:bodyPr lIns="0" tIns="0" rIns="0" bIns="0" rtlCol="0" anchor="t">
            <a:spAutoFit/>
          </a:bodyPr>
          <a:lstStyle/>
          <a:p>
            <a:pPr algn="l">
              <a:lnSpc>
                <a:spcPts val="3919"/>
              </a:lnSpc>
            </a:pPr>
            <a:r>
              <a:rPr lang="en-US" sz="2799" b="1" spc="33">
                <a:solidFill>
                  <a:srgbClr val="FFFFFF"/>
                </a:solidFill>
                <a:latin typeface="Montserrat Bold"/>
                <a:ea typeface="Montserrat Bold"/>
                <a:cs typeface="Montserrat Bold"/>
                <a:sym typeface="Montserrat Bold"/>
              </a:rPr>
              <a:t>Poor infrastructure</a:t>
            </a:r>
          </a:p>
        </p:txBody>
      </p:sp>
      <p:sp>
        <p:nvSpPr>
          <p:cNvPr id="26" name="TextBox 26"/>
          <p:cNvSpPr txBox="1"/>
          <p:nvPr/>
        </p:nvSpPr>
        <p:spPr>
          <a:xfrm>
            <a:off x="12753365" y="5598283"/>
            <a:ext cx="2631874" cy="629921"/>
          </a:xfrm>
          <a:prstGeom prst="rect">
            <a:avLst/>
          </a:prstGeom>
        </p:spPr>
        <p:txBody>
          <a:bodyPr lIns="0" tIns="0" rIns="0" bIns="0" rtlCol="0" anchor="t">
            <a:spAutoFit/>
          </a:bodyPr>
          <a:lstStyle/>
          <a:p>
            <a:pPr algn="l">
              <a:lnSpc>
                <a:spcPts val="5179"/>
              </a:lnSpc>
            </a:pPr>
            <a:r>
              <a:rPr lang="en-US" sz="3699" b="1" spc="44">
                <a:solidFill>
                  <a:srgbClr val="FFFFFF"/>
                </a:solidFill>
                <a:latin typeface="Montserrat Bold"/>
                <a:ea typeface="Montserrat Bold"/>
                <a:cs typeface="Montserrat Bold"/>
                <a:sym typeface="Montserrat Bold"/>
              </a:rPr>
              <a:t>Education</a:t>
            </a:r>
          </a:p>
        </p:txBody>
      </p:sp>
      <p:sp>
        <p:nvSpPr>
          <p:cNvPr id="27" name="TextBox 27"/>
          <p:cNvSpPr txBox="1"/>
          <p:nvPr/>
        </p:nvSpPr>
        <p:spPr>
          <a:xfrm>
            <a:off x="2675756" y="1492707"/>
            <a:ext cx="12936489" cy="2926160"/>
          </a:xfrm>
          <a:prstGeom prst="rect">
            <a:avLst/>
          </a:prstGeom>
        </p:spPr>
        <p:txBody>
          <a:bodyPr lIns="0" tIns="0" rIns="0" bIns="0" rtlCol="0" anchor="t">
            <a:spAutoFit/>
          </a:bodyPr>
          <a:lstStyle/>
          <a:p>
            <a:pPr algn="ctr">
              <a:lnSpc>
                <a:spcPts val="7690"/>
              </a:lnSpc>
            </a:pPr>
            <a:r>
              <a:rPr lang="en-US" sz="6927" b="1" dirty="0">
                <a:solidFill>
                  <a:srgbClr val="000000"/>
                </a:solidFill>
                <a:latin typeface="Montserrat Bold"/>
                <a:ea typeface="Montserrat Bold"/>
                <a:cs typeface="Montserrat Bold"/>
                <a:sym typeface="Montserrat Bold"/>
              </a:rPr>
              <a:t>How to counter social problems in developing countries?</a:t>
            </a:r>
          </a:p>
        </p:txBody>
      </p:sp>
      <p:sp>
        <p:nvSpPr>
          <p:cNvPr id="28" name="TextBox 28"/>
          <p:cNvSpPr txBox="1"/>
          <p:nvPr/>
        </p:nvSpPr>
        <p:spPr>
          <a:xfrm>
            <a:off x="2330880" y="7458448"/>
            <a:ext cx="3415668" cy="1661796"/>
          </a:xfrm>
          <a:prstGeom prst="rect">
            <a:avLst/>
          </a:prstGeom>
        </p:spPr>
        <p:txBody>
          <a:bodyPr lIns="0" tIns="0" rIns="0" bIns="0" rtlCol="0" anchor="t">
            <a:spAutoFit/>
          </a:bodyPr>
          <a:lstStyle/>
          <a:p>
            <a:pPr algn="l">
              <a:lnSpc>
                <a:spcPts val="4479"/>
              </a:lnSpc>
            </a:pPr>
            <a:r>
              <a:rPr lang="en-US" sz="3199" b="1" spc="38">
                <a:solidFill>
                  <a:srgbClr val="FFFFFF"/>
                </a:solidFill>
                <a:latin typeface="Montserrat Bold"/>
                <a:ea typeface="Montserrat Bold"/>
                <a:cs typeface="Montserrat Bold"/>
                <a:sym typeface="Montserrat Bold"/>
              </a:rPr>
              <a:t>Climate change &amp; disasters</a:t>
            </a:r>
          </a:p>
        </p:txBody>
      </p:sp>
      <p:sp>
        <p:nvSpPr>
          <p:cNvPr id="29" name="TextBox 29"/>
          <p:cNvSpPr txBox="1"/>
          <p:nvPr/>
        </p:nvSpPr>
        <p:spPr>
          <a:xfrm>
            <a:off x="5745682" y="7713847"/>
            <a:ext cx="2908965" cy="1099821"/>
          </a:xfrm>
          <a:prstGeom prst="rect">
            <a:avLst/>
          </a:prstGeom>
        </p:spPr>
        <p:txBody>
          <a:bodyPr lIns="0" tIns="0" rIns="0" bIns="0" rtlCol="0" anchor="t">
            <a:spAutoFit/>
          </a:bodyPr>
          <a:lstStyle/>
          <a:p>
            <a:pPr algn="l">
              <a:lnSpc>
                <a:spcPts val="4479"/>
              </a:lnSpc>
            </a:pPr>
            <a:r>
              <a:rPr lang="en-US" sz="3199" b="1" spc="38">
                <a:solidFill>
                  <a:srgbClr val="FFFFFF"/>
                </a:solidFill>
                <a:latin typeface="Montserrat Bold"/>
                <a:ea typeface="Montserrat Bold"/>
                <a:cs typeface="Montserrat Bold"/>
                <a:sym typeface="Montserrat Bold"/>
              </a:rPr>
              <a:t>Natural conservation</a:t>
            </a:r>
          </a:p>
        </p:txBody>
      </p:sp>
      <p:sp>
        <p:nvSpPr>
          <p:cNvPr id="30" name="TextBox 30"/>
          <p:cNvSpPr txBox="1"/>
          <p:nvPr/>
        </p:nvSpPr>
        <p:spPr>
          <a:xfrm>
            <a:off x="9216622" y="7799572"/>
            <a:ext cx="5784219" cy="1263015"/>
          </a:xfrm>
          <a:prstGeom prst="rect">
            <a:avLst/>
          </a:prstGeom>
        </p:spPr>
        <p:txBody>
          <a:bodyPr lIns="0" tIns="0" rIns="0" bIns="0" rtlCol="0" anchor="t">
            <a:spAutoFit/>
          </a:bodyPr>
          <a:lstStyle/>
          <a:p>
            <a:pPr algn="ctr">
              <a:lnSpc>
                <a:spcPts val="3330"/>
              </a:lnSpc>
            </a:pPr>
            <a:r>
              <a:rPr lang="en-US" sz="3000" b="1">
                <a:solidFill>
                  <a:srgbClr val="000000"/>
                </a:solidFill>
                <a:latin typeface="Montserrat Bold"/>
                <a:ea typeface="Montserrat Bold"/>
                <a:cs typeface="Montserrat Bold"/>
                <a:sym typeface="Montserrat Bold"/>
              </a:rPr>
              <a:t>And so on...</a:t>
            </a:r>
          </a:p>
          <a:p>
            <a:pPr algn="ctr">
              <a:lnSpc>
                <a:spcPts val="3330"/>
              </a:lnSpc>
            </a:pPr>
            <a:r>
              <a:rPr lang="en-US" sz="3000" b="1">
                <a:solidFill>
                  <a:srgbClr val="000000"/>
                </a:solidFill>
                <a:latin typeface="Montserrat Bold"/>
                <a:ea typeface="Montserrat Bold"/>
                <a:cs typeface="Montserrat Bold"/>
                <a:sym typeface="Montserrat Bold"/>
              </a:rPr>
              <a:t>The problems are interconnected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67711" y="4054151"/>
            <a:ext cx="14552577" cy="2139315"/>
          </a:xfrm>
          <a:prstGeom prst="rect">
            <a:avLst/>
          </a:prstGeom>
        </p:spPr>
        <p:txBody>
          <a:bodyPr lIns="0" tIns="0" rIns="0" bIns="0" rtlCol="0" anchor="t">
            <a:spAutoFit/>
          </a:bodyPr>
          <a:lstStyle/>
          <a:p>
            <a:pPr algn="ctr">
              <a:lnSpc>
                <a:spcPts val="7680"/>
              </a:lnSpc>
            </a:pPr>
            <a:r>
              <a:rPr lang="en-US" sz="12000" spc="204">
                <a:solidFill>
                  <a:srgbClr val="ED673F"/>
                </a:solidFill>
                <a:latin typeface="Bright Retro"/>
                <a:ea typeface="Bright Retro"/>
                <a:cs typeface="Bright Retro"/>
                <a:sym typeface="Bright Retro"/>
              </a:rPr>
              <a:t>IS FOREIGN AID THE ONLY SOLUTION?</a:t>
            </a:r>
          </a:p>
        </p:txBody>
      </p:sp>
      <p:sp>
        <p:nvSpPr>
          <p:cNvPr id="3" name="Freeform 3"/>
          <p:cNvSpPr/>
          <p:nvPr/>
        </p:nvSpPr>
        <p:spPr>
          <a:xfrm>
            <a:off x="278423" y="5569512"/>
            <a:ext cx="5509072" cy="4345280"/>
          </a:xfrm>
          <a:custGeom>
            <a:avLst/>
            <a:gdLst/>
            <a:ahLst/>
            <a:cxnLst/>
            <a:rect l="l" t="t" r="r" b="b"/>
            <a:pathLst>
              <a:path w="5509072" h="4345280">
                <a:moveTo>
                  <a:pt x="0" y="0"/>
                </a:moveTo>
                <a:lnTo>
                  <a:pt x="5509072" y="0"/>
                </a:lnTo>
                <a:lnTo>
                  <a:pt x="5509072" y="4345280"/>
                </a:lnTo>
                <a:lnTo>
                  <a:pt x="0" y="4345280"/>
                </a:lnTo>
                <a:lnTo>
                  <a:pt x="0" y="0"/>
                </a:lnTo>
                <a:close/>
              </a:path>
            </a:pathLst>
          </a:custGeom>
          <a:blipFill>
            <a:blip r:embed="rId2"/>
            <a:stretch>
              <a:fillRect/>
            </a:stretch>
          </a:blipFill>
        </p:spPr>
        <p:txBody>
          <a:bodyPr/>
          <a:lstStyle/>
          <a:p>
            <a:endParaRPr lang="ja-JP" altLang="en-US"/>
          </a:p>
        </p:txBody>
      </p:sp>
      <p:sp>
        <p:nvSpPr>
          <p:cNvPr id="4" name="Freeform 4"/>
          <p:cNvSpPr/>
          <p:nvPr/>
        </p:nvSpPr>
        <p:spPr>
          <a:xfrm>
            <a:off x="14781620" y="4543801"/>
            <a:ext cx="2919590" cy="2481651"/>
          </a:xfrm>
          <a:custGeom>
            <a:avLst/>
            <a:gdLst/>
            <a:ahLst/>
            <a:cxnLst/>
            <a:rect l="l" t="t" r="r" b="b"/>
            <a:pathLst>
              <a:path w="2919590" h="2481651">
                <a:moveTo>
                  <a:pt x="0" y="0"/>
                </a:moveTo>
                <a:lnTo>
                  <a:pt x="2919590" y="0"/>
                </a:lnTo>
                <a:lnTo>
                  <a:pt x="2919590" y="2481651"/>
                </a:lnTo>
                <a:lnTo>
                  <a:pt x="0" y="2481651"/>
                </a:lnTo>
                <a:lnTo>
                  <a:pt x="0" y="0"/>
                </a:lnTo>
                <a:close/>
              </a:path>
            </a:pathLst>
          </a:custGeom>
          <a:blipFill>
            <a:blip r:embed="rId3"/>
            <a:stretch>
              <a:fillRect/>
            </a:stretch>
          </a:blipFill>
        </p:spPr>
        <p:txBody>
          <a:bodyPr/>
          <a:lstStyle/>
          <a:p>
            <a:endParaRPr lang="ja-JP" altLang="en-US"/>
          </a:p>
        </p:txBody>
      </p:sp>
      <p:sp>
        <p:nvSpPr>
          <p:cNvPr id="5" name="Freeform 5"/>
          <p:cNvSpPr/>
          <p:nvPr/>
        </p:nvSpPr>
        <p:spPr>
          <a:xfrm>
            <a:off x="11667367" y="528582"/>
            <a:ext cx="3114253" cy="2658794"/>
          </a:xfrm>
          <a:custGeom>
            <a:avLst/>
            <a:gdLst/>
            <a:ahLst/>
            <a:cxnLst/>
            <a:rect l="l" t="t" r="r" b="b"/>
            <a:pathLst>
              <a:path w="3114253" h="2658794">
                <a:moveTo>
                  <a:pt x="0" y="0"/>
                </a:moveTo>
                <a:lnTo>
                  <a:pt x="3114253" y="0"/>
                </a:lnTo>
                <a:lnTo>
                  <a:pt x="3114253" y="2658794"/>
                </a:lnTo>
                <a:lnTo>
                  <a:pt x="0" y="2658794"/>
                </a:lnTo>
                <a:lnTo>
                  <a:pt x="0" y="0"/>
                </a:lnTo>
                <a:close/>
              </a:path>
            </a:pathLst>
          </a:custGeom>
          <a:blipFill>
            <a:blip r:embed="rId4"/>
            <a:stretch>
              <a:fillRect/>
            </a:stretch>
          </a:blipFill>
        </p:spPr>
        <p:txBody>
          <a:bodyPr/>
          <a:lstStyle/>
          <a:p>
            <a:endParaRPr lang="ja-JP" altLang="en-US"/>
          </a:p>
        </p:txBody>
      </p:sp>
      <p:sp>
        <p:nvSpPr>
          <p:cNvPr id="6" name="Freeform 6"/>
          <p:cNvSpPr/>
          <p:nvPr/>
        </p:nvSpPr>
        <p:spPr>
          <a:xfrm>
            <a:off x="2275409" y="510540"/>
            <a:ext cx="2182918" cy="2057400"/>
          </a:xfrm>
          <a:custGeom>
            <a:avLst/>
            <a:gdLst/>
            <a:ahLst/>
            <a:cxnLst/>
            <a:rect l="l" t="t" r="r" b="b"/>
            <a:pathLst>
              <a:path w="2182918" h="2057400">
                <a:moveTo>
                  <a:pt x="0" y="0"/>
                </a:moveTo>
                <a:lnTo>
                  <a:pt x="2182918" y="0"/>
                </a:lnTo>
                <a:lnTo>
                  <a:pt x="2182918"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7" name="Freeform 7"/>
          <p:cNvSpPr/>
          <p:nvPr/>
        </p:nvSpPr>
        <p:spPr>
          <a:xfrm>
            <a:off x="9423175" y="6403605"/>
            <a:ext cx="3251604" cy="3235346"/>
          </a:xfrm>
          <a:custGeom>
            <a:avLst/>
            <a:gdLst/>
            <a:ahLst/>
            <a:cxnLst/>
            <a:rect l="l" t="t" r="r" b="b"/>
            <a:pathLst>
              <a:path w="3251604" h="3235346">
                <a:moveTo>
                  <a:pt x="0" y="0"/>
                </a:moveTo>
                <a:lnTo>
                  <a:pt x="3251604" y="0"/>
                </a:lnTo>
                <a:lnTo>
                  <a:pt x="3251604" y="3235345"/>
                </a:lnTo>
                <a:lnTo>
                  <a:pt x="0" y="323534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67796" y="873446"/>
            <a:ext cx="8037934" cy="5365321"/>
          </a:xfrm>
          <a:custGeom>
            <a:avLst/>
            <a:gdLst/>
            <a:ahLst/>
            <a:cxnLst/>
            <a:rect l="l" t="t" r="r" b="b"/>
            <a:pathLst>
              <a:path w="8037934" h="5365321">
                <a:moveTo>
                  <a:pt x="0" y="0"/>
                </a:moveTo>
                <a:lnTo>
                  <a:pt x="8037934" y="0"/>
                </a:lnTo>
                <a:lnTo>
                  <a:pt x="8037934" y="5365320"/>
                </a:lnTo>
                <a:lnTo>
                  <a:pt x="0" y="5365320"/>
                </a:lnTo>
                <a:lnTo>
                  <a:pt x="0" y="0"/>
                </a:lnTo>
                <a:close/>
              </a:path>
            </a:pathLst>
          </a:custGeom>
          <a:blipFill>
            <a:blip r:embed="rId2"/>
            <a:stretch>
              <a:fillRect/>
            </a:stretch>
          </a:blipFill>
        </p:spPr>
        <p:txBody>
          <a:bodyPr/>
          <a:lstStyle/>
          <a:p>
            <a:endParaRPr lang="ja-JP" altLang="en-US"/>
          </a:p>
        </p:txBody>
      </p:sp>
      <p:sp>
        <p:nvSpPr>
          <p:cNvPr id="3" name="Freeform 3"/>
          <p:cNvSpPr/>
          <p:nvPr/>
        </p:nvSpPr>
        <p:spPr>
          <a:xfrm>
            <a:off x="1065078" y="4245675"/>
            <a:ext cx="8602719" cy="5849849"/>
          </a:xfrm>
          <a:custGeom>
            <a:avLst/>
            <a:gdLst/>
            <a:ahLst/>
            <a:cxnLst/>
            <a:rect l="l" t="t" r="r" b="b"/>
            <a:pathLst>
              <a:path w="8602719" h="5849849">
                <a:moveTo>
                  <a:pt x="0" y="0"/>
                </a:moveTo>
                <a:lnTo>
                  <a:pt x="8602718" y="0"/>
                </a:lnTo>
                <a:lnTo>
                  <a:pt x="8602718" y="5849849"/>
                </a:lnTo>
                <a:lnTo>
                  <a:pt x="0" y="5849849"/>
                </a:lnTo>
                <a:lnTo>
                  <a:pt x="0" y="0"/>
                </a:lnTo>
                <a:close/>
              </a:path>
            </a:pathLst>
          </a:custGeom>
          <a:blipFill>
            <a:blip r:embed="rId3"/>
            <a:stretch>
              <a:fillRect/>
            </a:stretch>
          </a:blipFill>
        </p:spPr>
        <p:txBody>
          <a:bodyPr/>
          <a:lstStyle/>
          <a:p>
            <a:endParaRPr lang="ja-JP" altLang="en-US"/>
          </a:p>
        </p:txBody>
      </p:sp>
      <p:sp>
        <p:nvSpPr>
          <p:cNvPr id="4" name="TextBox 4"/>
          <p:cNvSpPr txBox="1"/>
          <p:nvPr/>
        </p:nvSpPr>
        <p:spPr>
          <a:xfrm>
            <a:off x="367157" y="1130621"/>
            <a:ext cx="9300639" cy="2902587"/>
          </a:xfrm>
          <a:prstGeom prst="rect">
            <a:avLst/>
          </a:prstGeom>
        </p:spPr>
        <p:txBody>
          <a:bodyPr lIns="0" tIns="0" rIns="0" bIns="0" rtlCol="0" anchor="t">
            <a:spAutoFit/>
          </a:bodyPr>
          <a:lstStyle/>
          <a:p>
            <a:pPr algn="ctr">
              <a:lnSpc>
                <a:spcPts val="5120"/>
              </a:lnSpc>
            </a:pPr>
            <a:r>
              <a:rPr lang="en-US" sz="8000" spc="136">
                <a:solidFill>
                  <a:srgbClr val="ED673F"/>
                </a:solidFill>
                <a:latin typeface="Abstracted Dream JP"/>
                <a:ea typeface="Abstracted Dream JP"/>
                <a:cs typeface="Abstracted Dream JP"/>
                <a:sym typeface="Abstracted Dream JP"/>
              </a:rPr>
              <a:t>MAYBE</a:t>
            </a:r>
          </a:p>
          <a:p>
            <a:pPr algn="ctr">
              <a:lnSpc>
                <a:spcPts val="5120"/>
              </a:lnSpc>
            </a:pPr>
            <a:r>
              <a:rPr lang="en-US" sz="8000" spc="136">
                <a:solidFill>
                  <a:srgbClr val="ED673F"/>
                </a:solidFill>
                <a:latin typeface="Abstracted Dream JP"/>
                <a:ea typeface="Abstracted Dream JP"/>
                <a:cs typeface="Abstracted Dream JP"/>
                <a:sym typeface="Abstracted Dream JP"/>
              </a:rPr>
              <a:t>BUSINESS</a:t>
            </a:r>
          </a:p>
          <a:p>
            <a:pPr algn="ctr">
              <a:lnSpc>
                <a:spcPts val="5120"/>
              </a:lnSpc>
            </a:pPr>
            <a:r>
              <a:rPr lang="en-US" sz="8000" spc="136">
                <a:solidFill>
                  <a:srgbClr val="ED673F"/>
                </a:solidFill>
                <a:latin typeface="Abstracted Dream JP"/>
                <a:ea typeface="Abstracted Dream JP"/>
                <a:cs typeface="Abstracted Dream JP"/>
                <a:sym typeface="Abstracted Dream JP"/>
              </a:rPr>
              <a:t>COULD</a:t>
            </a:r>
          </a:p>
          <a:p>
            <a:pPr algn="ctr">
              <a:lnSpc>
                <a:spcPts val="5120"/>
              </a:lnSpc>
            </a:pPr>
            <a:r>
              <a:rPr lang="en-US" sz="8000" spc="136">
                <a:solidFill>
                  <a:srgbClr val="ED673F"/>
                </a:solidFill>
                <a:latin typeface="Abstracted Dream JP"/>
                <a:ea typeface="Abstracted Dream JP"/>
                <a:cs typeface="Abstracted Dream JP"/>
                <a:sym typeface="Abstracted Dream JP"/>
              </a:rPr>
              <a:t>HELP, TOO.</a:t>
            </a:r>
          </a:p>
        </p:txBody>
      </p:sp>
      <p:sp>
        <p:nvSpPr>
          <p:cNvPr id="5" name="TextBox 5"/>
          <p:cNvSpPr txBox="1"/>
          <p:nvPr/>
        </p:nvSpPr>
        <p:spPr>
          <a:xfrm>
            <a:off x="9667796" y="7065824"/>
            <a:ext cx="8627612" cy="1935158"/>
          </a:xfrm>
          <a:prstGeom prst="rect">
            <a:avLst/>
          </a:prstGeom>
        </p:spPr>
        <p:txBody>
          <a:bodyPr lIns="0" tIns="0" rIns="0" bIns="0" rtlCol="0" anchor="t">
            <a:spAutoFit/>
          </a:bodyPr>
          <a:lstStyle/>
          <a:p>
            <a:pPr algn="ctr">
              <a:lnSpc>
                <a:spcPts val="4127"/>
              </a:lnSpc>
            </a:pPr>
            <a:r>
              <a:rPr lang="en-US" sz="3175" spc="31">
                <a:solidFill>
                  <a:srgbClr val="000000"/>
                </a:solidFill>
                <a:latin typeface="Abstracted Dream JP"/>
                <a:ea typeface="Abstracted Dream JP"/>
                <a:cs typeface="Abstracted Dream JP"/>
                <a:sym typeface="Abstracted Dream JP"/>
              </a:rPr>
              <a:t>LET US LISTEN TO A TALK </a:t>
            </a:r>
          </a:p>
          <a:p>
            <a:pPr algn="ctr">
              <a:lnSpc>
                <a:spcPts val="3997"/>
              </a:lnSpc>
            </a:pPr>
            <a:r>
              <a:rPr lang="en-US" sz="3075" spc="30">
                <a:solidFill>
                  <a:srgbClr val="000000"/>
                </a:solidFill>
                <a:latin typeface="Abstracted Dream JP"/>
                <a:ea typeface="Abstracted Dream JP"/>
                <a:cs typeface="Abstracted Dream JP"/>
                <a:sym typeface="Abstracted Dream JP"/>
              </a:rPr>
              <a:t>by KELLER RINAUDO ClLIFFTON,</a:t>
            </a:r>
          </a:p>
          <a:p>
            <a:pPr algn="ctr">
              <a:lnSpc>
                <a:spcPts val="3347"/>
              </a:lnSpc>
              <a:spcBef>
                <a:spcPct val="0"/>
              </a:spcBef>
            </a:pPr>
            <a:r>
              <a:rPr lang="en-US" sz="2575" spc="25">
                <a:solidFill>
                  <a:srgbClr val="F26135"/>
                </a:solidFill>
                <a:latin typeface="Abstracted Dream JP"/>
                <a:ea typeface="Abstracted Dream JP"/>
                <a:cs typeface="Abstracted Dream JP"/>
                <a:sym typeface="Abstracted Dream JP"/>
              </a:rPr>
              <a:t>IN WHICH HE DISCRIBES HOW HIS START-UP COMPANY HAS HELPED RWANDAN HEALTH CARE SYSTEM TO SAVE MORE LIVES.</a:t>
            </a:r>
          </a:p>
        </p:txBody>
      </p:sp>
      <p:pic>
        <p:nvPicPr>
          <p:cNvPr id="7" name="Picture 6" descr="A qr code on a white background&#10;&#10;AI-generated content may be incorrect.">
            <a:extLst>
              <a:ext uri="{FF2B5EF4-FFF2-40B4-BE49-F238E27FC236}">
                <a16:creationId xmlns:a16="http://schemas.microsoft.com/office/drawing/2014/main" id="{76A05FB5-F091-6B12-AC60-AB6D936F1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9" y="3510593"/>
            <a:ext cx="2781300" cy="2743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145006" y="-818878"/>
            <a:ext cx="4334493" cy="3695155"/>
          </a:xfrm>
          <a:custGeom>
            <a:avLst/>
            <a:gdLst/>
            <a:ahLst/>
            <a:cxnLst/>
            <a:rect l="l" t="t" r="r" b="b"/>
            <a:pathLst>
              <a:path w="4334493" h="3695155">
                <a:moveTo>
                  <a:pt x="0" y="0"/>
                </a:moveTo>
                <a:lnTo>
                  <a:pt x="4334493" y="0"/>
                </a:lnTo>
                <a:lnTo>
                  <a:pt x="4334493" y="3695156"/>
                </a:lnTo>
                <a:lnTo>
                  <a:pt x="0" y="36951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grpSp>
        <p:nvGrpSpPr>
          <p:cNvPr id="3" name="Group 3"/>
          <p:cNvGrpSpPr/>
          <p:nvPr/>
        </p:nvGrpSpPr>
        <p:grpSpPr>
          <a:xfrm>
            <a:off x="1549472" y="4168459"/>
            <a:ext cx="4821170" cy="5775641"/>
            <a:chOff x="0" y="0"/>
            <a:chExt cx="1334902" cy="1809098"/>
          </a:xfrm>
        </p:grpSpPr>
        <p:sp>
          <p:nvSpPr>
            <p:cNvPr id="4" name="Freeform 4"/>
            <p:cNvSpPr/>
            <p:nvPr/>
          </p:nvSpPr>
          <p:spPr>
            <a:xfrm>
              <a:off x="0" y="0"/>
              <a:ext cx="1334902" cy="1809098"/>
            </a:xfrm>
            <a:custGeom>
              <a:avLst/>
              <a:gdLst/>
              <a:ahLst/>
              <a:cxnLst/>
              <a:rect l="l" t="t" r="r" b="b"/>
              <a:pathLst>
                <a:path w="1334902" h="1809098">
                  <a:moveTo>
                    <a:pt x="56204" y="0"/>
                  </a:moveTo>
                  <a:lnTo>
                    <a:pt x="1278698" y="0"/>
                  </a:lnTo>
                  <a:cubicBezTo>
                    <a:pt x="1309738" y="0"/>
                    <a:pt x="1334902" y="25163"/>
                    <a:pt x="1334902" y="56204"/>
                  </a:cubicBezTo>
                  <a:lnTo>
                    <a:pt x="1334902" y="1752895"/>
                  </a:lnTo>
                  <a:cubicBezTo>
                    <a:pt x="1334902" y="1783935"/>
                    <a:pt x="1309738" y="1809098"/>
                    <a:pt x="1278698" y="1809098"/>
                  </a:cubicBezTo>
                  <a:lnTo>
                    <a:pt x="56204" y="1809098"/>
                  </a:lnTo>
                  <a:cubicBezTo>
                    <a:pt x="25163" y="1809098"/>
                    <a:pt x="0" y="1783935"/>
                    <a:pt x="0" y="1752895"/>
                  </a:cubicBezTo>
                  <a:lnTo>
                    <a:pt x="0" y="56204"/>
                  </a:lnTo>
                  <a:cubicBezTo>
                    <a:pt x="0" y="25163"/>
                    <a:pt x="25163" y="0"/>
                    <a:pt x="56204" y="0"/>
                  </a:cubicBezTo>
                  <a:close/>
                </a:path>
              </a:pathLst>
            </a:custGeom>
            <a:solidFill>
              <a:srgbClr val="253D80"/>
            </a:solidFill>
          </p:spPr>
          <p:txBody>
            <a:bodyPr/>
            <a:lstStyle/>
            <a:p>
              <a:endParaRPr lang="ja-JP" altLang="en-US"/>
            </a:p>
          </p:txBody>
        </p:sp>
        <p:sp>
          <p:nvSpPr>
            <p:cNvPr id="5" name="TextBox 5"/>
            <p:cNvSpPr txBox="1"/>
            <p:nvPr/>
          </p:nvSpPr>
          <p:spPr>
            <a:xfrm>
              <a:off x="0" y="-66675"/>
              <a:ext cx="1334902" cy="1875773"/>
            </a:xfrm>
            <a:prstGeom prst="rect">
              <a:avLst/>
            </a:prstGeom>
          </p:spPr>
          <p:txBody>
            <a:bodyPr lIns="50800" tIns="50800" rIns="50800" bIns="50800" rtlCol="0" anchor="ctr"/>
            <a:lstStyle/>
            <a:p>
              <a:pPr algn="ctr">
                <a:lnSpc>
                  <a:spcPts val="3022"/>
                </a:lnSpc>
              </a:pPr>
              <a:endParaRPr/>
            </a:p>
          </p:txBody>
        </p:sp>
      </p:grpSp>
      <p:grpSp>
        <p:nvGrpSpPr>
          <p:cNvPr id="6" name="Group 6"/>
          <p:cNvGrpSpPr/>
          <p:nvPr/>
        </p:nvGrpSpPr>
        <p:grpSpPr>
          <a:xfrm>
            <a:off x="6733415" y="4168459"/>
            <a:ext cx="4821170" cy="5775641"/>
            <a:chOff x="0" y="0"/>
            <a:chExt cx="1334902" cy="1809098"/>
          </a:xfrm>
        </p:grpSpPr>
        <p:sp>
          <p:nvSpPr>
            <p:cNvPr id="7" name="Freeform 7"/>
            <p:cNvSpPr/>
            <p:nvPr/>
          </p:nvSpPr>
          <p:spPr>
            <a:xfrm>
              <a:off x="0" y="0"/>
              <a:ext cx="1334902" cy="1809098"/>
            </a:xfrm>
            <a:custGeom>
              <a:avLst/>
              <a:gdLst/>
              <a:ahLst/>
              <a:cxnLst/>
              <a:rect l="l" t="t" r="r" b="b"/>
              <a:pathLst>
                <a:path w="1334902" h="1809098">
                  <a:moveTo>
                    <a:pt x="56204" y="0"/>
                  </a:moveTo>
                  <a:lnTo>
                    <a:pt x="1278698" y="0"/>
                  </a:lnTo>
                  <a:cubicBezTo>
                    <a:pt x="1309738" y="0"/>
                    <a:pt x="1334902" y="25163"/>
                    <a:pt x="1334902" y="56204"/>
                  </a:cubicBezTo>
                  <a:lnTo>
                    <a:pt x="1334902" y="1752895"/>
                  </a:lnTo>
                  <a:cubicBezTo>
                    <a:pt x="1334902" y="1783935"/>
                    <a:pt x="1309738" y="1809098"/>
                    <a:pt x="1278698" y="1809098"/>
                  </a:cubicBezTo>
                  <a:lnTo>
                    <a:pt x="56204" y="1809098"/>
                  </a:lnTo>
                  <a:cubicBezTo>
                    <a:pt x="25163" y="1809098"/>
                    <a:pt x="0" y="1783935"/>
                    <a:pt x="0" y="1752895"/>
                  </a:cubicBezTo>
                  <a:lnTo>
                    <a:pt x="0" y="56204"/>
                  </a:lnTo>
                  <a:cubicBezTo>
                    <a:pt x="0" y="25163"/>
                    <a:pt x="25163" y="0"/>
                    <a:pt x="56204" y="0"/>
                  </a:cubicBezTo>
                  <a:close/>
                </a:path>
              </a:pathLst>
            </a:custGeom>
            <a:solidFill>
              <a:srgbClr val="253D80"/>
            </a:solidFill>
          </p:spPr>
          <p:txBody>
            <a:bodyPr/>
            <a:lstStyle/>
            <a:p>
              <a:endParaRPr lang="ja-JP" altLang="en-US"/>
            </a:p>
          </p:txBody>
        </p:sp>
        <p:sp>
          <p:nvSpPr>
            <p:cNvPr id="8" name="TextBox 8"/>
            <p:cNvSpPr txBox="1"/>
            <p:nvPr/>
          </p:nvSpPr>
          <p:spPr>
            <a:xfrm>
              <a:off x="0" y="-66675"/>
              <a:ext cx="1334902" cy="1875773"/>
            </a:xfrm>
            <a:prstGeom prst="rect">
              <a:avLst/>
            </a:prstGeom>
          </p:spPr>
          <p:txBody>
            <a:bodyPr lIns="50800" tIns="50800" rIns="50800" bIns="50800" rtlCol="0" anchor="ctr"/>
            <a:lstStyle/>
            <a:p>
              <a:pPr algn="ctr">
                <a:lnSpc>
                  <a:spcPts val="3022"/>
                </a:lnSpc>
              </a:pPr>
              <a:endParaRPr/>
            </a:p>
          </p:txBody>
        </p:sp>
      </p:grpSp>
      <p:grpSp>
        <p:nvGrpSpPr>
          <p:cNvPr id="9" name="Group 9"/>
          <p:cNvGrpSpPr/>
          <p:nvPr/>
        </p:nvGrpSpPr>
        <p:grpSpPr>
          <a:xfrm>
            <a:off x="2026581" y="5166159"/>
            <a:ext cx="673456" cy="67345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F3F2"/>
            </a:solidFill>
          </p:spPr>
          <p:txBody>
            <a:bodyPr/>
            <a:lstStyle/>
            <a:p>
              <a:endParaRPr lang="ja-JP" altLang="en-US"/>
            </a:p>
          </p:txBody>
        </p:sp>
        <p:sp>
          <p:nvSpPr>
            <p:cNvPr id="11" name="TextBox 11"/>
            <p:cNvSpPr txBox="1"/>
            <p:nvPr/>
          </p:nvSpPr>
          <p:spPr>
            <a:xfrm>
              <a:off x="76200" y="9525"/>
              <a:ext cx="660400" cy="727075"/>
            </a:xfrm>
            <a:prstGeom prst="rect">
              <a:avLst/>
            </a:prstGeom>
          </p:spPr>
          <p:txBody>
            <a:bodyPr lIns="50800" tIns="50800" rIns="50800" bIns="50800" rtlCol="0" anchor="ctr"/>
            <a:lstStyle/>
            <a:p>
              <a:pPr algn="ctr">
                <a:lnSpc>
                  <a:spcPts val="3022"/>
                </a:lnSpc>
              </a:pPr>
              <a:endParaRPr/>
            </a:p>
          </p:txBody>
        </p:sp>
      </p:grpSp>
      <p:grpSp>
        <p:nvGrpSpPr>
          <p:cNvPr id="12" name="Group 12"/>
          <p:cNvGrpSpPr/>
          <p:nvPr/>
        </p:nvGrpSpPr>
        <p:grpSpPr>
          <a:xfrm>
            <a:off x="7210524" y="5166159"/>
            <a:ext cx="673456" cy="673456"/>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F3F2"/>
            </a:solidFill>
          </p:spPr>
          <p:txBody>
            <a:bodyPr/>
            <a:lstStyle/>
            <a:p>
              <a:endParaRPr lang="ja-JP" altLang="en-US"/>
            </a:p>
          </p:txBody>
        </p:sp>
        <p:sp>
          <p:nvSpPr>
            <p:cNvPr id="14" name="TextBox 14"/>
            <p:cNvSpPr txBox="1"/>
            <p:nvPr/>
          </p:nvSpPr>
          <p:spPr>
            <a:xfrm>
              <a:off x="76200" y="9525"/>
              <a:ext cx="660400" cy="727075"/>
            </a:xfrm>
            <a:prstGeom prst="rect">
              <a:avLst/>
            </a:prstGeom>
          </p:spPr>
          <p:txBody>
            <a:bodyPr lIns="50800" tIns="50800" rIns="50800" bIns="50800" rtlCol="0" anchor="ctr"/>
            <a:lstStyle/>
            <a:p>
              <a:pPr algn="ctr">
                <a:lnSpc>
                  <a:spcPts val="3022"/>
                </a:lnSpc>
              </a:pPr>
              <a:endParaRPr/>
            </a:p>
          </p:txBody>
        </p:sp>
      </p:grpSp>
      <p:sp>
        <p:nvSpPr>
          <p:cNvPr id="15" name="TextBox 15"/>
          <p:cNvSpPr txBox="1"/>
          <p:nvPr/>
        </p:nvSpPr>
        <p:spPr>
          <a:xfrm>
            <a:off x="1549472" y="931044"/>
            <a:ext cx="13842928" cy="1038746"/>
          </a:xfrm>
          <a:prstGeom prst="rect">
            <a:avLst/>
          </a:prstGeom>
        </p:spPr>
        <p:txBody>
          <a:bodyPr wrap="square" lIns="0" tIns="0" rIns="0" bIns="0" rtlCol="0" anchor="t">
            <a:spAutoFit/>
          </a:bodyPr>
          <a:lstStyle/>
          <a:p>
            <a:pPr algn="l">
              <a:lnSpc>
                <a:spcPts val="8099"/>
              </a:lnSpc>
            </a:pPr>
            <a:r>
              <a:rPr lang="en-US" sz="6806" b="1" spc="-285" dirty="0">
                <a:solidFill>
                  <a:srgbClr val="000000"/>
                </a:solidFill>
                <a:latin typeface="Montserrat Bold"/>
                <a:ea typeface="Montserrat Bold"/>
                <a:cs typeface="Montserrat Bold"/>
                <a:sym typeface="Montserrat Bold"/>
              </a:rPr>
              <a:t>I chose this topic because...</a:t>
            </a:r>
          </a:p>
        </p:txBody>
      </p:sp>
      <p:sp>
        <p:nvSpPr>
          <p:cNvPr id="16" name="TextBox 16"/>
          <p:cNvSpPr txBox="1"/>
          <p:nvPr/>
        </p:nvSpPr>
        <p:spPr>
          <a:xfrm>
            <a:off x="2991972" y="4880090"/>
            <a:ext cx="3241769" cy="1655195"/>
          </a:xfrm>
          <a:prstGeom prst="rect">
            <a:avLst/>
          </a:prstGeom>
        </p:spPr>
        <p:txBody>
          <a:bodyPr lIns="0" tIns="0" rIns="0" bIns="0" rtlCol="0" anchor="t">
            <a:spAutoFit/>
          </a:bodyPr>
          <a:lstStyle/>
          <a:p>
            <a:pPr algn="l">
              <a:lnSpc>
                <a:spcPts val="3265"/>
              </a:lnSpc>
            </a:pPr>
            <a:r>
              <a:rPr lang="en-US" sz="3331" b="1" spc="-99" dirty="0">
                <a:solidFill>
                  <a:srgbClr val="FFFFFF"/>
                </a:solidFill>
                <a:latin typeface="Montserrat Bold"/>
                <a:ea typeface="Montserrat Bold"/>
                <a:cs typeface="Montserrat Bold"/>
                <a:sym typeface="Montserrat Bold"/>
              </a:rPr>
              <a:t>Business can change the world in a better way</a:t>
            </a:r>
          </a:p>
        </p:txBody>
      </p:sp>
      <p:sp>
        <p:nvSpPr>
          <p:cNvPr id="17" name="TextBox 17"/>
          <p:cNvSpPr txBox="1"/>
          <p:nvPr/>
        </p:nvSpPr>
        <p:spPr>
          <a:xfrm>
            <a:off x="8175914" y="4949472"/>
            <a:ext cx="2632839" cy="1245620"/>
          </a:xfrm>
          <a:prstGeom prst="rect">
            <a:avLst/>
          </a:prstGeom>
        </p:spPr>
        <p:txBody>
          <a:bodyPr lIns="0" tIns="0" rIns="0" bIns="0" rtlCol="0" anchor="t">
            <a:spAutoFit/>
          </a:bodyPr>
          <a:lstStyle/>
          <a:p>
            <a:pPr algn="l">
              <a:lnSpc>
                <a:spcPts val="3265"/>
              </a:lnSpc>
            </a:pPr>
            <a:r>
              <a:rPr lang="en-US" sz="3331" b="1" spc="-99">
                <a:solidFill>
                  <a:srgbClr val="FFFFFF"/>
                </a:solidFill>
                <a:latin typeface="Montserrat Bold"/>
                <a:ea typeface="Montserrat Bold"/>
                <a:cs typeface="Montserrat Bold"/>
                <a:sym typeface="Montserrat Bold"/>
              </a:rPr>
              <a:t>Africa’s immense potential</a:t>
            </a:r>
          </a:p>
        </p:txBody>
      </p:sp>
      <p:sp>
        <p:nvSpPr>
          <p:cNvPr id="18" name="TextBox 18"/>
          <p:cNvSpPr txBox="1"/>
          <p:nvPr/>
        </p:nvSpPr>
        <p:spPr>
          <a:xfrm>
            <a:off x="7440673" y="7190059"/>
            <a:ext cx="3406653" cy="2284725"/>
          </a:xfrm>
          <a:prstGeom prst="rect">
            <a:avLst/>
          </a:prstGeom>
        </p:spPr>
        <p:txBody>
          <a:bodyPr lIns="0" tIns="0" rIns="0" bIns="0" rtlCol="0" anchor="t">
            <a:spAutoFit/>
          </a:bodyPr>
          <a:lstStyle/>
          <a:p>
            <a:pPr marL="0" lvl="0" indent="0" algn="l">
              <a:lnSpc>
                <a:spcPts val="3055"/>
              </a:lnSpc>
              <a:spcBef>
                <a:spcPct val="0"/>
              </a:spcBef>
            </a:pPr>
            <a:r>
              <a:rPr lang="en-US" sz="2350" spc="-23">
                <a:solidFill>
                  <a:srgbClr val="FFFFFF"/>
                </a:solidFill>
                <a:latin typeface="Montserrat"/>
                <a:ea typeface="Montserrat"/>
                <a:cs typeface="Montserrat"/>
                <a:sym typeface="Montserrat"/>
              </a:rPr>
              <a:t>Rwanda was the first country to use drones for medical logistics in a national scale. Innovations are starting in Africa! </a:t>
            </a:r>
          </a:p>
        </p:txBody>
      </p:sp>
      <p:sp>
        <p:nvSpPr>
          <p:cNvPr id="19" name="TextBox 19"/>
          <p:cNvSpPr txBox="1"/>
          <p:nvPr/>
        </p:nvSpPr>
        <p:spPr>
          <a:xfrm>
            <a:off x="2196844" y="5303469"/>
            <a:ext cx="290303" cy="432891"/>
          </a:xfrm>
          <a:prstGeom prst="rect">
            <a:avLst/>
          </a:prstGeom>
        </p:spPr>
        <p:txBody>
          <a:bodyPr lIns="0" tIns="0" rIns="0" bIns="0" rtlCol="0" anchor="t">
            <a:spAutoFit/>
          </a:bodyPr>
          <a:lstStyle/>
          <a:p>
            <a:pPr marL="0" lvl="0" indent="0" algn="ctr">
              <a:lnSpc>
                <a:spcPts val="3461"/>
              </a:lnSpc>
              <a:spcBef>
                <a:spcPct val="0"/>
              </a:spcBef>
            </a:pPr>
            <a:r>
              <a:rPr lang="en-US" sz="2662" b="1" spc="26">
                <a:solidFill>
                  <a:srgbClr val="000000"/>
                </a:solidFill>
                <a:latin typeface="Montserrat Bold"/>
                <a:ea typeface="Montserrat Bold"/>
                <a:cs typeface="Montserrat Bold"/>
                <a:sym typeface="Montserrat Bold"/>
              </a:rPr>
              <a:t>1</a:t>
            </a:r>
          </a:p>
        </p:txBody>
      </p:sp>
      <p:sp>
        <p:nvSpPr>
          <p:cNvPr id="20" name="TextBox 20"/>
          <p:cNvSpPr txBox="1"/>
          <p:nvPr/>
        </p:nvSpPr>
        <p:spPr>
          <a:xfrm>
            <a:off x="7402100" y="5284419"/>
            <a:ext cx="290303" cy="432891"/>
          </a:xfrm>
          <a:prstGeom prst="rect">
            <a:avLst/>
          </a:prstGeom>
        </p:spPr>
        <p:txBody>
          <a:bodyPr lIns="0" tIns="0" rIns="0" bIns="0" rtlCol="0" anchor="t">
            <a:spAutoFit/>
          </a:bodyPr>
          <a:lstStyle/>
          <a:p>
            <a:pPr marL="0" lvl="0" indent="0" algn="ctr">
              <a:lnSpc>
                <a:spcPts val="3461"/>
              </a:lnSpc>
              <a:spcBef>
                <a:spcPct val="0"/>
              </a:spcBef>
            </a:pPr>
            <a:r>
              <a:rPr lang="en-US" sz="2662" b="1" spc="26">
                <a:solidFill>
                  <a:srgbClr val="000000"/>
                </a:solidFill>
                <a:latin typeface="Montserrat Bold"/>
                <a:ea typeface="Montserrat Bold"/>
                <a:cs typeface="Montserrat Bold"/>
                <a:sym typeface="Montserrat Bold"/>
              </a:rPr>
              <a:t>2</a:t>
            </a:r>
          </a:p>
        </p:txBody>
      </p:sp>
      <p:grpSp>
        <p:nvGrpSpPr>
          <p:cNvPr id="21" name="Group 21"/>
          <p:cNvGrpSpPr/>
          <p:nvPr/>
        </p:nvGrpSpPr>
        <p:grpSpPr>
          <a:xfrm>
            <a:off x="11917358" y="4168459"/>
            <a:ext cx="4821170" cy="5775641"/>
            <a:chOff x="0" y="0"/>
            <a:chExt cx="1334902" cy="1809098"/>
          </a:xfrm>
        </p:grpSpPr>
        <p:sp>
          <p:nvSpPr>
            <p:cNvPr id="22" name="Freeform 22"/>
            <p:cNvSpPr/>
            <p:nvPr/>
          </p:nvSpPr>
          <p:spPr>
            <a:xfrm>
              <a:off x="0" y="0"/>
              <a:ext cx="1334902" cy="1809098"/>
            </a:xfrm>
            <a:custGeom>
              <a:avLst/>
              <a:gdLst/>
              <a:ahLst/>
              <a:cxnLst/>
              <a:rect l="l" t="t" r="r" b="b"/>
              <a:pathLst>
                <a:path w="1334902" h="1809098">
                  <a:moveTo>
                    <a:pt x="56204" y="0"/>
                  </a:moveTo>
                  <a:lnTo>
                    <a:pt x="1278698" y="0"/>
                  </a:lnTo>
                  <a:cubicBezTo>
                    <a:pt x="1309738" y="0"/>
                    <a:pt x="1334902" y="25163"/>
                    <a:pt x="1334902" y="56204"/>
                  </a:cubicBezTo>
                  <a:lnTo>
                    <a:pt x="1334902" y="1752895"/>
                  </a:lnTo>
                  <a:cubicBezTo>
                    <a:pt x="1334902" y="1783935"/>
                    <a:pt x="1309738" y="1809098"/>
                    <a:pt x="1278698" y="1809098"/>
                  </a:cubicBezTo>
                  <a:lnTo>
                    <a:pt x="56204" y="1809098"/>
                  </a:lnTo>
                  <a:cubicBezTo>
                    <a:pt x="25163" y="1809098"/>
                    <a:pt x="0" y="1783935"/>
                    <a:pt x="0" y="1752895"/>
                  </a:cubicBezTo>
                  <a:lnTo>
                    <a:pt x="0" y="56204"/>
                  </a:lnTo>
                  <a:cubicBezTo>
                    <a:pt x="0" y="25163"/>
                    <a:pt x="25163" y="0"/>
                    <a:pt x="56204" y="0"/>
                  </a:cubicBezTo>
                  <a:close/>
                </a:path>
              </a:pathLst>
            </a:custGeom>
            <a:solidFill>
              <a:srgbClr val="253D80"/>
            </a:solidFill>
          </p:spPr>
          <p:txBody>
            <a:bodyPr/>
            <a:lstStyle/>
            <a:p>
              <a:endParaRPr lang="ja-JP" altLang="en-US"/>
            </a:p>
          </p:txBody>
        </p:sp>
        <p:sp>
          <p:nvSpPr>
            <p:cNvPr id="23" name="TextBox 23"/>
            <p:cNvSpPr txBox="1"/>
            <p:nvPr/>
          </p:nvSpPr>
          <p:spPr>
            <a:xfrm>
              <a:off x="0" y="-66675"/>
              <a:ext cx="1334902" cy="1875773"/>
            </a:xfrm>
            <a:prstGeom prst="rect">
              <a:avLst/>
            </a:prstGeom>
          </p:spPr>
          <p:txBody>
            <a:bodyPr lIns="50800" tIns="50800" rIns="50800" bIns="50800" rtlCol="0" anchor="ctr"/>
            <a:lstStyle/>
            <a:p>
              <a:pPr algn="ctr">
                <a:lnSpc>
                  <a:spcPts val="3022"/>
                </a:lnSpc>
              </a:pPr>
              <a:endParaRPr/>
            </a:p>
          </p:txBody>
        </p:sp>
      </p:grpSp>
      <p:grpSp>
        <p:nvGrpSpPr>
          <p:cNvPr id="24" name="Group 24"/>
          <p:cNvGrpSpPr/>
          <p:nvPr/>
        </p:nvGrpSpPr>
        <p:grpSpPr>
          <a:xfrm>
            <a:off x="12394466" y="5166159"/>
            <a:ext cx="673456" cy="67345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F3F2"/>
            </a:solidFill>
          </p:spPr>
          <p:txBody>
            <a:bodyPr/>
            <a:lstStyle/>
            <a:p>
              <a:endParaRPr lang="ja-JP" altLang="en-US"/>
            </a:p>
          </p:txBody>
        </p:sp>
        <p:sp>
          <p:nvSpPr>
            <p:cNvPr id="26" name="TextBox 26"/>
            <p:cNvSpPr txBox="1"/>
            <p:nvPr/>
          </p:nvSpPr>
          <p:spPr>
            <a:xfrm>
              <a:off x="76200" y="9525"/>
              <a:ext cx="660400" cy="727075"/>
            </a:xfrm>
            <a:prstGeom prst="rect">
              <a:avLst/>
            </a:prstGeom>
          </p:spPr>
          <p:txBody>
            <a:bodyPr lIns="50800" tIns="50800" rIns="50800" bIns="50800" rtlCol="0" anchor="ctr"/>
            <a:lstStyle/>
            <a:p>
              <a:pPr algn="ctr">
                <a:lnSpc>
                  <a:spcPts val="3022"/>
                </a:lnSpc>
              </a:pPr>
              <a:endParaRPr/>
            </a:p>
          </p:txBody>
        </p:sp>
      </p:grpSp>
      <p:sp>
        <p:nvSpPr>
          <p:cNvPr id="27" name="TextBox 27"/>
          <p:cNvSpPr txBox="1"/>
          <p:nvPr/>
        </p:nvSpPr>
        <p:spPr>
          <a:xfrm>
            <a:off x="13359857" y="4744684"/>
            <a:ext cx="2632839" cy="1655195"/>
          </a:xfrm>
          <a:prstGeom prst="rect">
            <a:avLst/>
          </a:prstGeom>
        </p:spPr>
        <p:txBody>
          <a:bodyPr lIns="0" tIns="0" rIns="0" bIns="0" rtlCol="0" anchor="t">
            <a:spAutoFit/>
          </a:bodyPr>
          <a:lstStyle/>
          <a:p>
            <a:pPr algn="l">
              <a:lnSpc>
                <a:spcPts val="3265"/>
              </a:lnSpc>
            </a:pPr>
            <a:r>
              <a:rPr lang="en-US" sz="3331" b="1" spc="-99">
                <a:solidFill>
                  <a:srgbClr val="FFFFFF"/>
                </a:solidFill>
                <a:latin typeface="Montserrat Bold"/>
                <a:ea typeface="Montserrat Bold"/>
                <a:cs typeface="Montserrat Bold"/>
                <a:sym typeface="Montserrat Bold"/>
              </a:rPr>
              <a:t>Significance of not being developed </a:t>
            </a:r>
          </a:p>
          <a:p>
            <a:pPr algn="l">
              <a:lnSpc>
                <a:spcPts val="3265"/>
              </a:lnSpc>
            </a:pPr>
            <a:r>
              <a:rPr lang="en-US" sz="3331" b="1" spc="-99">
                <a:solidFill>
                  <a:srgbClr val="FFFFFF"/>
                </a:solidFill>
                <a:latin typeface="Montserrat Bold"/>
                <a:ea typeface="Montserrat Bold"/>
                <a:cs typeface="Montserrat Bold"/>
                <a:sym typeface="Montserrat Bold"/>
              </a:rPr>
              <a:t>=leapfrog</a:t>
            </a:r>
          </a:p>
        </p:txBody>
      </p:sp>
      <p:sp>
        <p:nvSpPr>
          <p:cNvPr id="28" name="TextBox 28"/>
          <p:cNvSpPr txBox="1"/>
          <p:nvPr/>
        </p:nvSpPr>
        <p:spPr>
          <a:xfrm>
            <a:off x="12731194" y="7354575"/>
            <a:ext cx="3164109" cy="1903725"/>
          </a:xfrm>
          <a:prstGeom prst="rect">
            <a:avLst/>
          </a:prstGeom>
        </p:spPr>
        <p:txBody>
          <a:bodyPr lIns="0" tIns="0" rIns="0" bIns="0" rtlCol="0" anchor="t">
            <a:spAutoFit/>
          </a:bodyPr>
          <a:lstStyle/>
          <a:p>
            <a:pPr marL="0" lvl="0" indent="0" algn="l">
              <a:lnSpc>
                <a:spcPts val="3055"/>
              </a:lnSpc>
              <a:spcBef>
                <a:spcPct val="0"/>
              </a:spcBef>
            </a:pPr>
            <a:r>
              <a:rPr lang="en-US" sz="2350" spc="-23">
                <a:solidFill>
                  <a:srgbClr val="FFFFFF"/>
                </a:solidFill>
                <a:latin typeface="Montserrat"/>
                <a:ea typeface="Montserrat"/>
                <a:cs typeface="Montserrat"/>
                <a:sym typeface="Montserrat"/>
              </a:rPr>
              <a:t>This talk shows why not being a developed country is an asset in terms of innovation.</a:t>
            </a:r>
          </a:p>
        </p:txBody>
      </p:sp>
      <p:sp>
        <p:nvSpPr>
          <p:cNvPr id="29" name="TextBox 29"/>
          <p:cNvSpPr txBox="1"/>
          <p:nvPr/>
        </p:nvSpPr>
        <p:spPr>
          <a:xfrm>
            <a:off x="12586043" y="5293944"/>
            <a:ext cx="290303" cy="432891"/>
          </a:xfrm>
          <a:prstGeom prst="rect">
            <a:avLst/>
          </a:prstGeom>
        </p:spPr>
        <p:txBody>
          <a:bodyPr lIns="0" tIns="0" rIns="0" bIns="0" rtlCol="0" anchor="t">
            <a:spAutoFit/>
          </a:bodyPr>
          <a:lstStyle/>
          <a:p>
            <a:pPr marL="0" lvl="0" indent="0" algn="ctr">
              <a:lnSpc>
                <a:spcPts val="3461"/>
              </a:lnSpc>
              <a:spcBef>
                <a:spcPct val="0"/>
              </a:spcBef>
            </a:pPr>
            <a:r>
              <a:rPr lang="en-US" sz="2662" b="1" spc="26">
                <a:solidFill>
                  <a:srgbClr val="000000"/>
                </a:solidFill>
                <a:latin typeface="Montserrat Bold"/>
                <a:ea typeface="Montserrat Bold"/>
                <a:cs typeface="Montserrat Bold"/>
                <a:sym typeface="Montserrat Bold"/>
              </a:rPr>
              <a:t>3</a:t>
            </a:r>
          </a:p>
        </p:txBody>
      </p:sp>
      <p:sp>
        <p:nvSpPr>
          <p:cNvPr id="30" name="TextBox 30"/>
          <p:cNvSpPr txBox="1"/>
          <p:nvPr/>
        </p:nvSpPr>
        <p:spPr>
          <a:xfrm>
            <a:off x="2026581" y="7190059"/>
            <a:ext cx="3825568" cy="2284725"/>
          </a:xfrm>
          <a:prstGeom prst="rect">
            <a:avLst/>
          </a:prstGeom>
        </p:spPr>
        <p:txBody>
          <a:bodyPr lIns="0" tIns="0" rIns="0" bIns="0" rtlCol="0" anchor="t">
            <a:spAutoFit/>
          </a:bodyPr>
          <a:lstStyle/>
          <a:p>
            <a:pPr marL="0" lvl="0" indent="0" algn="l">
              <a:lnSpc>
                <a:spcPts val="3055"/>
              </a:lnSpc>
              <a:spcBef>
                <a:spcPct val="0"/>
              </a:spcBef>
            </a:pPr>
            <a:r>
              <a:rPr lang="en-US" sz="2350" spc="-23" dirty="0">
                <a:solidFill>
                  <a:srgbClr val="FFFFFF"/>
                </a:solidFill>
                <a:latin typeface="Montserrat"/>
                <a:ea typeface="Montserrat"/>
                <a:cs typeface="Montserrat"/>
                <a:sym typeface="Montserrat"/>
              </a:rPr>
              <a:t>In this talk, the speaker </a:t>
            </a:r>
            <a:r>
              <a:rPr lang="en-US" sz="2350" spc="-23" dirty="0" err="1">
                <a:solidFill>
                  <a:srgbClr val="FFFFFF"/>
                </a:solidFill>
                <a:latin typeface="Montserrat"/>
                <a:ea typeface="Montserrat"/>
                <a:cs typeface="Montserrat"/>
                <a:sym typeface="Montserrat"/>
              </a:rPr>
              <a:t>discribles</a:t>
            </a:r>
            <a:r>
              <a:rPr lang="en-US" sz="2350" spc="-23" dirty="0">
                <a:solidFill>
                  <a:srgbClr val="FFFFFF"/>
                </a:solidFill>
                <a:latin typeface="Montserrat"/>
                <a:ea typeface="Montserrat"/>
                <a:cs typeface="Montserrat"/>
                <a:sym typeface="Montserrat"/>
              </a:rPr>
              <a:t> how his company, Zipline has brought about a change in terms of medical care in Rwanda, Africa.</a:t>
            </a:r>
          </a:p>
        </p:txBody>
      </p:sp>
      <p:sp>
        <p:nvSpPr>
          <p:cNvPr id="31" name="TextBox 31"/>
          <p:cNvSpPr txBox="1"/>
          <p:nvPr/>
        </p:nvSpPr>
        <p:spPr>
          <a:xfrm>
            <a:off x="1752600" y="2117971"/>
            <a:ext cx="15924691" cy="1052203"/>
          </a:xfrm>
          <a:prstGeom prst="rect">
            <a:avLst/>
          </a:prstGeom>
        </p:spPr>
        <p:txBody>
          <a:bodyPr lIns="0" tIns="0" rIns="0" bIns="0" rtlCol="0" anchor="t">
            <a:spAutoFit/>
          </a:bodyPr>
          <a:lstStyle/>
          <a:p>
            <a:pPr algn="l">
              <a:lnSpc>
                <a:spcPts val="4172"/>
              </a:lnSpc>
            </a:pPr>
            <a:r>
              <a:rPr lang="en-US" sz="3506" b="1" spc="-147" dirty="0">
                <a:solidFill>
                  <a:srgbClr val="000000"/>
                </a:solidFill>
                <a:latin typeface="Montserrat Bold"/>
                <a:ea typeface="Montserrat Bold"/>
                <a:cs typeface="Montserrat Bold"/>
                <a:sym typeface="Montserrat Bold"/>
              </a:rPr>
              <a:t>-I am interested in </a:t>
            </a:r>
            <a:r>
              <a:rPr lang="en-US" sz="3506" b="1" spc="-147" dirty="0" err="1">
                <a:solidFill>
                  <a:srgbClr val="000000"/>
                </a:solidFill>
                <a:latin typeface="Montserrat Bold"/>
                <a:ea typeface="Montserrat Bold"/>
                <a:cs typeface="Montserrat Bold"/>
                <a:sym typeface="Montserrat Bold"/>
              </a:rPr>
              <a:t>entreneureship</a:t>
            </a:r>
            <a:endParaRPr lang="en-US" sz="3506" b="1" spc="-147" dirty="0">
              <a:solidFill>
                <a:srgbClr val="000000"/>
              </a:solidFill>
              <a:latin typeface="Montserrat Bold"/>
              <a:ea typeface="Montserrat Bold"/>
              <a:cs typeface="Montserrat Bold"/>
              <a:sym typeface="Montserrat Bold"/>
            </a:endParaRPr>
          </a:p>
          <a:p>
            <a:pPr algn="l">
              <a:lnSpc>
                <a:spcPts val="4172"/>
              </a:lnSpc>
            </a:pPr>
            <a:r>
              <a:rPr lang="en-US" sz="3506" b="1" spc="-147" dirty="0">
                <a:solidFill>
                  <a:srgbClr val="000000"/>
                </a:solidFill>
                <a:latin typeface="Montserrat Bold"/>
                <a:ea typeface="Montserrat Bold"/>
                <a:cs typeface="Montserrat Bold"/>
                <a:sym typeface="Montserrat Bold"/>
              </a:rPr>
              <a:t>-I thought the following messages could be interesting to my classmates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377371" y="3623287"/>
            <a:ext cx="8104488" cy="5450268"/>
          </a:xfrm>
          <a:custGeom>
            <a:avLst/>
            <a:gdLst/>
            <a:ahLst/>
            <a:cxnLst/>
            <a:rect l="l" t="t" r="r" b="b"/>
            <a:pathLst>
              <a:path w="8104488" h="5450268">
                <a:moveTo>
                  <a:pt x="0" y="0"/>
                </a:moveTo>
                <a:lnTo>
                  <a:pt x="8104488" y="0"/>
                </a:lnTo>
                <a:lnTo>
                  <a:pt x="8104488" y="5450268"/>
                </a:lnTo>
                <a:lnTo>
                  <a:pt x="0" y="5450268"/>
                </a:lnTo>
                <a:lnTo>
                  <a:pt x="0" y="0"/>
                </a:lnTo>
                <a:close/>
              </a:path>
            </a:pathLst>
          </a:custGeom>
          <a:blipFill>
            <a:blip r:embed="rId2"/>
            <a:stretch>
              <a:fillRect/>
            </a:stretch>
          </a:blipFill>
        </p:spPr>
        <p:txBody>
          <a:bodyPr/>
          <a:lstStyle/>
          <a:p>
            <a:endParaRPr lang="ja-JP" altLang="en-US"/>
          </a:p>
        </p:txBody>
      </p:sp>
      <p:sp>
        <p:nvSpPr>
          <p:cNvPr id="4" name="TextBox 4"/>
          <p:cNvSpPr txBox="1"/>
          <p:nvPr/>
        </p:nvSpPr>
        <p:spPr>
          <a:xfrm>
            <a:off x="1028700" y="1736689"/>
            <a:ext cx="8304874" cy="950932"/>
          </a:xfrm>
          <a:prstGeom prst="rect">
            <a:avLst/>
          </a:prstGeom>
        </p:spPr>
        <p:txBody>
          <a:bodyPr lIns="0" tIns="0" rIns="0" bIns="0" rtlCol="0" anchor="t">
            <a:spAutoFit/>
          </a:bodyPr>
          <a:lstStyle/>
          <a:p>
            <a:pPr algn="l">
              <a:lnSpc>
                <a:spcPts val="7455"/>
              </a:lnSpc>
            </a:pPr>
            <a:r>
              <a:rPr lang="en-US" sz="6265" b="1" spc="-263">
                <a:solidFill>
                  <a:srgbClr val="000000"/>
                </a:solidFill>
                <a:latin typeface="Montserrat Bold"/>
                <a:ea typeface="Montserrat Bold"/>
                <a:cs typeface="Montserrat Bold"/>
                <a:sym typeface="Montserrat Bold"/>
              </a:rPr>
              <a:t>Vocab</a:t>
            </a:r>
          </a:p>
        </p:txBody>
      </p:sp>
      <p:sp>
        <p:nvSpPr>
          <p:cNvPr id="5" name="TextBox 5"/>
          <p:cNvSpPr txBox="1"/>
          <p:nvPr/>
        </p:nvSpPr>
        <p:spPr>
          <a:xfrm>
            <a:off x="1028700" y="4603413"/>
            <a:ext cx="3504083" cy="352024"/>
          </a:xfrm>
          <a:prstGeom prst="rect">
            <a:avLst/>
          </a:prstGeom>
        </p:spPr>
        <p:txBody>
          <a:bodyPr lIns="0" tIns="0" rIns="0" bIns="0" rtlCol="0" anchor="t">
            <a:spAutoFit/>
          </a:bodyPr>
          <a:lstStyle/>
          <a:p>
            <a:pPr algn="l">
              <a:lnSpc>
                <a:spcPts val="2658"/>
              </a:lnSpc>
            </a:pPr>
            <a:r>
              <a:rPr lang="en-US" sz="2712" b="1" spc="-81">
                <a:solidFill>
                  <a:srgbClr val="000000"/>
                </a:solidFill>
                <a:latin typeface="Montserrat Bold"/>
                <a:ea typeface="Montserrat Bold"/>
                <a:cs typeface="Montserrat Bold"/>
                <a:sym typeface="Montserrat Bold"/>
              </a:rPr>
              <a:t>Transfuse</a:t>
            </a:r>
          </a:p>
        </p:txBody>
      </p:sp>
      <p:sp>
        <p:nvSpPr>
          <p:cNvPr id="6" name="TextBox 6"/>
          <p:cNvSpPr txBox="1"/>
          <p:nvPr/>
        </p:nvSpPr>
        <p:spPr>
          <a:xfrm>
            <a:off x="1028700" y="6405571"/>
            <a:ext cx="3995721" cy="352024"/>
          </a:xfrm>
          <a:prstGeom prst="rect">
            <a:avLst/>
          </a:prstGeom>
        </p:spPr>
        <p:txBody>
          <a:bodyPr lIns="0" tIns="0" rIns="0" bIns="0" rtlCol="0" anchor="t">
            <a:spAutoFit/>
          </a:bodyPr>
          <a:lstStyle/>
          <a:p>
            <a:pPr algn="l">
              <a:lnSpc>
                <a:spcPts val="2658"/>
              </a:lnSpc>
            </a:pPr>
            <a:r>
              <a:rPr lang="en-US" sz="2712" b="1" spc="-81">
                <a:solidFill>
                  <a:srgbClr val="000000"/>
                </a:solidFill>
                <a:latin typeface="Montserrat Bold"/>
                <a:ea typeface="Montserrat Bold"/>
                <a:cs typeface="Montserrat Bold"/>
                <a:sym typeface="Montserrat Bold"/>
              </a:rPr>
              <a:t>Postpartum</a:t>
            </a:r>
          </a:p>
        </p:txBody>
      </p:sp>
      <p:sp>
        <p:nvSpPr>
          <p:cNvPr id="7" name="TextBox 7"/>
          <p:cNvSpPr txBox="1"/>
          <p:nvPr/>
        </p:nvSpPr>
        <p:spPr>
          <a:xfrm>
            <a:off x="5333563" y="6172208"/>
            <a:ext cx="4548509" cy="308006"/>
          </a:xfrm>
          <a:prstGeom prst="rect">
            <a:avLst/>
          </a:prstGeom>
        </p:spPr>
        <p:txBody>
          <a:bodyPr lIns="0" tIns="0" rIns="0" bIns="0" rtlCol="0" anchor="t">
            <a:spAutoFit/>
          </a:bodyPr>
          <a:lstStyle/>
          <a:p>
            <a:pPr marL="0" lvl="0" indent="0" algn="l">
              <a:lnSpc>
                <a:spcPts val="2596"/>
              </a:lnSpc>
              <a:spcBef>
                <a:spcPct val="0"/>
              </a:spcBef>
            </a:pPr>
            <a:r>
              <a:rPr lang="en-US" sz="1997" spc="-19">
                <a:solidFill>
                  <a:srgbClr val="000000"/>
                </a:solidFill>
                <a:latin typeface="Montserrat"/>
                <a:ea typeface="Montserrat"/>
                <a:cs typeface="Montserrat"/>
                <a:sym typeface="Montserrat"/>
              </a:rPr>
              <a:t>Following childbirth</a:t>
            </a:r>
          </a:p>
        </p:txBody>
      </p:sp>
      <p:sp>
        <p:nvSpPr>
          <p:cNvPr id="8" name="TextBox 8"/>
          <p:cNvSpPr txBox="1"/>
          <p:nvPr/>
        </p:nvSpPr>
        <p:spPr>
          <a:xfrm>
            <a:off x="1028700" y="8104419"/>
            <a:ext cx="3811430" cy="352024"/>
          </a:xfrm>
          <a:prstGeom prst="rect">
            <a:avLst/>
          </a:prstGeom>
        </p:spPr>
        <p:txBody>
          <a:bodyPr lIns="0" tIns="0" rIns="0" bIns="0" rtlCol="0" anchor="t">
            <a:spAutoFit/>
          </a:bodyPr>
          <a:lstStyle/>
          <a:p>
            <a:pPr algn="l">
              <a:lnSpc>
                <a:spcPts val="2658"/>
              </a:lnSpc>
            </a:pPr>
            <a:r>
              <a:rPr lang="en-US" sz="2712" b="1" spc="-81" dirty="0">
                <a:solidFill>
                  <a:srgbClr val="000000"/>
                </a:solidFill>
                <a:latin typeface="Montserrat Bold"/>
                <a:ea typeface="Montserrat Bold"/>
                <a:cs typeface="Montserrat Bold"/>
                <a:sym typeface="Montserrat Bold"/>
              </a:rPr>
              <a:t>Philanthropy</a:t>
            </a:r>
          </a:p>
        </p:txBody>
      </p:sp>
      <p:sp>
        <p:nvSpPr>
          <p:cNvPr id="9" name="TextBox 9"/>
          <p:cNvSpPr txBox="1"/>
          <p:nvPr/>
        </p:nvSpPr>
        <p:spPr>
          <a:xfrm>
            <a:off x="5333563" y="7871056"/>
            <a:ext cx="5147626" cy="1279556"/>
          </a:xfrm>
          <a:prstGeom prst="rect">
            <a:avLst/>
          </a:prstGeom>
        </p:spPr>
        <p:txBody>
          <a:bodyPr lIns="0" tIns="0" rIns="0" bIns="0" rtlCol="0" anchor="t">
            <a:spAutoFit/>
          </a:bodyPr>
          <a:lstStyle/>
          <a:p>
            <a:pPr marL="0" lvl="0" indent="0" algn="l">
              <a:lnSpc>
                <a:spcPts val="2596"/>
              </a:lnSpc>
              <a:spcBef>
                <a:spcPct val="0"/>
              </a:spcBef>
            </a:pPr>
            <a:r>
              <a:rPr lang="en-US" sz="1997" spc="-19">
                <a:solidFill>
                  <a:srgbClr val="000000"/>
                </a:solidFill>
                <a:latin typeface="Montserrat"/>
                <a:ea typeface="Montserrat"/>
                <a:cs typeface="Montserrat"/>
                <a:sym typeface="Montserrat"/>
              </a:rPr>
              <a:t>To desire to promote the welfare of others, expressed especially by the generous donation of money to good causes</a:t>
            </a:r>
          </a:p>
        </p:txBody>
      </p:sp>
      <p:sp>
        <p:nvSpPr>
          <p:cNvPr id="10" name="TextBox 10"/>
          <p:cNvSpPr txBox="1"/>
          <p:nvPr/>
        </p:nvSpPr>
        <p:spPr>
          <a:xfrm>
            <a:off x="5333563" y="4536738"/>
            <a:ext cx="4548509" cy="631856"/>
          </a:xfrm>
          <a:prstGeom prst="rect">
            <a:avLst/>
          </a:prstGeom>
        </p:spPr>
        <p:txBody>
          <a:bodyPr lIns="0" tIns="0" rIns="0" bIns="0" rtlCol="0" anchor="t">
            <a:spAutoFit/>
          </a:bodyPr>
          <a:lstStyle/>
          <a:p>
            <a:pPr marL="0" lvl="0" indent="0" algn="l">
              <a:lnSpc>
                <a:spcPts val="2596"/>
              </a:lnSpc>
              <a:spcBef>
                <a:spcPct val="0"/>
              </a:spcBef>
            </a:pPr>
            <a:r>
              <a:rPr lang="en-US" sz="1997" spc="-19">
                <a:solidFill>
                  <a:srgbClr val="000000"/>
                </a:solidFill>
                <a:latin typeface="Montserrat"/>
                <a:ea typeface="Montserrat"/>
                <a:cs typeface="Montserrat"/>
                <a:sym typeface="Montserrat"/>
              </a:rPr>
              <a:t>To transfer blood or its components from one person to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4695" y="84654"/>
            <a:ext cx="2678146" cy="944046"/>
          </a:xfrm>
          <a:custGeom>
            <a:avLst/>
            <a:gdLst/>
            <a:ahLst/>
            <a:cxnLst/>
            <a:rect l="l" t="t" r="r" b="b"/>
            <a:pathLst>
              <a:path w="2678146" h="944046">
                <a:moveTo>
                  <a:pt x="0" y="0"/>
                </a:moveTo>
                <a:lnTo>
                  <a:pt x="2678145" y="0"/>
                </a:lnTo>
                <a:lnTo>
                  <a:pt x="2678145" y="944046"/>
                </a:lnTo>
                <a:lnTo>
                  <a:pt x="0" y="9440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3" name="Freeform 3"/>
          <p:cNvSpPr/>
          <p:nvPr/>
        </p:nvSpPr>
        <p:spPr>
          <a:xfrm>
            <a:off x="15600329" y="9342954"/>
            <a:ext cx="2678146" cy="944046"/>
          </a:xfrm>
          <a:custGeom>
            <a:avLst/>
            <a:gdLst/>
            <a:ahLst/>
            <a:cxnLst/>
            <a:rect l="l" t="t" r="r" b="b"/>
            <a:pathLst>
              <a:path w="2678146" h="944046">
                <a:moveTo>
                  <a:pt x="0" y="0"/>
                </a:moveTo>
                <a:lnTo>
                  <a:pt x="2678146" y="0"/>
                </a:lnTo>
                <a:lnTo>
                  <a:pt x="2678146" y="944047"/>
                </a:lnTo>
                <a:lnTo>
                  <a:pt x="0" y="9440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15" name="TextBox 15"/>
          <p:cNvSpPr txBox="1"/>
          <p:nvPr/>
        </p:nvSpPr>
        <p:spPr>
          <a:xfrm>
            <a:off x="552875" y="1431440"/>
            <a:ext cx="15601525" cy="834459"/>
          </a:xfrm>
          <a:prstGeom prst="rect">
            <a:avLst/>
          </a:prstGeom>
        </p:spPr>
        <p:txBody>
          <a:bodyPr wrap="square" lIns="0" tIns="0" rIns="0" bIns="0" rtlCol="0" anchor="t">
            <a:spAutoFit/>
          </a:bodyPr>
          <a:lstStyle/>
          <a:p>
            <a:pPr algn="l">
              <a:lnSpc>
                <a:spcPts val="6472"/>
              </a:lnSpc>
            </a:pPr>
            <a:r>
              <a:rPr lang="en-US" sz="6604" b="1" spc="-277" dirty="0">
                <a:solidFill>
                  <a:srgbClr val="000000"/>
                </a:solidFill>
                <a:latin typeface="Montserrat Bold"/>
                <a:ea typeface="Montserrat Bold"/>
                <a:cs typeface="Montserrat Bold"/>
                <a:sym typeface="Montserrat Bold"/>
              </a:rPr>
              <a:t>So, what is the talk about?</a:t>
            </a:r>
          </a:p>
        </p:txBody>
      </p:sp>
      <p:sp>
        <p:nvSpPr>
          <p:cNvPr id="24" name="TextBox 24"/>
          <p:cNvSpPr txBox="1"/>
          <p:nvPr/>
        </p:nvSpPr>
        <p:spPr>
          <a:xfrm>
            <a:off x="12357767" y="5971404"/>
            <a:ext cx="305193" cy="365328"/>
          </a:xfrm>
          <a:prstGeom prst="rect">
            <a:avLst/>
          </a:prstGeom>
        </p:spPr>
        <p:txBody>
          <a:bodyPr lIns="0" tIns="0" rIns="0" bIns="0" rtlCol="0" anchor="t">
            <a:spAutoFit/>
          </a:bodyPr>
          <a:lstStyle/>
          <a:p>
            <a:pPr marL="0" lvl="0" indent="0" algn="ctr">
              <a:lnSpc>
                <a:spcPts val="2955"/>
              </a:lnSpc>
              <a:spcBef>
                <a:spcPct val="0"/>
              </a:spcBef>
            </a:pPr>
            <a:r>
              <a:rPr lang="en-US" sz="2273" b="1" spc="22">
                <a:solidFill>
                  <a:srgbClr val="FFFFFF"/>
                </a:solidFill>
                <a:latin typeface="Montserrat Bold"/>
                <a:ea typeface="Montserrat Bold"/>
                <a:cs typeface="Montserrat Bold"/>
                <a:sym typeface="Montserrat Bold"/>
              </a:rPr>
              <a:t>3</a:t>
            </a:r>
          </a:p>
        </p:txBody>
      </p:sp>
      <p:pic>
        <p:nvPicPr>
          <p:cNvPr id="26" name="図 25" descr="飛行機が空を飛んでいる&#10;&#10;自動的に生成された説明">
            <a:extLst>
              <a:ext uri="{FF2B5EF4-FFF2-40B4-BE49-F238E27FC236}">
                <a16:creationId xmlns:a16="http://schemas.microsoft.com/office/drawing/2014/main" id="{7813E73F-3CF9-B1E8-7FCE-9A2F3DB8C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65029" y="3771900"/>
            <a:ext cx="7365771" cy="4140909"/>
          </a:xfrm>
          <a:prstGeom prst="rect">
            <a:avLst/>
          </a:prstGeom>
        </p:spPr>
      </p:pic>
      <p:sp>
        <p:nvSpPr>
          <p:cNvPr id="27" name="テキスト ボックス 26">
            <a:extLst>
              <a:ext uri="{FF2B5EF4-FFF2-40B4-BE49-F238E27FC236}">
                <a16:creationId xmlns:a16="http://schemas.microsoft.com/office/drawing/2014/main" id="{9765D02B-2521-1CF9-6871-520B5E53112A}"/>
              </a:ext>
            </a:extLst>
          </p:cNvPr>
          <p:cNvSpPr txBox="1"/>
          <p:nvPr/>
        </p:nvSpPr>
        <p:spPr>
          <a:xfrm>
            <a:off x="457200" y="2412581"/>
            <a:ext cx="9753600" cy="7848302"/>
          </a:xfrm>
          <a:prstGeom prst="rect">
            <a:avLst/>
          </a:prstGeom>
          <a:noFill/>
        </p:spPr>
        <p:txBody>
          <a:bodyPr wrap="square" rtlCol="0">
            <a:spAutoFit/>
          </a:bodyPr>
          <a:lstStyle/>
          <a:p>
            <a:r>
              <a:rPr kumimoji="1" lang="en-US" altLang="ja-JP" sz="2400" dirty="0"/>
              <a:t>The talk is about a start-up company called Zipline, which delivers packages of blood to medical institutions using autonomous aircrafts in Rwanda, a small mountainous country in Africa.</a:t>
            </a:r>
          </a:p>
          <a:p>
            <a:endParaRPr kumimoji="1" lang="en-US" altLang="ja-JP" sz="2400" dirty="0"/>
          </a:p>
          <a:p>
            <a:r>
              <a:rPr kumimoji="1" lang="en-US" altLang="ja-JP" sz="2400" dirty="0"/>
              <a:t>They store red blood and its components in operation centers and have been delivering the life-saving packages to hospitals in the remote area. All the 12 health institutions rely 100% of its supply on Zipline’s routine &amp; emergency deliveries.</a:t>
            </a:r>
          </a:p>
          <a:p>
            <a:endParaRPr kumimoji="1" lang="en-US" altLang="ja-JP" sz="2000" dirty="0"/>
          </a:p>
          <a:p>
            <a:r>
              <a:rPr kumimoji="1" lang="en-US" altLang="ja-JP" sz="2800" b="1" dirty="0"/>
              <a:t>-How the operation works?</a:t>
            </a:r>
          </a:p>
          <a:p>
            <a:r>
              <a:rPr kumimoji="1" lang="en-US" altLang="ja-JP" sz="2400" dirty="0"/>
              <a:t>When a doctor needs blood, they send a WhatsApp message to the Zipline operation center. Shortly after, the operator sends the drone to rush to the hospital with a package of blood. The drone can accelerate from 0 to 100km/h within 0.5 second.</a:t>
            </a:r>
          </a:p>
          <a:p>
            <a:endParaRPr kumimoji="1" lang="en-US" altLang="ja-JP" sz="2400" dirty="0"/>
          </a:p>
          <a:p>
            <a:r>
              <a:rPr kumimoji="1" lang="en-US" altLang="ja-JP" sz="2400" b="1" dirty="0"/>
              <a:t>-What is the significance?</a:t>
            </a:r>
          </a:p>
          <a:p>
            <a:pPr marL="457200" indent="-457200">
              <a:buAutoNum type="arabicParenR"/>
            </a:pPr>
            <a:r>
              <a:rPr kumimoji="1" lang="en-US" altLang="ja-JP" sz="2400" dirty="0"/>
              <a:t>Blood can be delivered instantly when it is needed for emergency purposes. According to BBC, this feature is valued in Rwanda especially because of the country’s hilly landscape.</a:t>
            </a:r>
          </a:p>
          <a:p>
            <a:pPr marL="457200" indent="-457200">
              <a:buAutoNum type="arabicParenR"/>
            </a:pPr>
            <a:r>
              <a:rPr kumimoji="1" lang="en-US" altLang="ja-JP" sz="2400" dirty="0"/>
              <a:t>Medical institutions don’t have to overstock blood. In this way, they don’t have to throw away expired blood.</a:t>
            </a:r>
          </a:p>
        </p:txBody>
      </p:sp>
      <p:sp>
        <p:nvSpPr>
          <p:cNvPr id="28" name="テキスト ボックス 27">
            <a:extLst>
              <a:ext uri="{FF2B5EF4-FFF2-40B4-BE49-F238E27FC236}">
                <a16:creationId xmlns:a16="http://schemas.microsoft.com/office/drawing/2014/main" id="{CBF47A80-8AD2-55F3-FFF7-099294169E98}"/>
              </a:ext>
            </a:extLst>
          </p:cNvPr>
          <p:cNvSpPr txBox="1"/>
          <p:nvPr/>
        </p:nvSpPr>
        <p:spPr>
          <a:xfrm>
            <a:off x="10972800" y="8166904"/>
            <a:ext cx="7315200" cy="369332"/>
          </a:xfrm>
          <a:prstGeom prst="rect">
            <a:avLst/>
          </a:prstGeom>
          <a:noFill/>
        </p:spPr>
        <p:txBody>
          <a:bodyPr wrap="square" rtlCol="0">
            <a:spAutoFit/>
          </a:bodyPr>
          <a:lstStyle/>
          <a:p>
            <a:r>
              <a:rPr kumimoji="1" lang="en-US" altLang="ja-JP" dirty="0"/>
              <a:t>Photo: BBC </a:t>
            </a:r>
            <a:r>
              <a:rPr kumimoji="1" lang="en-US" altLang="ja-JP" dirty="0">
                <a:hlinkClick r:id="rId5"/>
              </a:rPr>
              <a:t>https://www.bbc.com/news/technology-37646474</a:t>
            </a:r>
            <a:r>
              <a:rPr kumimoji="1" lang="en-US" altLang="ja-JP" dirty="0"/>
              <a:t> </a:t>
            </a:r>
            <a:endParaRPr kumimoji="1"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42269E6A-8FC8-87A6-CF2F-3034E2FE4AA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87AA5FAC-E119-4A68-7FCC-50851616C4BD}"/>
              </a:ext>
            </a:extLst>
          </p:cNvPr>
          <p:cNvSpPr txBox="1"/>
          <p:nvPr/>
        </p:nvSpPr>
        <p:spPr>
          <a:xfrm>
            <a:off x="1867711" y="4914900"/>
            <a:ext cx="14552577" cy="1254446"/>
          </a:xfrm>
          <a:prstGeom prst="rect">
            <a:avLst/>
          </a:prstGeom>
          <a:solidFill>
            <a:srgbClr val="00B050"/>
          </a:solidFill>
        </p:spPr>
        <p:txBody>
          <a:bodyPr lIns="0" tIns="0" rIns="0" bIns="0" rtlCol="0" anchor="t">
            <a:spAutoFit/>
          </a:bodyPr>
          <a:lstStyle/>
          <a:p>
            <a:pPr algn="ctr">
              <a:lnSpc>
                <a:spcPts val="7680"/>
              </a:lnSpc>
            </a:pPr>
            <a:r>
              <a:rPr lang="en-US" sz="17300" spc="204" dirty="0">
                <a:solidFill>
                  <a:srgbClr val="FF7047"/>
                </a:solidFill>
                <a:latin typeface="Bright Retro"/>
                <a:ea typeface="Bright Retro"/>
                <a:cs typeface="Bright Retro"/>
                <a:sym typeface="Bright Retro"/>
              </a:rPr>
              <a:t>QUIZ</a:t>
            </a:r>
            <a:r>
              <a:rPr lang="en-US" sz="12000" spc="204" dirty="0">
                <a:solidFill>
                  <a:srgbClr val="ED673F"/>
                </a:solidFill>
                <a:latin typeface="Bright Retro"/>
                <a:ea typeface="Bright Retro"/>
                <a:cs typeface="Bright Retro"/>
                <a:sym typeface="Bright Retro"/>
              </a:rPr>
              <a:t> </a:t>
            </a:r>
            <a:r>
              <a:rPr lang="en-US" sz="17300" spc="204" dirty="0">
                <a:solidFill>
                  <a:srgbClr val="ED673F"/>
                </a:solidFill>
                <a:latin typeface="Bright Retro"/>
                <a:ea typeface="Bright Retro"/>
                <a:cs typeface="Bright Retro"/>
                <a:sym typeface="Bright Retro"/>
              </a:rPr>
              <a:t>TIME!</a:t>
            </a:r>
          </a:p>
        </p:txBody>
      </p:sp>
    </p:spTree>
    <p:extLst>
      <p:ext uri="{BB962C8B-B14F-4D97-AF65-F5344CB8AC3E}">
        <p14:creationId xmlns:p14="http://schemas.microsoft.com/office/powerpoint/2010/main" val="1244274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70420" y="8546481"/>
            <a:ext cx="4038687" cy="1423637"/>
          </a:xfrm>
          <a:custGeom>
            <a:avLst/>
            <a:gdLst/>
            <a:ahLst/>
            <a:cxnLst/>
            <a:rect l="l" t="t" r="r" b="b"/>
            <a:pathLst>
              <a:path w="4038687" h="1423637">
                <a:moveTo>
                  <a:pt x="0" y="0"/>
                </a:moveTo>
                <a:lnTo>
                  <a:pt x="4038687" y="0"/>
                </a:lnTo>
                <a:lnTo>
                  <a:pt x="4038687" y="1423638"/>
                </a:lnTo>
                <a:lnTo>
                  <a:pt x="0" y="1423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grpSp>
        <p:nvGrpSpPr>
          <p:cNvPr id="5" name="Group 5"/>
          <p:cNvGrpSpPr/>
          <p:nvPr/>
        </p:nvGrpSpPr>
        <p:grpSpPr>
          <a:xfrm>
            <a:off x="14161393" y="698625"/>
            <a:ext cx="2775410" cy="277541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2796" t="-16399" r="-61748"/>
              </a:stretch>
            </a:blipFill>
          </p:spPr>
          <p:txBody>
            <a:bodyPr/>
            <a:lstStyle/>
            <a:p>
              <a:endParaRPr lang="ja-JP" altLang="en-US"/>
            </a:p>
          </p:txBody>
        </p:sp>
      </p:grpSp>
      <p:grpSp>
        <p:nvGrpSpPr>
          <p:cNvPr id="7" name="Group 7"/>
          <p:cNvGrpSpPr/>
          <p:nvPr/>
        </p:nvGrpSpPr>
        <p:grpSpPr>
          <a:xfrm>
            <a:off x="6586893" y="4594509"/>
            <a:ext cx="774153" cy="77415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53D80"/>
              </a:solidFill>
              <a:prstDash val="solid"/>
              <a:miter/>
            </a:ln>
          </p:spPr>
          <p:txBody>
            <a:bodyPr/>
            <a:lstStyle/>
            <a:p>
              <a:endParaRPr lang="ja-JP" altLang="en-US"/>
            </a:p>
          </p:txBody>
        </p:sp>
        <p:sp>
          <p:nvSpPr>
            <p:cNvPr id="9" name="TextBox 9"/>
            <p:cNvSpPr txBox="1"/>
            <p:nvPr/>
          </p:nvSpPr>
          <p:spPr>
            <a:xfrm>
              <a:off x="76200" y="-19050"/>
              <a:ext cx="660400" cy="755650"/>
            </a:xfrm>
            <a:prstGeom prst="rect">
              <a:avLst/>
            </a:prstGeom>
          </p:spPr>
          <p:txBody>
            <a:bodyPr lIns="50800" tIns="50800" rIns="50800" bIns="50800" rtlCol="0" anchor="ctr"/>
            <a:lstStyle/>
            <a:p>
              <a:pPr marL="0" lvl="0" indent="0" algn="ctr">
                <a:lnSpc>
                  <a:spcPts val="3502"/>
                </a:lnSpc>
                <a:spcBef>
                  <a:spcPct val="0"/>
                </a:spcBef>
              </a:pPr>
              <a:endParaRPr/>
            </a:p>
          </p:txBody>
        </p:sp>
      </p:grpSp>
      <p:grpSp>
        <p:nvGrpSpPr>
          <p:cNvPr id="10" name="Group 10"/>
          <p:cNvGrpSpPr/>
          <p:nvPr/>
        </p:nvGrpSpPr>
        <p:grpSpPr>
          <a:xfrm>
            <a:off x="6586893" y="6341143"/>
            <a:ext cx="774153" cy="77415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53D80"/>
              </a:solidFill>
              <a:prstDash val="solid"/>
              <a:miter/>
            </a:ln>
          </p:spPr>
          <p:txBody>
            <a:bodyPr/>
            <a:lstStyle/>
            <a:p>
              <a:endParaRPr lang="ja-JP" altLang="en-US"/>
            </a:p>
          </p:txBody>
        </p:sp>
        <p:sp>
          <p:nvSpPr>
            <p:cNvPr id="12" name="TextBox 12"/>
            <p:cNvSpPr txBox="1"/>
            <p:nvPr/>
          </p:nvSpPr>
          <p:spPr>
            <a:xfrm>
              <a:off x="76200" y="-19050"/>
              <a:ext cx="660400" cy="755650"/>
            </a:xfrm>
            <a:prstGeom prst="rect">
              <a:avLst/>
            </a:prstGeom>
          </p:spPr>
          <p:txBody>
            <a:bodyPr lIns="50800" tIns="50800" rIns="50800" bIns="50800" rtlCol="0" anchor="ctr"/>
            <a:lstStyle/>
            <a:p>
              <a:pPr marL="0" lvl="0" indent="0" algn="ctr">
                <a:lnSpc>
                  <a:spcPts val="3502"/>
                </a:lnSpc>
                <a:spcBef>
                  <a:spcPct val="0"/>
                </a:spcBef>
              </a:pPr>
              <a:endParaRPr/>
            </a:p>
          </p:txBody>
        </p:sp>
      </p:grpSp>
      <p:sp>
        <p:nvSpPr>
          <p:cNvPr id="14" name="TextBox 14"/>
          <p:cNvSpPr txBox="1"/>
          <p:nvPr/>
        </p:nvSpPr>
        <p:spPr>
          <a:xfrm>
            <a:off x="7712395" y="4616424"/>
            <a:ext cx="6994205" cy="379719"/>
          </a:xfrm>
          <a:prstGeom prst="rect">
            <a:avLst/>
          </a:prstGeom>
        </p:spPr>
        <p:txBody>
          <a:bodyPr wrap="square" lIns="0" tIns="0" rIns="0" bIns="0" rtlCol="0" anchor="t">
            <a:spAutoFit/>
          </a:bodyPr>
          <a:lstStyle/>
          <a:p>
            <a:pPr algn="l">
              <a:lnSpc>
                <a:spcPts val="3178"/>
              </a:lnSpc>
              <a:spcBef>
                <a:spcPct val="0"/>
              </a:spcBef>
            </a:pPr>
            <a:r>
              <a:rPr lang="en-US" sz="2270" b="1" dirty="0">
                <a:solidFill>
                  <a:srgbClr val="000000"/>
                </a:solidFill>
                <a:latin typeface="Montserrat Bold"/>
                <a:ea typeface="Montserrat Bold"/>
                <a:cs typeface="Montserrat Bold"/>
                <a:sym typeface="Montserrat Bold"/>
              </a:rPr>
              <a:t>An astonishing idea</a:t>
            </a:r>
          </a:p>
        </p:txBody>
      </p:sp>
      <p:sp>
        <p:nvSpPr>
          <p:cNvPr id="15" name="TextBox 15"/>
          <p:cNvSpPr txBox="1"/>
          <p:nvPr/>
        </p:nvSpPr>
        <p:spPr>
          <a:xfrm>
            <a:off x="7712395" y="6363057"/>
            <a:ext cx="8899205" cy="1207254"/>
          </a:xfrm>
          <a:prstGeom prst="rect">
            <a:avLst/>
          </a:prstGeom>
        </p:spPr>
        <p:txBody>
          <a:bodyPr wrap="square" lIns="0" tIns="0" rIns="0" bIns="0" rtlCol="0" anchor="t">
            <a:spAutoFit/>
          </a:bodyPr>
          <a:lstStyle/>
          <a:p>
            <a:pPr algn="l">
              <a:lnSpc>
                <a:spcPts val="3178"/>
              </a:lnSpc>
              <a:spcBef>
                <a:spcPct val="0"/>
              </a:spcBef>
            </a:pPr>
            <a:r>
              <a:rPr lang="fr-CA" altLang="ja-JP" sz="2400" b="1" dirty="0">
                <a:solidFill>
                  <a:srgbClr val="333333"/>
                </a:solidFill>
                <a:latin typeface="Open Sans" panose="020B0606030504020204" pitchFamily="34" charset="0"/>
              </a:rPr>
              <a:t>A</a:t>
            </a:r>
            <a:r>
              <a:rPr lang="fr-CA" altLang="ja-JP" sz="2400" b="1" i="0" u="none" strike="noStrike" dirty="0">
                <a:solidFill>
                  <a:srgbClr val="333333"/>
                </a:solidFill>
                <a:effectLst/>
                <a:latin typeface="Open Sans" panose="020B0606030504020204" pitchFamily="34" charset="0"/>
              </a:rPr>
              <a:t>n innovation </a:t>
            </a:r>
            <a:r>
              <a:rPr lang="fr-CA" altLang="ja-JP" sz="2400" b="1" i="0" u="none" strike="noStrike" dirty="0" err="1">
                <a:solidFill>
                  <a:srgbClr val="333333"/>
                </a:solidFill>
                <a:effectLst/>
                <a:latin typeface="Open Sans" panose="020B0606030504020204" pitchFamily="34" charset="0"/>
              </a:rPr>
              <a:t>that</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goes</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beyond</a:t>
            </a:r>
            <a:r>
              <a:rPr lang="fr-CA" altLang="ja-JP" sz="2400" b="1" i="0" u="none" strike="noStrike" dirty="0">
                <a:solidFill>
                  <a:srgbClr val="333333"/>
                </a:solidFill>
                <a:effectLst/>
                <a:latin typeface="Open Sans" panose="020B0606030504020204" pitchFamily="34" charset="0"/>
              </a:rPr>
              <a:t> the </a:t>
            </a:r>
            <a:r>
              <a:rPr lang="fr-CA" altLang="ja-JP" sz="2400" b="1" i="0" u="none" strike="noStrike" dirty="0" err="1">
                <a:solidFill>
                  <a:srgbClr val="333333"/>
                </a:solidFill>
                <a:effectLst/>
                <a:latin typeface="Open Sans" panose="020B0606030504020204" pitchFamily="34" charset="0"/>
              </a:rPr>
              <a:t>next</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obvious</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incremental</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steps</a:t>
            </a:r>
            <a:r>
              <a:rPr lang="fr-CA" altLang="ja-JP" sz="2400" b="1" i="0" u="none" strike="noStrike" dirty="0">
                <a:solidFill>
                  <a:srgbClr val="333333"/>
                </a:solidFill>
                <a:effectLst/>
                <a:latin typeface="Open Sans" panose="020B0606030504020204" pitchFamily="34" charset="0"/>
              </a:rPr>
              <a:t> and skips </a:t>
            </a:r>
            <a:r>
              <a:rPr lang="fr-CA" altLang="ja-JP" sz="2400" b="1" i="0" u="none" strike="noStrike" dirty="0" err="1">
                <a:solidFill>
                  <a:srgbClr val="333333"/>
                </a:solidFill>
                <a:effectLst/>
                <a:latin typeface="Open Sans" panose="020B0606030504020204" pitchFamily="34" charset="0"/>
              </a:rPr>
              <a:t>beyond</a:t>
            </a:r>
            <a:r>
              <a:rPr lang="fr-CA" altLang="ja-JP" sz="2400" b="1" i="0" u="none" strike="noStrike" dirty="0">
                <a:solidFill>
                  <a:srgbClr val="333333"/>
                </a:solidFill>
                <a:effectLst/>
                <a:latin typeface="Open Sans" panose="020B0606030504020204" pitchFamily="34" charset="0"/>
              </a:rPr>
              <a:t> a </a:t>
            </a:r>
            <a:r>
              <a:rPr lang="fr-CA" altLang="ja-JP" sz="2400" b="1" i="0" u="none" strike="noStrike" dirty="0" err="1">
                <a:solidFill>
                  <a:srgbClr val="333333"/>
                </a:solidFill>
                <a:effectLst/>
                <a:latin typeface="Open Sans" panose="020B0606030504020204" pitchFamily="34" charset="0"/>
              </a:rPr>
              <a:t>whole</a:t>
            </a:r>
            <a:r>
              <a:rPr lang="fr-CA" altLang="ja-JP" sz="2400" b="1" i="0" u="none" strike="noStrike" dirty="0">
                <a:solidFill>
                  <a:srgbClr val="333333"/>
                </a:solidFill>
                <a:effectLst/>
                <a:latin typeface="Open Sans" panose="020B0606030504020204" pitchFamily="34" charset="0"/>
              </a:rPr>
              <a:t> phase of change</a:t>
            </a:r>
            <a:endParaRPr lang="en-US" sz="2270" b="1" dirty="0">
              <a:solidFill>
                <a:srgbClr val="000000"/>
              </a:solidFill>
              <a:latin typeface="Montserrat Bold"/>
              <a:ea typeface="Montserrat Bold"/>
              <a:cs typeface="Montserrat Bold"/>
              <a:sym typeface="Montserrat Bold"/>
            </a:endParaRPr>
          </a:p>
        </p:txBody>
      </p:sp>
      <p:sp>
        <p:nvSpPr>
          <p:cNvPr id="16" name="TextBox 16"/>
          <p:cNvSpPr txBox="1"/>
          <p:nvPr/>
        </p:nvSpPr>
        <p:spPr>
          <a:xfrm>
            <a:off x="6758108" y="4798514"/>
            <a:ext cx="431722" cy="337569"/>
          </a:xfrm>
          <a:prstGeom prst="rect">
            <a:avLst/>
          </a:prstGeom>
        </p:spPr>
        <p:txBody>
          <a:bodyPr lIns="0" tIns="0" rIns="0" bIns="0" rtlCol="0" anchor="t">
            <a:spAutoFit/>
          </a:bodyPr>
          <a:lstStyle/>
          <a:p>
            <a:pPr algn="ctr">
              <a:lnSpc>
                <a:spcPts val="2895"/>
              </a:lnSpc>
              <a:spcBef>
                <a:spcPct val="0"/>
              </a:spcBef>
            </a:pPr>
            <a:r>
              <a:rPr lang="en-US" sz="2068" b="1">
                <a:solidFill>
                  <a:srgbClr val="000000"/>
                </a:solidFill>
                <a:latin typeface="Montserrat Bold"/>
                <a:ea typeface="Montserrat Bold"/>
                <a:cs typeface="Montserrat Bold"/>
                <a:sym typeface="Montserrat Bold"/>
              </a:rPr>
              <a:t>1</a:t>
            </a:r>
          </a:p>
        </p:txBody>
      </p:sp>
      <p:sp>
        <p:nvSpPr>
          <p:cNvPr id="17" name="TextBox 17"/>
          <p:cNvSpPr txBox="1"/>
          <p:nvPr/>
        </p:nvSpPr>
        <p:spPr>
          <a:xfrm>
            <a:off x="6758108" y="6545147"/>
            <a:ext cx="431722" cy="337569"/>
          </a:xfrm>
          <a:prstGeom prst="rect">
            <a:avLst/>
          </a:prstGeom>
        </p:spPr>
        <p:txBody>
          <a:bodyPr lIns="0" tIns="0" rIns="0" bIns="0" rtlCol="0" anchor="t">
            <a:spAutoFit/>
          </a:bodyPr>
          <a:lstStyle/>
          <a:p>
            <a:pPr algn="ctr">
              <a:lnSpc>
                <a:spcPts val="2895"/>
              </a:lnSpc>
              <a:spcBef>
                <a:spcPct val="0"/>
              </a:spcBef>
            </a:pPr>
            <a:r>
              <a:rPr lang="en-US" sz="2068" b="1">
                <a:solidFill>
                  <a:srgbClr val="000000"/>
                </a:solidFill>
                <a:latin typeface="Montserrat Bold"/>
                <a:ea typeface="Montserrat Bold"/>
                <a:cs typeface="Montserrat Bold"/>
                <a:sym typeface="Montserrat Bold"/>
              </a:rPr>
              <a:t>2</a:t>
            </a:r>
          </a:p>
        </p:txBody>
      </p:sp>
      <p:grpSp>
        <p:nvGrpSpPr>
          <p:cNvPr id="20" name="Group 20"/>
          <p:cNvGrpSpPr/>
          <p:nvPr/>
        </p:nvGrpSpPr>
        <p:grpSpPr>
          <a:xfrm>
            <a:off x="6586893" y="8087776"/>
            <a:ext cx="774153" cy="77415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53D80"/>
              </a:solidFill>
              <a:prstDash val="solid"/>
              <a:miter/>
            </a:ln>
          </p:spPr>
          <p:txBody>
            <a:bodyPr/>
            <a:lstStyle/>
            <a:p>
              <a:endParaRPr lang="ja-JP" altLang="en-US"/>
            </a:p>
          </p:txBody>
        </p:sp>
        <p:sp>
          <p:nvSpPr>
            <p:cNvPr id="22" name="TextBox 22"/>
            <p:cNvSpPr txBox="1"/>
            <p:nvPr/>
          </p:nvSpPr>
          <p:spPr>
            <a:xfrm>
              <a:off x="76200" y="-19050"/>
              <a:ext cx="660400" cy="755650"/>
            </a:xfrm>
            <a:prstGeom prst="rect">
              <a:avLst/>
            </a:prstGeom>
          </p:spPr>
          <p:txBody>
            <a:bodyPr lIns="50800" tIns="50800" rIns="50800" bIns="50800" rtlCol="0" anchor="ctr"/>
            <a:lstStyle/>
            <a:p>
              <a:pPr marL="0" lvl="0" indent="0" algn="ctr">
                <a:lnSpc>
                  <a:spcPts val="3502"/>
                </a:lnSpc>
                <a:spcBef>
                  <a:spcPct val="0"/>
                </a:spcBef>
              </a:pPr>
              <a:endParaRPr/>
            </a:p>
          </p:txBody>
        </p:sp>
      </p:grpSp>
      <p:sp>
        <p:nvSpPr>
          <p:cNvPr id="23" name="TextBox 23"/>
          <p:cNvSpPr txBox="1"/>
          <p:nvPr/>
        </p:nvSpPr>
        <p:spPr>
          <a:xfrm>
            <a:off x="7712395" y="8109690"/>
            <a:ext cx="8899205" cy="792974"/>
          </a:xfrm>
          <a:prstGeom prst="rect">
            <a:avLst/>
          </a:prstGeom>
        </p:spPr>
        <p:txBody>
          <a:bodyPr wrap="square" lIns="0" tIns="0" rIns="0" bIns="0" rtlCol="0" anchor="t">
            <a:spAutoFit/>
          </a:bodyPr>
          <a:lstStyle/>
          <a:p>
            <a:pPr algn="l">
              <a:lnSpc>
                <a:spcPts val="3178"/>
              </a:lnSpc>
              <a:spcBef>
                <a:spcPct val="0"/>
              </a:spcBef>
            </a:pPr>
            <a:r>
              <a:rPr lang="fr-CA" sz="2400" b="1" dirty="0">
                <a:solidFill>
                  <a:srgbClr val="1D2A57"/>
                </a:solidFill>
                <a:latin typeface="Arial" panose="020B0604020202020204" pitchFamily="34" charset="0"/>
                <a:ea typeface="Montserrat Bold"/>
                <a:cs typeface="Montserrat Bold"/>
                <a:sym typeface="Montserrat Bold"/>
              </a:rPr>
              <a:t>A </a:t>
            </a:r>
            <a:r>
              <a:rPr lang="fr-CA" sz="2400" b="1" dirty="0" err="1">
                <a:solidFill>
                  <a:srgbClr val="1D2A57"/>
                </a:solidFill>
                <a:latin typeface="Arial" panose="020B0604020202020204" pitchFamily="34" charset="0"/>
                <a:ea typeface="Montserrat Bold"/>
                <a:cs typeface="Montserrat Bold"/>
                <a:sym typeface="Montserrat Bold"/>
              </a:rPr>
              <a:t>children’s</a:t>
            </a:r>
            <a:r>
              <a:rPr lang="fr-CA" sz="2400" b="1" dirty="0">
                <a:solidFill>
                  <a:srgbClr val="1D2A57"/>
                </a:solidFill>
                <a:latin typeface="Arial" panose="020B0604020202020204" pitchFamily="34" charset="0"/>
                <a:ea typeface="Montserrat Bold"/>
                <a:cs typeface="Montserrat Bold"/>
                <a:sym typeface="Montserrat Bold"/>
              </a:rPr>
              <a:t> </a:t>
            </a:r>
            <a:r>
              <a:rPr lang="fr-CA" sz="2400" b="1" dirty="0" err="1">
                <a:solidFill>
                  <a:srgbClr val="1D2A57"/>
                </a:solidFill>
                <a:latin typeface="Arial" panose="020B0604020202020204" pitchFamily="34" charset="0"/>
                <a:ea typeface="Montserrat Bold"/>
                <a:cs typeface="Montserrat Bold"/>
                <a:sym typeface="Montserrat Bold"/>
              </a:rPr>
              <a:t>game</a:t>
            </a:r>
            <a:r>
              <a:rPr lang="fr-CA" sz="2400" b="1" dirty="0">
                <a:solidFill>
                  <a:srgbClr val="1D2A57"/>
                </a:solidFill>
                <a:latin typeface="Arial" panose="020B0604020202020204" pitchFamily="34" charset="0"/>
                <a:ea typeface="Montserrat Bold"/>
                <a:cs typeface="Montserrat Bold"/>
                <a:sym typeface="Montserrat Bold"/>
              </a:rPr>
              <a:t> in </a:t>
            </a:r>
            <a:r>
              <a:rPr lang="fr-CA" sz="2400" b="1" dirty="0" err="1">
                <a:solidFill>
                  <a:srgbClr val="1D2A57"/>
                </a:solidFill>
                <a:latin typeface="Arial" panose="020B0604020202020204" pitchFamily="34" charset="0"/>
                <a:ea typeface="Montserrat Bold"/>
                <a:cs typeface="Montserrat Bold"/>
                <a:sym typeface="Montserrat Bold"/>
              </a:rPr>
              <a:t>which</a:t>
            </a:r>
            <a:r>
              <a:rPr lang="fr-CA" sz="2400" b="1" dirty="0">
                <a:solidFill>
                  <a:srgbClr val="1D2A57"/>
                </a:solidFill>
                <a:latin typeface="Arial" panose="020B0604020202020204" pitchFamily="34" charset="0"/>
                <a:ea typeface="Montserrat Bold"/>
                <a:cs typeface="Montserrat Bold"/>
                <a:sym typeface="Montserrat Bold"/>
              </a:rPr>
              <a:t> </a:t>
            </a:r>
            <a:r>
              <a:rPr lang="fr-CA" sz="2400" b="1" dirty="0" err="1">
                <a:solidFill>
                  <a:srgbClr val="1D2A57"/>
                </a:solidFill>
                <a:latin typeface="Arial" panose="020B0604020202020204" pitchFamily="34" charset="0"/>
                <a:ea typeface="Montserrat Bold"/>
                <a:cs typeface="Montserrat Bold"/>
                <a:sym typeface="Montserrat Bold"/>
              </a:rPr>
              <a:t>players</a:t>
            </a:r>
            <a:r>
              <a:rPr lang="fr-CA" sz="2400" b="1" dirty="0">
                <a:solidFill>
                  <a:srgbClr val="1D2A57"/>
                </a:solidFill>
                <a:latin typeface="Arial" panose="020B0604020202020204" pitchFamily="34" charset="0"/>
                <a:ea typeface="Montserrat Bold"/>
                <a:cs typeface="Montserrat Bold"/>
                <a:sym typeface="Montserrat Bold"/>
              </a:rPr>
              <a:t> in </a:t>
            </a:r>
            <a:r>
              <a:rPr lang="fr-CA" sz="2400" b="1" dirty="0" err="1">
                <a:solidFill>
                  <a:srgbClr val="1D2A57"/>
                </a:solidFill>
                <a:latin typeface="Arial" panose="020B0604020202020204" pitchFamily="34" charset="0"/>
                <a:ea typeface="Montserrat Bold"/>
                <a:cs typeface="Montserrat Bold"/>
                <a:sym typeface="Montserrat Bold"/>
              </a:rPr>
              <a:t>turn</a:t>
            </a:r>
            <a:r>
              <a:rPr lang="fr-CA" sz="2400" b="1" dirty="0">
                <a:solidFill>
                  <a:srgbClr val="1D2A57"/>
                </a:solidFill>
                <a:latin typeface="Arial" panose="020B0604020202020204" pitchFamily="34" charset="0"/>
                <a:ea typeface="Montserrat Bold"/>
                <a:cs typeface="Montserrat Bold"/>
                <a:sym typeface="Montserrat Bold"/>
              </a:rPr>
              <a:t> </a:t>
            </a:r>
            <a:r>
              <a:rPr lang="fr-CA" sz="2400" b="1" dirty="0" err="1">
                <a:solidFill>
                  <a:srgbClr val="1D2A57"/>
                </a:solidFill>
                <a:latin typeface="Arial" panose="020B0604020202020204" pitchFamily="34" charset="0"/>
                <a:ea typeface="Montserrat Bold"/>
                <a:cs typeface="Montserrat Bold"/>
                <a:sym typeface="Montserrat Bold"/>
              </a:rPr>
              <a:t>vault</a:t>
            </a:r>
            <a:r>
              <a:rPr lang="fr-CA" sz="2400" b="1" dirty="0">
                <a:solidFill>
                  <a:srgbClr val="1D2A57"/>
                </a:solidFill>
                <a:latin typeface="Arial" panose="020B0604020202020204" pitchFamily="34" charset="0"/>
                <a:ea typeface="Montserrat Bold"/>
                <a:cs typeface="Montserrat Bold"/>
                <a:sym typeface="Montserrat Bold"/>
              </a:rPr>
              <a:t> </a:t>
            </a:r>
            <a:r>
              <a:rPr lang="fr-CA" sz="2400" b="1" dirty="0" err="1">
                <a:solidFill>
                  <a:srgbClr val="1D2A57"/>
                </a:solidFill>
                <a:latin typeface="Arial" panose="020B0604020202020204" pitchFamily="34" charset="0"/>
                <a:ea typeface="Montserrat Bold"/>
                <a:cs typeface="Montserrat Bold"/>
                <a:sym typeface="Montserrat Bold"/>
              </a:rPr>
              <a:t>with</a:t>
            </a:r>
            <a:r>
              <a:rPr lang="fr-CA" sz="2400" b="1" dirty="0">
                <a:solidFill>
                  <a:srgbClr val="1D2A57"/>
                </a:solidFill>
                <a:latin typeface="Arial" panose="020B0604020202020204" pitchFamily="34" charset="0"/>
                <a:ea typeface="Montserrat Bold"/>
                <a:cs typeface="Montserrat Bold"/>
                <a:sym typeface="Montserrat Bold"/>
              </a:rPr>
              <a:t> </a:t>
            </a:r>
            <a:r>
              <a:rPr lang="fr-CA" sz="2400" b="1" dirty="0" err="1">
                <a:solidFill>
                  <a:srgbClr val="1D2A57"/>
                </a:solidFill>
                <a:latin typeface="Arial" panose="020B0604020202020204" pitchFamily="34" charset="0"/>
                <a:ea typeface="Montserrat Bold"/>
                <a:cs typeface="Montserrat Bold"/>
                <a:sym typeface="Montserrat Bold"/>
              </a:rPr>
              <a:t>parted</a:t>
            </a:r>
            <a:r>
              <a:rPr lang="fr-CA" sz="2400" b="1" dirty="0">
                <a:solidFill>
                  <a:srgbClr val="1D2A57"/>
                </a:solidFill>
                <a:latin typeface="Arial" panose="020B0604020202020204" pitchFamily="34" charset="0"/>
                <a:ea typeface="Montserrat Bold"/>
                <a:cs typeface="Montserrat Bold"/>
                <a:sym typeface="Montserrat Bold"/>
              </a:rPr>
              <a:t> legs over </a:t>
            </a:r>
            <a:r>
              <a:rPr lang="fr-CA" sz="2400" b="1" dirty="0" err="1">
                <a:solidFill>
                  <a:srgbClr val="1D2A57"/>
                </a:solidFill>
                <a:latin typeface="Arial" panose="020B0604020202020204" pitchFamily="34" charset="0"/>
                <a:ea typeface="Montserrat Bold"/>
                <a:cs typeface="Montserrat Bold"/>
                <a:sym typeface="Montserrat Bold"/>
              </a:rPr>
              <a:t>others</a:t>
            </a:r>
            <a:r>
              <a:rPr lang="fr-CA" sz="2400" b="1" dirty="0">
                <a:solidFill>
                  <a:srgbClr val="1D2A57"/>
                </a:solidFill>
                <a:latin typeface="Arial" panose="020B0604020202020204" pitchFamily="34" charset="0"/>
                <a:ea typeface="Montserrat Bold"/>
                <a:cs typeface="Montserrat Bold"/>
                <a:sym typeface="Montserrat Bold"/>
              </a:rPr>
              <a:t> </a:t>
            </a:r>
            <a:r>
              <a:rPr lang="fr-CA" sz="2400" b="1" dirty="0" err="1">
                <a:solidFill>
                  <a:srgbClr val="1D2A57"/>
                </a:solidFill>
                <a:latin typeface="Arial" panose="020B0604020202020204" pitchFamily="34" charset="0"/>
                <a:ea typeface="Montserrat Bold"/>
                <a:cs typeface="Montserrat Bold"/>
                <a:sym typeface="Montserrat Bold"/>
              </a:rPr>
              <a:t>who</a:t>
            </a:r>
            <a:r>
              <a:rPr lang="fr-CA" sz="2400" b="1" dirty="0">
                <a:solidFill>
                  <a:srgbClr val="1D2A57"/>
                </a:solidFill>
                <a:latin typeface="Arial" panose="020B0604020202020204" pitchFamily="34" charset="0"/>
                <a:ea typeface="Montserrat Bold"/>
                <a:cs typeface="Montserrat Bold"/>
                <a:sym typeface="Montserrat Bold"/>
              </a:rPr>
              <a:t> are </a:t>
            </a:r>
            <a:r>
              <a:rPr lang="fr-CA" sz="2400" b="1" dirty="0" err="1">
                <a:solidFill>
                  <a:srgbClr val="1D2A57"/>
                </a:solidFill>
                <a:latin typeface="Arial" panose="020B0604020202020204" pitchFamily="34" charset="0"/>
                <a:ea typeface="Montserrat Bold"/>
                <a:cs typeface="Montserrat Bold"/>
                <a:sym typeface="Montserrat Bold"/>
              </a:rPr>
              <a:t>bending</a:t>
            </a:r>
            <a:r>
              <a:rPr lang="fr-CA" sz="2400" b="1" dirty="0">
                <a:solidFill>
                  <a:srgbClr val="1D2A57"/>
                </a:solidFill>
                <a:latin typeface="Arial" panose="020B0604020202020204" pitchFamily="34" charset="0"/>
                <a:ea typeface="Montserrat Bold"/>
                <a:cs typeface="Montserrat Bold"/>
                <a:sym typeface="Montserrat Bold"/>
              </a:rPr>
              <a:t> down </a:t>
            </a:r>
            <a:endParaRPr lang="en-US" sz="2270" b="1" dirty="0">
              <a:solidFill>
                <a:srgbClr val="000000"/>
              </a:solidFill>
              <a:latin typeface="Montserrat Bold"/>
              <a:ea typeface="Montserrat Bold"/>
              <a:cs typeface="Montserrat Bold"/>
              <a:sym typeface="Montserrat Bold"/>
            </a:endParaRPr>
          </a:p>
        </p:txBody>
      </p:sp>
      <p:sp>
        <p:nvSpPr>
          <p:cNvPr id="24" name="TextBox 24"/>
          <p:cNvSpPr txBox="1"/>
          <p:nvPr/>
        </p:nvSpPr>
        <p:spPr>
          <a:xfrm>
            <a:off x="6758108" y="8291780"/>
            <a:ext cx="431722" cy="337569"/>
          </a:xfrm>
          <a:prstGeom prst="rect">
            <a:avLst/>
          </a:prstGeom>
        </p:spPr>
        <p:txBody>
          <a:bodyPr lIns="0" tIns="0" rIns="0" bIns="0" rtlCol="0" anchor="t">
            <a:spAutoFit/>
          </a:bodyPr>
          <a:lstStyle/>
          <a:p>
            <a:pPr algn="ctr">
              <a:lnSpc>
                <a:spcPts val="2895"/>
              </a:lnSpc>
              <a:spcBef>
                <a:spcPct val="0"/>
              </a:spcBef>
            </a:pPr>
            <a:r>
              <a:rPr lang="en-US" sz="2068" b="1">
                <a:solidFill>
                  <a:srgbClr val="000000"/>
                </a:solidFill>
                <a:latin typeface="Montserrat Bold"/>
                <a:ea typeface="Montserrat Bold"/>
                <a:cs typeface="Montserrat Bold"/>
                <a:sym typeface="Montserrat Bold"/>
              </a:rPr>
              <a:t>3</a:t>
            </a:r>
          </a:p>
        </p:txBody>
      </p:sp>
      <p:sp>
        <p:nvSpPr>
          <p:cNvPr id="26" name="テキスト ボックス 25">
            <a:extLst>
              <a:ext uri="{FF2B5EF4-FFF2-40B4-BE49-F238E27FC236}">
                <a16:creationId xmlns:a16="http://schemas.microsoft.com/office/drawing/2014/main" id="{5894B9B2-F5EF-88B5-D5E5-E4F837FEBE9B}"/>
              </a:ext>
            </a:extLst>
          </p:cNvPr>
          <p:cNvSpPr txBox="1"/>
          <p:nvPr/>
        </p:nvSpPr>
        <p:spPr>
          <a:xfrm>
            <a:off x="1524000" y="1866900"/>
            <a:ext cx="10514724" cy="1569660"/>
          </a:xfrm>
          <a:prstGeom prst="rect">
            <a:avLst/>
          </a:prstGeom>
          <a:noFill/>
        </p:spPr>
        <p:txBody>
          <a:bodyPr wrap="square" rtlCol="0">
            <a:spAutoFit/>
          </a:bodyPr>
          <a:lstStyle/>
          <a:p>
            <a:r>
              <a:rPr kumimoji="1" lang="en-US" altLang="ja-JP" sz="4800" dirty="0"/>
              <a:t>Guess: According to the talk, what is the definition of “Leapfrog”? </a:t>
            </a:r>
            <a:endParaRPr kumimoji="1" lang="ja-JP" altLang="en-US" sz="4800"/>
          </a:p>
        </p:txBody>
      </p:sp>
      <p:pic>
        <p:nvPicPr>
          <p:cNvPr id="28" name="図 27" descr="小枝の上部にいるカエル">
            <a:extLst>
              <a:ext uri="{FF2B5EF4-FFF2-40B4-BE49-F238E27FC236}">
                <a16:creationId xmlns:a16="http://schemas.microsoft.com/office/drawing/2014/main" id="{DC23796D-2DEA-F10A-2156-A360F6245E1F}"/>
              </a:ext>
            </a:extLst>
          </p:cNvPr>
          <p:cNvPicPr>
            <a:picLocks noChangeAspect="1"/>
          </p:cNvPicPr>
          <p:nvPr/>
        </p:nvPicPr>
        <p:blipFill>
          <a:blip r:embed="rId5">
            <a:extLst>
              <a:ext uri="{28A0092B-C50C-407E-A947-70E740481C1C}">
                <a14:useLocalDpi xmlns:a14="http://schemas.microsoft.com/office/drawing/2010/main" val="0"/>
              </a:ext>
            </a:extLst>
          </a:blip>
          <a:srcRect l="10784" t="4732" r="4902" b="8843"/>
          <a:stretch/>
        </p:blipFill>
        <p:spPr>
          <a:xfrm>
            <a:off x="523733" y="4503476"/>
            <a:ext cx="5711811" cy="39051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AF20A0F2-4D59-9B61-B960-925743EE3D9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83BC3FC-AC3C-DA85-FBB4-E8D11FD2E65A}"/>
              </a:ext>
            </a:extLst>
          </p:cNvPr>
          <p:cNvSpPr txBox="1"/>
          <p:nvPr/>
        </p:nvSpPr>
        <p:spPr>
          <a:xfrm>
            <a:off x="1867711" y="4914900"/>
            <a:ext cx="14552577" cy="1254446"/>
          </a:xfrm>
          <a:prstGeom prst="rect">
            <a:avLst/>
          </a:prstGeom>
          <a:solidFill>
            <a:srgbClr val="00B050"/>
          </a:solidFill>
        </p:spPr>
        <p:txBody>
          <a:bodyPr lIns="0" tIns="0" rIns="0" bIns="0" rtlCol="0" anchor="t">
            <a:spAutoFit/>
          </a:bodyPr>
          <a:lstStyle/>
          <a:p>
            <a:pPr algn="ctr">
              <a:lnSpc>
                <a:spcPts val="7680"/>
              </a:lnSpc>
            </a:pPr>
            <a:r>
              <a:rPr lang="en-US" sz="17300" spc="204" dirty="0">
                <a:solidFill>
                  <a:srgbClr val="FF7047"/>
                </a:solidFill>
                <a:latin typeface="Bright Retro"/>
                <a:ea typeface="Bright Retro"/>
                <a:cs typeface="Bright Retro"/>
                <a:sym typeface="Bright Retro"/>
              </a:rPr>
              <a:t>ANSWER!</a:t>
            </a:r>
            <a:endParaRPr lang="en-US" sz="17300" spc="204" dirty="0">
              <a:solidFill>
                <a:srgbClr val="ED673F"/>
              </a:solidFill>
              <a:latin typeface="Bright Retro"/>
              <a:ea typeface="Bright Retro"/>
              <a:cs typeface="Bright Retro"/>
              <a:sym typeface="Bright Retro"/>
            </a:endParaRPr>
          </a:p>
        </p:txBody>
      </p:sp>
    </p:spTree>
    <p:extLst>
      <p:ext uri="{BB962C8B-B14F-4D97-AF65-F5344CB8AC3E}">
        <p14:creationId xmlns:p14="http://schemas.microsoft.com/office/powerpoint/2010/main" val="2120859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935D2-214F-53FA-31F0-1404E1B037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FA26EE-CFF7-3373-2083-021AFB59F129}"/>
              </a:ext>
            </a:extLst>
          </p:cNvPr>
          <p:cNvSpPr/>
          <p:nvPr/>
        </p:nvSpPr>
        <p:spPr>
          <a:xfrm>
            <a:off x="15392400" y="9118166"/>
            <a:ext cx="3564307" cy="940418"/>
          </a:xfrm>
          <a:custGeom>
            <a:avLst/>
            <a:gdLst/>
            <a:ahLst/>
            <a:cxnLst/>
            <a:rect l="l" t="t" r="r" b="b"/>
            <a:pathLst>
              <a:path w="4038687" h="1423637">
                <a:moveTo>
                  <a:pt x="0" y="0"/>
                </a:moveTo>
                <a:lnTo>
                  <a:pt x="4038687" y="0"/>
                </a:lnTo>
                <a:lnTo>
                  <a:pt x="4038687" y="1423638"/>
                </a:lnTo>
                <a:lnTo>
                  <a:pt x="0" y="14236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grpSp>
        <p:nvGrpSpPr>
          <p:cNvPr id="5" name="Group 5">
            <a:extLst>
              <a:ext uri="{FF2B5EF4-FFF2-40B4-BE49-F238E27FC236}">
                <a16:creationId xmlns:a16="http://schemas.microsoft.com/office/drawing/2014/main" id="{E95AF4EF-BF17-B3D7-4B8F-D6C091CFD523}"/>
              </a:ext>
            </a:extLst>
          </p:cNvPr>
          <p:cNvGrpSpPr/>
          <p:nvPr/>
        </p:nvGrpSpPr>
        <p:grpSpPr>
          <a:xfrm>
            <a:off x="14161393" y="698625"/>
            <a:ext cx="2775410" cy="2775410"/>
            <a:chOff x="0" y="0"/>
            <a:chExt cx="812800" cy="812800"/>
          </a:xfrm>
        </p:grpSpPr>
        <p:sp>
          <p:nvSpPr>
            <p:cNvPr id="6" name="Freeform 6">
              <a:extLst>
                <a:ext uri="{FF2B5EF4-FFF2-40B4-BE49-F238E27FC236}">
                  <a16:creationId xmlns:a16="http://schemas.microsoft.com/office/drawing/2014/main" id="{CFD44E47-526C-00DB-D4A1-1CF092B29F3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2796" t="-16399" r="-61748"/>
              </a:stretch>
            </a:blipFill>
          </p:spPr>
          <p:txBody>
            <a:bodyPr/>
            <a:lstStyle/>
            <a:p>
              <a:endParaRPr lang="ja-JP" altLang="en-US"/>
            </a:p>
          </p:txBody>
        </p:sp>
      </p:grpSp>
      <p:grpSp>
        <p:nvGrpSpPr>
          <p:cNvPr id="10" name="Group 10">
            <a:extLst>
              <a:ext uri="{FF2B5EF4-FFF2-40B4-BE49-F238E27FC236}">
                <a16:creationId xmlns:a16="http://schemas.microsoft.com/office/drawing/2014/main" id="{89D50A39-8688-352A-FBAA-4B794E3FDCA7}"/>
              </a:ext>
            </a:extLst>
          </p:cNvPr>
          <p:cNvGrpSpPr/>
          <p:nvPr/>
        </p:nvGrpSpPr>
        <p:grpSpPr>
          <a:xfrm>
            <a:off x="6586893" y="4517959"/>
            <a:ext cx="774153" cy="774153"/>
            <a:chOff x="0" y="0"/>
            <a:chExt cx="812800" cy="812800"/>
          </a:xfrm>
        </p:grpSpPr>
        <p:sp>
          <p:nvSpPr>
            <p:cNvPr id="11" name="Freeform 11">
              <a:extLst>
                <a:ext uri="{FF2B5EF4-FFF2-40B4-BE49-F238E27FC236}">
                  <a16:creationId xmlns:a16="http://schemas.microsoft.com/office/drawing/2014/main" id="{2E09E480-9318-0FFB-81A8-704D2AB90E2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53D80"/>
              </a:solidFill>
              <a:prstDash val="solid"/>
              <a:miter/>
            </a:ln>
          </p:spPr>
          <p:txBody>
            <a:bodyPr/>
            <a:lstStyle/>
            <a:p>
              <a:endParaRPr lang="ja-JP" altLang="en-US"/>
            </a:p>
          </p:txBody>
        </p:sp>
        <p:sp>
          <p:nvSpPr>
            <p:cNvPr id="12" name="TextBox 12">
              <a:extLst>
                <a:ext uri="{FF2B5EF4-FFF2-40B4-BE49-F238E27FC236}">
                  <a16:creationId xmlns:a16="http://schemas.microsoft.com/office/drawing/2014/main" id="{C13CAEA6-74E4-7D58-A06B-81FFFB647907}"/>
                </a:ext>
              </a:extLst>
            </p:cNvPr>
            <p:cNvSpPr txBox="1"/>
            <p:nvPr/>
          </p:nvSpPr>
          <p:spPr>
            <a:xfrm>
              <a:off x="76200" y="-19050"/>
              <a:ext cx="660400" cy="755650"/>
            </a:xfrm>
            <a:prstGeom prst="rect">
              <a:avLst/>
            </a:prstGeom>
          </p:spPr>
          <p:txBody>
            <a:bodyPr lIns="50800" tIns="50800" rIns="50800" bIns="50800" rtlCol="0" anchor="ctr"/>
            <a:lstStyle/>
            <a:p>
              <a:pPr marL="0" lvl="0" indent="0" algn="ctr">
                <a:lnSpc>
                  <a:spcPts val="3502"/>
                </a:lnSpc>
                <a:spcBef>
                  <a:spcPct val="0"/>
                </a:spcBef>
              </a:pPr>
              <a:endParaRPr/>
            </a:p>
          </p:txBody>
        </p:sp>
      </p:grpSp>
      <p:sp>
        <p:nvSpPr>
          <p:cNvPr id="15" name="TextBox 15">
            <a:extLst>
              <a:ext uri="{FF2B5EF4-FFF2-40B4-BE49-F238E27FC236}">
                <a16:creationId xmlns:a16="http://schemas.microsoft.com/office/drawing/2014/main" id="{5D9DD0D2-08EE-AA98-5E52-D6DC80A0A86F}"/>
              </a:ext>
            </a:extLst>
          </p:cNvPr>
          <p:cNvSpPr txBox="1"/>
          <p:nvPr/>
        </p:nvSpPr>
        <p:spPr>
          <a:xfrm>
            <a:off x="7712395" y="4539873"/>
            <a:ext cx="8899205" cy="1207254"/>
          </a:xfrm>
          <a:prstGeom prst="rect">
            <a:avLst/>
          </a:prstGeom>
        </p:spPr>
        <p:txBody>
          <a:bodyPr wrap="square" lIns="0" tIns="0" rIns="0" bIns="0" rtlCol="0" anchor="t">
            <a:spAutoFit/>
          </a:bodyPr>
          <a:lstStyle/>
          <a:p>
            <a:pPr algn="l">
              <a:lnSpc>
                <a:spcPts val="3178"/>
              </a:lnSpc>
              <a:spcBef>
                <a:spcPct val="0"/>
              </a:spcBef>
            </a:pPr>
            <a:r>
              <a:rPr lang="fr-CA" altLang="ja-JP" sz="2400" b="1" dirty="0">
                <a:solidFill>
                  <a:srgbClr val="333333"/>
                </a:solidFill>
                <a:latin typeface="Open Sans" panose="020B0606030504020204" pitchFamily="34" charset="0"/>
              </a:rPr>
              <a:t>A</a:t>
            </a:r>
            <a:r>
              <a:rPr lang="fr-CA" altLang="ja-JP" sz="2400" b="1" i="0" u="none" strike="noStrike" dirty="0">
                <a:solidFill>
                  <a:srgbClr val="333333"/>
                </a:solidFill>
                <a:effectLst/>
                <a:latin typeface="Open Sans" panose="020B0606030504020204" pitchFamily="34" charset="0"/>
              </a:rPr>
              <a:t>n innovation </a:t>
            </a:r>
            <a:r>
              <a:rPr lang="fr-CA" altLang="ja-JP" sz="2400" b="1" i="0" u="none" strike="noStrike" dirty="0" err="1">
                <a:solidFill>
                  <a:srgbClr val="333333"/>
                </a:solidFill>
                <a:effectLst/>
                <a:latin typeface="Open Sans" panose="020B0606030504020204" pitchFamily="34" charset="0"/>
              </a:rPr>
              <a:t>that</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goes</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beyond</a:t>
            </a:r>
            <a:r>
              <a:rPr lang="fr-CA" altLang="ja-JP" sz="2400" b="1" i="0" u="none" strike="noStrike" dirty="0">
                <a:solidFill>
                  <a:srgbClr val="333333"/>
                </a:solidFill>
                <a:effectLst/>
                <a:latin typeface="Open Sans" panose="020B0606030504020204" pitchFamily="34" charset="0"/>
              </a:rPr>
              <a:t> the </a:t>
            </a:r>
            <a:r>
              <a:rPr lang="fr-CA" altLang="ja-JP" sz="2400" b="1" i="0" u="none" strike="noStrike" dirty="0" err="1">
                <a:solidFill>
                  <a:srgbClr val="333333"/>
                </a:solidFill>
                <a:effectLst/>
                <a:latin typeface="Open Sans" panose="020B0606030504020204" pitchFamily="34" charset="0"/>
              </a:rPr>
              <a:t>next</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obvious</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incremental</a:t>
            </a:r>
            <a:r>
              <a:rPr lang="fr-CA" altLang="ja-JP" sz="2400" b="1" i="0" u="none" strike="noStrike" dirty="0">
                <a:solidFill>
                  <a:srgbClr val="333333"/>
                </a:solidFill>
                <a:effectLst/>
                <a:latin typeface="Open Sans" panose="020B0606030504020204" pitchFamily="34" charset="0"/>
              </a:rPr>
              <a:t> </a:t>
            </a:r>
            <a:r>
              <a:rPr lang="fr-CA" altLang="ja-JP" sz="2400" b="1" i="0" u="none" strike="noStrike" dirty="0" err="1">
                <a:solidFill>
                  <a:srgbClr val="333333"/>
                </a:solidFill>
                <a:effectLst/>
                <a:latin typeface="Open Sans" panose="020B0606030504020204" pitchFamily="34" charset="0"/>
              </a:rPr>
              <a:t>steps</a:t>
            </a:r>
            <a:r>
              <a:rPr lang="fr-CA" altLang="ja-JP" sz="2400" b="1" i="0" u="none" strike="noStrike" dirty="0">
                <a:solidFill>
                  <a:srgbClr val="333333"/>
                </a:solidFill>
                <a:effectLst/>
                <a:latin typeface="Open Sans" panose="020B0606030504020204" pitchFamily="34" charset="0"/>
              </a:rPr>
              <a:t> and skips </a:t>
            </a:r>
            <a:r>
              <a:rPr lang="fr-CA" altLang="ja-JP" sz="2400" b="1" i="0" u="none" strike="noStrike" dirty="0" err="1">
                <a:solidFill>
                  <a:srgbClr val="333333"/>
                </a:solidFill>
                <a:effectLst/>
                <a:latin typeface="Open Sans" panose="020B0606030504020204" pitchFamily="34" charset="0"/>
              </a:rPr>
              <a:t>beyond</a:t>
            </a:r>
            <a:r>
              <a:rPr lang="fr-CA" altLang="ja-JP" sz="2400" b="1" i="0" u="none" strike="noStrike" dirty="0">
                <a:solidFill>
                  <a:srgbClr val="333333"/>
                </a:solidFill>
                <a:effectLst/>
                <a:latin typeface="Open Sans" panose="020B0606030504020204" pitchFamily="34" charset="0"/>
              </a:rPr>
              <a:t> a </a:t>
            </a:r>
            <a:r>
              <a:rPr lang="fr-CA" altLang="ja-JP" sz="2400" b="1" i="0" u="none" strike="noStrike" dirty="0" err="1">
                <a:solidFill>
                  <a:srgbClr val="333333"/>
                </a:solidFill>
                <a:effectLst/>
                <a:latin typeface="Open Sans" panose="020B0606030504020204" pitchFamily="34" charset="0"/>
              </a:rPr>
              <a:t>whole</a:t>
            </a:r>
            <a:r>
              <a:rPr lang="fr-CA" altLang="ja-JP" sz="2400" b="1" i="0" u="none" strike="noStrike" dirty="0">
                <a:solidFill>
                  <a:srgbClr val="333333"/>
                </a:solidFill>
                <a:effectLst/>
                <a:latin typeface="Open Sans" panose="020B0606030504020204" pitchFamily="34" charset="0"/>
              </a:rPr>
              <a:t> phase of change</a:t>
            </a:r>
            <a:endParaRPr lang="en-US" sz="2270" b="1" dirty="0">
              <a:solidFill>
                <a:srgbClr val="000000"/>
              </a:solidFill>
              <a:latin typeface="Montserrat Bold"/>
              <a:ea typeface="Montserrat Bold"/>
              <a:cs typeface="Montserrat Bold"/>
              <a:sym typeface="Montserrat Bold"/>
            </a:endParaRPr>
          </a:p>
        </p:txBody>
      </p:sp>
      <p:sp>
        <p:nvSpPr>
          <p:cNvPr id="17" name="TextBox 17">
            <a:extLst>
              <a:ext uri="{FF2B5EF4-FFF2-40B4-BE49-F238E27FC236}">
                <a16:creationId xmlns:a16="http://schemas.microsoft.com/office/drawing/2014/main" id="{DACEE566-7B1F-0F88-6C51-6F6A4E1176A2}"/>
              </a:ext>
            </a:extLst>
          </p:cNvPr>
          <p:cNvSpPr txBox="1"/>
          <p:nvPr/>
        </p:nvSpPr>
        <p:spPr>
          <a:xfrm>
            <a:off x="6758108" y="4721963"/>
            <a:ext cx="431722" cy="337569"/>
          </a:xfrm>
          <a:prstGeom prst="rect">
            <a:avLst/>
          </a:prstGeom>
        </p:spPr>
        <p:txBody>
          <a:bodyPr lIns="0" tIns="0" rIns="0" bIns="0" rtlCol="0" anchor="t">
            <a:spAutoFit/>
          </a:bodyPr>
          <a:lstStyle/>
          <a:p>
            <a:pPr algn="ctr">
              <a:lnSpc>
                <a:spcPts val="2895"/>
              </a:lnSpc>
              <a:spcBef>
                <a:spcPct val="0"/>
              </a:spcBef>
            </a:pPr>
            <a:r>
              <a:rPr lang="en-US" sz="2068" b="1" dirty="0">
                <a:solidFill>
                  <a:srgbClr val="000000"/>
                </a:solidFill>
                <a:latin typeface="Montserrat Bold"/>
                <a:ea typeface="Montserrat Bold"/>
                <a:cs typeface="Montserrat Bold"/>
                <a:sym typeface="Montserrat Bold"/>
              </a:rPr>
              <a:t>2</a:t>
            </a:r>
          </a:p>
        </p:txBody>
      </p:sp>
      <p:sp>
        <p:nvSpPr>
          <p:cNvPr id="26" name="テキスト ボックス 25">
            <a:extLst>
              <a:ext uri="{FF2B5EF4-FFF2-40B4-BE49-F238E27FC236}">
                <a16:creationId xmlns:a16="http://schemas.microsoft.com/office/drawing/2014/main" id="{C5CFE57C-CDBE-FF57-4514-7C33F52E2633}"/>
              </a:ext>
            </a:extLst>
          </p:cNvPr>
          <p:cNvSpPr txBox="1"/>
          <p:nvPr/>
        </p:nvSpPr>
        <p:spPr>
          <a:xfrm>
            <a:off x="1524000" y="1866900"/>
            <a:ext cx="10514724" cy="1569660"/>
          </a:xfrm>
          <a:prstGeom prst="rect">
            <a:avLst/>
          </a:prstGeom>
          <a:noFill/>
        </p:spPr>
        <p:txBody>
          <a:bodyPr wrap="square" rtlCol="0">
            <a:spAutoFit/>
          </a:bodyPr>
          <a:lstStyle/>
          <a:p>
            <a:r>
              <a:rPr kumimoji="1" lang="en-US" altLang="ja-JP" sz="4800" dirty="0"/>
              <a:t>Guess: According to the talk, what is the definition of “Leapfrog”? </a:t>
            </a:r>
            <a:endParaRPr kumimoji="1" lang="ja-JP" altLang="en-US" sz="4800"/>
          </a:p>
        </p:txBody>
      </p:sp>
      <p:pic>
        <p:nvPicPr>
          <p:cNvPr id="28" name="図 27" descr="小枝の上部にいるカエル">
            <a:extLst>
              <a:ext uri="{FF2B5EF4-FFF2-40B4-BE49-F238E27FC236}">
                <a16:creationId xmlns:a16="http://schemas.microsoft.com/office/drawing/2014/main" id="{2803BA10-CA08-8963-52BF-58FD6D0FCFB0}"/>
              </a:ext>
            </a:extLst>
          </p:cNvPr>
          <p:cNvPicPr>
            <a:picLocks noChangeAspect="1"/>
          </p:cNvPicPr>
          <p:nvPr/>
        </p:nvPicPr>
        <p:blipFill>
          <a:blip r:embed="rId5">
            <a:extLst>
              <a:ext uri="{28A0092B-C50C-407E-A947-70E740481C1C}">
                <a14:useLocalDpi xmlns:a14="http://schemas.microsoft.com/office/drawing/2010/main" val="0"/>
              </a:ext>
            </a:extLst>
          </a:blip>
          <a:srcRect l="10784" t="4732" r="4902" b="8843"/>
          <a:stretch/>
        </p:blipFill>
        <p:spPr>
          <a:xfrm>
            <a:off x="523733" y="4503476"/>
            <a:ext cx="5711811" cy="3905171"/>
          </a:xfrm>
          <a:prstGeom prst="rect">
            <a:avLst/>
          </a:prstGeom>
        </p:spPr>
      </p:pic>
      <p:sp>
        <p:nvSpPr>
          <p:cNvPr id="3" name="テキスト ボックス 2">
            <a:extLst>
              <a:ext uri="{FF2B5EF4-FFF2-40B4-BE49-F238E27FC236}">
                <a16:creationId xmlns:a16="http://schemas.microsoft.com/office/drawing/2014/main" id="{7272EFD3-A6FD-24B1-85BA-1EACBB49423B}"/>
              </a:ext>
            </a:extLst>
          </p:cNvPr>
          <p:cNvSpPr txBox="1"/>
          <p:nvPr/>
        </p:nvSpPr>
        <p:spPr>
          <a:xfrm>
            <a:off x="7189830" y="6134100"/>
            <a:ext cx="9955170" cy="3416320"/>
          </a:xfrm>
          <a:prstGeom prst="rect">
            <a:avLst/>
          </a:prstGeom>
          <a:noFill/>
        </p:spPr>
        <p:txBody>
          <a:bodyPr wrap="square" rtlCol="0">
            <a:spAutoFit/>
          </a:bodyPr>
          <a:lstStyle/>
          <a:p>
            <a:r>
              <a:rPr kumimoji="1" lang="en-US" altLang="ja-JP" sz="2400" dirty="0"/>
              <a:t>Leapfrog innovation is a concept which represent Africa’s high potential in terms of innovation.</a:t>
            </a:r>
          </a:p>
          <a:p>
            <a:r>
              <a:rPr kumimoji="1" lang="en-US" altLang="ja-JP" sz="2400" dirty="0"/>
              <a:t>Zipline is one example of leapfrog, since Rwanda started using drones to deliver blood, before fully developing its transportation network such as trains or roads.</a:t>
            </a:r>
          </a:p>
          <a:p>
            <a:r>
              <a:rPr kumimoji="1" lang="en-US" altLang="ja-JP" sz="2400" dirty="0"/>
              <a:t>In the talk, </a:t>
            </a:r>
            <a:r>
              <a:rPr kumimoji="1" lang="en-US" altLang="ja-JP" sz="2400" dirty="0" err="1"/>
              <a:t>mPESA</a:t>
            </a:r>
            <a:r>
              <a:rPr kumimoji="1" lang="en-US" altLang="ja-JP" sz="2400" dirty="0"/>
              <a:t> (mobile money widely used in Kenya) is given as another example. It is considered leapfrog because mobile money became very common in Kenya before bank accounts were barely available to ordinary people.</a:t>
            </a:r>
            <a:endParaRPr kumimoji="1" lang="ja-JP" altLang="en-US" sz="2400"/>
          </a:p>
        </p:txBody>
      </p:sp>
    </p:spTree>
    <p:extLst>
      <p:ext uri="{BB962C8B-B14F-4D97-AF65-F5344CB8AC3E}">
        <p14:creationId xmlns:p14="http://schemas.microsoft.com/office/powerpoint/2010/main" val="4156469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5EEB8-89BC-B72D-4091-BDB2B52F5DA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D290DB2-BADA-663B-B51D-EE9FF8FAD022}"/>
              </a:ext>
            </a:extLst>
          </p:cNvPr>
          <p:cNvSpPr txBox="1"/>
          <p:nvPr/>
        </p:nvSpPr>
        <p:spPr>
          <a:xfrm>
            <a:off x="4531990" y="3924300"/>
            <a:ext cx="9224020" cy="1424877"/>
          </a:xfrm>
          <a:prstGeom prst="rect">
            <a:avLst/>
          </a:prstGeom>
        </p:spPr>
        <p:txBody>
          <a:bodyPr wrap="square" lIns="0" tIns="0" rIns="0" bIns="0" rtlCol="0" anchor="t">
            <a:spAutoFit/>
          </a:bodyPr>
          <a:lstStyle/>
          <a:p>
            <a:pPr algn="ctr">
              <a:lnSpc>
                <a:spcPts val="10780"/>
              </a:lnSpc>
            </a:pPr>
            <a:r>
              <a:rPr lang="en-US" sz="13000" spc="286" dirty="0">
                <a:solidFill>
                  <a:srgbClr val="ED673F"/>
                </a:solidFill>
                <a:latin typeface="Bright Retro"/>
                <a:ea typeface="Bright Retro"/>
                <a:cs typeface="Bright Retro"/>
                <a:sym typeface="Bright Retro"/>
              </a:rPr>
              <a:t>Thank you!</a:t>
            </a:r>
          </a:p>
        </p:txBody>
      </p:sp>
    </p:spTree>
    <p:extLst>
      <p:ext uri="{BB962C8B-B14F-4D97-AF65-F5344CB8AC3E}">
        <p14:creationId xmlns:p14="http://schemas.microsoft.com/office/powerpoint/2010/main" val="84975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415C73E-C8CE-65D2-438E-3DD4CFC6E96D}"/>
              </a:ext>
            </a:extLst>
          </p:cNvPr>
          <p:cNvSpPr txBox="1"/>
          <p:nvPr/>
        </p:nvSpPr>
        <p:spPr>
          <a:xfrm>
            <a:off x="1143000" y="1562100"/>
            <a:ext cx="14097000" cy="9571851"/>
          </a:xfrm>
          <a:prstGeom prst="rect">
            <a:avLst/>
          </a:prstGeom>
          <a:noFill/>
        </p:spPr>
        <p:txBody>
          <a:bodyPr wrap="square" rtlCol="0">
            <a:spAutoFit/>
          </a:bodyPr>
          <a:lstStyle/>
          <a:p>
            <a:r>
              <a:rPr kumimoji="1" lang="en-US" altLang="ja-JP" sz="2800" dirty="0"/>
              <a:t>CITATIONS</a:t>
            </a:r>
          </a:p>
          <a:p>
            <a:r>
              <a:rPr kumimoji="1" lang="en-US" altLang="ja-JP" sz="2800" dirty="0"/>
              <a:t>*All the images except the one from BBC are from the design application “Canva”, which I used to create the slides.</a:t>
            </a:r>
          </a:p>
          <a:p>
            <a:r>
              <a:rPr kumimoji="1" lang="fr-CA" altLang="ja-JP" sz="2800" dirty="0">
                <a:hlinkClick r:id="rId2"/>
              </a:rPr>
              <a:t>https://www.canva.com</a:t>
            </a:r>
            <a:r>
              <a:rPr kumimoji="1" lang="en-US" altLang="ja-JP" sz="2800" dirty="0"/>
              <a:t> </a:t>
            </a:r>
          </a:p>
          <a:p>
            <a:endParaRPr kumimoji="1" lang="en-US" altLang="ja-JP" sz="2800" dirty="0"/>
          </a:p>
          <a:p>
            <a:r>
              <a:rPr kumimoji="1" lang="en-US" altLang="ja-JP" sz="2800" dirty="0">
                <a:latin typeface="+mj-lt"/>
              </a:rPr>
              <a:t>-</a:t>
            </a:r>
            <a:r>
              <a:rPr lang="fr-CA" altLang="ja-JP" sz="2800" b="0" i="0" u="none" strike="noStrike" dirty="0">
                <a:solidFill>
                  <a:srgbClr val="000000"/>
                </a:solidFill>
                <a:effectLst/>
                <a:latin typeface="+mj-lt"/>
              </a:rPr>
              <a:t>Hughes, H. (2004). Oxford </a:t>
            </a:r>
            <a:r>
              <a:rPr lang="fr-CA" altLang="ja-JP" sz="2800" b="0" i="0" u="none" strike="noStrike" dirty="0" err="1">
                <a:solidFill>
                  <a:srgbClr val="000000"/>
                </a:solidFill>
                <a:effectLst/>
                <a:latin typeface="+mj-lt"/>
              </a:rPr>
              <a:t>Dictionary</a:t>
            </a:r>
            <a:r>
              <a:rPr lang="fr-CA" altLang="ja-JP" sz="2800" b="0" i="0" u="none" strike="noStrike" dirty="0">
                <a:solidFill>
                  <a:srgbClr val="000000"/>
                </a:solidFill>
                <a:effectLst/>
                <a:latin typeface="+mj-lt"/>
              </a:rPr>
              <a:t> of English (2nd </a:t>
            </a:r>
            <a:r>
              <a:rPr lang="fr-CA" altLang="ja-JP" sz="2800" b="0" i="0" u="none" strike="noStrike" dirty="0" err="1">
                <a:solidFill>
                  <a:srgbClr val="000000"/>
                </a:solidFill>
                <a:effectLst/>
                <a:latin typeface="+mj-lt"/>
              </a:rPr>
              <a:t>edition</a:t>
            </a:r>
            <a:r>
              <a:rPr lang="fr-CA" altLang="ja-JP" sz="2800" b="0" i="0" u="none" strike="noStrike" dirty="0">
                <a:solidFill>
                  <a:srgbClr val="000000"/>
                </a:solidFill>
                <a:effectLst/>
                <a:latin typeface="+mj-lt"/>
              </a:rPr>
              <a:t>). </a:t>
            </a:r>
            <a:r>
              <a:rPr lang="fr-CA" altLang="ja-JP" sz="2800" b="0" i="1" u="none" strike="noStrike" dirty="0">
                <a:solidFill>
                  <a:srgbClr val="000000"/>
                </a:solidFill>
                <a:effectLst/>
                <a:latin typeface="+mj-lt"/>
              </a:rPr>
              <a:t>Reference </a:t>
            </a:r>
            <a:r>
              <a:rPr lang="fr-CA" altLang="ja-JP" sz="2800" b="0" i="1" u="none" strike="noStrike" dirty="0" err="1">
                <a:solidFill>
                  <a:srgbClr val="000000"/>
                </a:solidFill>
                <a:effectLst/>
                <a:latin typeface="+mj-lt"/>
              </a:rPr>
              <a:t>Reviews</a:t>
            </a:r>
            <a:r>
              <a:rPr lang="fr-CA" altLang="ja-JP" sz="2800" b="0" i="0" u="none" strike="noStrike" dirty="0">
                <a:solidFill>
                  <a:srgbClr val="000000"/>
                </a:solidFill>
                <a:effectLst/>
                <a:latin typeface="+mj-lt"/>
              </a:rPr>
              <a:t>, </a:t>
            </a:r>
            <a:r>
              <a:rPr lang="fr-CA" altLang="ja-JP" sz="2800" b="0" i="1" u="none" strike="noStrike" dirty="0">
                <a:solidFill>
                  <a:srgbClr val="000000"/>
                </a:solidFill>
                <a:effectLst/>
                <a:latin typeface="+mj-lt"/>
              </a:rPr>
              <a:t>18</a:t>
            </a:r>
            <a:r>
              <a:rPr lang="fr-CA" altLang="ja-JP" sz="2800" b="0" i="0" u="none" strike="noStrike" dirty="0">
                <a:solidFill>
                  <a:srgbClr val="000000"/>
                </a:solidFill>
                <a:effectLst/>
                <a:latin typeface="+mj-lt"/>
              </a:rPr>
              <a:t>(4), 36–37. https://</a:t>
            </a:r>
            <a:r>
              <a:rPr lang="fr-CA" altLang="ja-JP" sz="2800" b="0" i="0" u="none" strike="noStrike" dirty="0" err="1">
                <a:solidFill>
                  <a:srgbClr val="000000"/>
                </a:solidFill>
                <a:effectLst/>
                <a:latin typeface="+mj-lt"/>
              </a:rPr>
              <a:t>doi.org</a:t>
            </a:r>
            <a:r>
              <a:rPr lang="fr-CA" altLang="ja-JP" sz="2800" b="0" i="0" u="none" strike="noStrike" dirty="0">
                <a:solidFill>
                  <a:srgbClr val="000000"/>
                </a:solidFill>
                <a:effectLst/>
                <a:latin typeface="+mj-lt"/>
              </a:rPr>
              <a:t>/10.1108/09504120410535407</a:t>
            </a:r>
          </a:p>
          <a:p>
            <a:endParaRPr lang="fr-CA" altLang="ja-JP" sz="2800" dirty="0">
              <a:solidFill>
                <a:srgbClr val="000000"/>
              </a:solidFill>
              <a:latin typeface="+mj-lt"/>
            </a:endParaRPr>
          </a:p>
          <a:p>
            <a:r>
              <a:rPr lang="fr-CA" altLang="ja-JP" sz="2800" b="0" i="0" u="none" strike="noStrike" dirty="0">
                <a:solidFill>
                  <a:srgbClr val="000000"/>
                </a:solidFill>
                <a:effectLst/>
                <a:latin typeface="Calibri" panose="020F0502020204030204" pitchFamily="34" charset="0"/>
                <a:cs typeface="Calibri" panose="020F0502020204030204" pitchFamily="34" charset="0"/>
              </a:rPr>
              <a:t>-TED TALK « </a:t>
            </a:r>
            <a:r>
              <a:rPr lang="fr-CA" altLang="ja-JP" sz="2800" b="0" i="0" u="none" strike="noStrike" dirty="0">
                <a:effectLst/>
                <a:latin typeface="Calibri" panose="020F0502020204030204" pitchFamily="34" charset="0"/>
                <a:cs typeface="Calibri" panose="020F0502020204030204" pitchFamily="34" charset="0"/>
              </a:rPr>
              <a:t>How </a:t>
            </a:r>
            <a:r>
              <a:rPr lang="fr-CA" altLang="ja-JP" sz="2800" b="0" i="0" u="none" strike="noStrike" dirty="0" err="1">
                <a:effectLst/>
                <a:latin typeface="Calibri" panose="020F0502020204030204" pitchFamily="34" charset="0"/>
                <a:cs typeface="Calibri" panose="020F0502020204030204" pitchFamily="34" charset="0"/>
              </a:rPr>
              <a:t>we're</a:t>
            </a:r>
            <a:r>
              <a:rPr lang="fr-CA" altLang="ja-JP" sz="2800" b="0" i="0" u="none" strike="noStrike" dirty="0">
                <a:effectLst/>
                <a:latin typeface="Calibri" panose="020F0502020204030204" pitchFamily="34" charset="0"/>
                <a:cs typeface="Calibri" panose="020F0502020204030204" pitchFamily="34" charset="0"/>
              </a:rPr>
              <a:t> </a:t>
            </a:r>
            <a:r>
              <a:rPr lang="fr-CA" altLang="ja-JP" sz="2800" b="0" i="0" u="none" strike="noStrike" dirty="0" err="1">
                <a:effectLst/>
                <a:latin typeface="Calibri" panose="020F0502020204030204" pitchFamily="34" charset="0"/>
                <a:cs typeface="Calibri" panose="020F0502020204030204" pitchFamily="34" charset="0"/>
              </a:rPr>
              <a:t>using</a:t>
            </a:r>
            <a:r>
              <a:rPr lang="fr-CA" altLang="ja-JP" sz="2800" b="0" i="0" u="none" strike="noStrike" dirty="0">
                <a:effectLst/>
                <a:latin typeface="Calibri" panose="020F0502020204030204" pitchFamily="34" charset="0"/>
                <a:cs typeface="Calibri" panose="020F0502020204030204" pitchFamily="34" charset="0"/>
              </a:rPr>
              <a:t> drones to </a:t>
            </a:r>
            <a:r>
              <a:rPr lang="fr-CA" altLang="ja-JP" sz="2800" b="0" i="0" u="none" strike="noStrike" dirty="0" err="1">
                <a:effectLst/>
                <a:latin typeface="Calibri" panose="020F0502020204030204" pitchFamily="34" charset="0"/>
                <a:cs typeface="Calibri" panose="020F0502020204030204" pitchFamily="34" charset="0"/>
              </a:rPr>
              <a:t>deliver</a:t>
            </a:r>
            <a:r>
              <a:rPr lang="fr-CA" altLang="ja-JP" sz="2800" b="0" i="0" u="none" strike="noStrike" dirty="0">
                <a:effectLst/>
                <a:latin typeface="Calibri" panose="020F0502020204030204" pitchFamily="34" charset="0"/>
                <a:cs typeface="Calibri" panose="020F0502020204030204" pitchFamily="34" charset="0"/>
              </a:rPr>
              <a:t> </a:t>
            </a:r>
            <a:r>
              <a:rPr lang="fr-CA" altLang="ja-JP" sz="2800" b="0" i="0" u="none" strike="noStrike" dirty="0" err="1">
                <a:effectLst/>
                <a:latin typeface="Calibri" panose="020F0502020204030204" pitchFamily="34" charset="0"/>
                <a:cs typeface="Calibri" panose="020F0502020204030204" pitchFamily="34" charset="0"/>
              </a:rPr>
              <a:t>blood</a:t>
            </a:r>
            <a:r>
              <a:rPr lang="fr-CA" altLang="ja-JP" sz="2800" b="0" i="0" u="none" strike="noStrike" dirty="0">
                <a:effectLst/>
                <a:latin typeface="Calibri" panose="020F0502020204030204" pitchFamily="34" charset="0"/>
                <a:cs typeface="Calibri" panose="020F0502020204030204" pitchFamily="34" charset="0"/>
              </a:rPr>
              <a:t> and </a:t>
            </a:r>
            <a:r>
              <a:rPr lang="fr-CA" altLang="ja-JP" sz="2800" b="0" i="0" u="none" strike="noStrike" dirty="0" err="1">
                <a:effectLst/>
                <a:latin typeface="Calibri" panose="020F0502020204030204" pitchFamily="34" charset="0"/>
                <a:cs typeface="Calibri" panose="020F0502020204030204" pitchFamily="34" charset="0"/>
              </a:rPr>
              <a:t>save</a:t>
            </a:r>
            <a:r>
              <a:rPr lang="fr-CA" altLang="ja-JP" sz="2800" b="0" i="0" u="none" strike="noStrike" dirty="0">
                <a:effectLst/>
                <a:latin typeface="Calibri" panose="020F0502020204030204" pitchFamily="34" charset="0"/>
                <a:cs typeface="Calibri" panose="020F0502020204030204" pitchFamily="34" charset="0"/>
              </a:rPr>
              <a:t> </a:t>
            </a:r>
            <a:r>
              <a:rPr lang="fr-CA" altLang="ja-JP" sz="2800" b="0" i="0" u="none" strike="noStrike" dirty="0" err="1">
                <a:effectLst/>
                <a:latin typeface="Calibri" panose="020F0502020204030204" pitchFamily="34" charset="0"/>
                <a:cs typeface="Calibri" panose="020F0502020204030204" pitchFamily="34" charset="0"/>
              </a:rPr>
              <a:t>lives</a:t>
            </a:r>
            <a:r>
              <a:rPr lang="fr-CA" altLang="ja-JP" sz="2800" b="0" i="0" u="none" strike="noStrike" dirty="0">
                <a:effectLst/>
                <a:latin typeface="Calibri" panose="020F0502020204030204" pitchFamily="34" charset="0"/>
                <a:cs typeface="Calibri" panose="020F0502020204030204" pitchFamily="34" charset="0"/>
              </a:rPr>
              <a:t> » by Keller </a:t>
            </a:r>
            <a:r>
              <a:rPr lang="fr-CA" altLang="ja-JP" sz="2800" b="0" i="0" u="none" strike="noStrike" dirty="0" err="1">
                <a:effectLst/>
                <a:latin typeface="Calibri" panose="020F0502020204030204" pitchFamily="34" charset="0"/>
                <a:cs typeface="Calibri" panose="020F0502020204030204" pitchFamily="34" charset="0"/>
              </a:rPr>
              <a:t>Rinaudo</a:t>
            </a:r>
            <a:r>
              <a:rPr lang="fr-CA" altLang="ja-JP" sz="2800" b="0" i="0" u="none" strike="noStrike" dirty="0">
                <a:effectLst/>
                <a:latin typeface="Calibri" panose="020F0502020204030204" pitchFamily="34" charset="0"/>
                <a:cs typeface="Calibri" panose="020F0502020204030204" pitchFamily="34" charset="0"/>
              </a:rPr>
              <a:t> </a:t>
            </a:r>
            <a:r>
              <a:rPr lang="fr-CA" altLang="ja-JP" sz="2800" b="0" i="0" u="none" strike="noStrike" dirty="0" err="1">
                <a:effectLst/>
                <a:latin typeface="Calibri" panose="020F0502020204030204" pitchFamily="34" charset="0"/>
                <a:cs typeface="Calibri" panose="020F0502020204030204" pitchFamily="34" charset="0"/>
              </a:rPr>
              <a:t>Cliffton</a:t>
            </a:r>
            <a:endParaRPr lang="fr-CA" altLang="ja-JP" sz="2800" b="0" i="0" u="none" strike="noStrike" dirty="0">
              <a:effectLst/>
              <a:latin typeface="Calibri" panose="020F0502020204030204" pitchFamily="34" charset="0"/>
              <a:cs typeface="Calibri" panose="020F0502020204030204" pitchFamily="34" charset="0"/>
            </a:endParaRPr>
          </a:p>
          <a:p>
            <a:r>
              <a:rPr lang="fr-CA" altLang="ja-JP" sz="2800" i="0" u="none" strike="noStrike" dirty="0">
                <a:effectLst/>
                <a:latin typeface="Calibri" panose="020F0502020204030204" pitchFamily="34" charset="0"/>
                <a:cs typeface="Calibri" panose="020F0502020204030204" pitchFamily="34" charset="0"/>
                <a:hlinkClick r:id="rId3"/>
              </a:rPr>
              <a:t>https://www.ted.com/talks/keller_rinaudo_cliffton_how_we_re_using_drones_to_deliver_blood_and_save_lives?subtitle=en</a:t>
            </a:r>
            <a:r>
              <a:rPr lang="fr-CA" altLang="ja-JP" sz="2800" i="0" u="none" strike="noStrike" dirty="0">
                <a:effectLst/>
                <a:latin typeface="Calibri" panose="020F0502020204030204" pitchFamily="34" charset="0"/>
                <a:cs typeface="Calibri" panose="020F0502020204030204" pitchFamily="34" charset="0"/>
              </a:rPr>
              <a:t> </a:t>
            </a:r>
          </a:p>
          <a:p>
            <a:endParaRPr lang="fr-CA" altLang="ja-JP" sz="2800" b="0" i="0" u="none" strike="noStrike" dirty="0">
              <a:solidFill>
                <a:srgbClr val="000000"/>
              </a:solidFill>
              <a:effectLst/>
              <a:latin typeface="+mj-lt"/>
            </a:endParaRPr>
          </a:p>
          <a:p>
            <a:r>
              <a:rPr lang="fr-CA" altLang="ja-JP" sz="2800" b="0" i="0" u="none" strike="noStrike" dirty="0">
                <a:solidFill>
                  <a:srgbClr val="000000"/>
                </a:solidFill>
                <a:effectLst/>
                <a:latin typeface="+mj-lt"/>
              </a:rPr>
              <a:t>-Simmons, D. (2016, </a:t>
            </a:r>
            <a:r>
              <a:rPr lang="fr-CA" altLang="ja-JP" sz="2800" b="0" i="0" u="none" strike="noStrike" dirty="0" err="1">
                <a:solidFill>
                  <a:srgbClr val="000000"/>
                </a:solidFill>
                <a:effectLst/>
                <a:latin typeface="+mj-lt"/>
              </a:rPr>
              <a:t>October</a:t>
            </a:r>
            <a:r>
              <a:rPr lang="fr-CA" altLang="ja-JP" sz="2800" b="0" i="0" u="none" strike="noStrike" dirty="0">
                <a:solidFill>
                  <a:srgbClr val="000000"/>
                </a:solidFill>
                <a:effectLst/>
                <a:latin typeface="+mj-lt"/>
              </a:rPr>
              <a:t> 14). </a:t>
            </a:r>
            <a:r>
              <a:rPr lang="fr-CA" altLang="ja-JP" sz="2800" b="0" i="1" u="none" strike="noStrike" dirty="0">
                <a:solidFill>
                  <a:srgbClr val="000000"/>
                </a:solidFill>
                <a:effectLst/>
                <a:latin typeface="+mj-lt"/>
              </a:rPr>
              <a:t>Rwanda </a:t>
            </a:r>
            <a:r>
              <a:rPr lang="fr-CA" altLang="ja-JP" sz="2800" b="0" i="1" u="none" strike="noStrike" dirty="0" err="1">
                <a:solidFill>
                  <a:srgbClr val="000000"/>
                </a:solidFill>
                <a:effectLst/>
                <a:latin typeface="+mj-lt"/>
              </a:rPr>
              <a:t>begins</a:t>
            </a:r>
            <a:r>
              <a:rPr lang="fr-CA" altLang="ja-JP" sz="2800" b="0" i="1" u="none" strike="noStrike" dirty="0">
                <a:solidFill>
                  <a:srgbClr val="000000"/>
                </a:solidFill>
                <a:effectLst/>
                <a:latin typeface="+mj-lt"/>
              </a:rPr>
              <a:t> </a:t>
            </a:r>
            <a:r>
              <a:rPr lang="fr-CA" altLang="ja-JP" sz="2800" b="0" i="1" u="none" strike="noStrike" dirty="0" err="1">
                <a:solidFill>
                  <a:srgbClr val="000000"/>
                </a:solidFill>
                <a:effectLst/>
                <a:latin typeface="+mj-lt"/>
              </a:rPr>
              <a:t>Zipline</a:t>
            </a:r>
            <a:r>
              <a:rPr lang="fr-CA" altLang="ja-JP" sz="2800" b="0" i="1" u="none" strike="noStrike" dirty="0">
                <a:solidFill>
                  <a:srgbClr val="000000"/>
                </a:solidFill>
                <a:effectLst/>
                <a:latin typeface="+mj-lt"/>
              </a:rPr>
              <a:t> commercial drone </a:t>
            </a:r>
            <a:r>
              <a:rPr lang="fr-CA" altLang="ja-JP" sz="2800" b="0" i="1" u="none" strike="noStrike" dirty="0" err="1">
                <a:solidFill>
                  <a:srgbClr val="000000"/>
                </a:solidFill>
                <a:effectLst/>
                <a:latin typeface="+mj-lt"/>
              </a:rPr>
              <a:t>deliveries</a:t>
            </a:r>
            <a:r>
              <a:rPr lang="fr-CA" altLang="ja-JP" sz="2800" b="0" i="0" u="none" strike="noStrike" dirty="0">
                <a:solidFill>
                  <a:srgbClr val="000000"/>
                </a:solidFill>
                <a:effectLst/>
                <a:latin typeface="+mj-lt"/>
              </a:rPr>
              <a:t>. BBC News. https://</a:t>
            </a:r>
            <a:r>
              <a:rPr lang="fr-CA" altLang="ja-JP" sz="2800" b="0" i="0" u="none" strike="noStrike" dirty="0" err="1">
                <a:solidFill>
                  <a:srgbClr val="000000"/>
                </a:solidFill>
                <a:effectLst/>
                <a:latin typeface="+mj-lt"/>
              </a:rPr>
              <a:t>www.bbc.com</a:t>
            </a:r>
            <a:r>
              <a:rPr lang="fr-CA" altLang="ja-JP" sz="2800" b="0" i="0" u="none" strike="noStrike" dirty="0">
                <a:solidFill>
                  <a:srgbClr val="000000"/>
                </a:solidFill>
                <a:effectLst/>
                <a:latin typeface="+mj-lt"/>
              </a:rPr>
              <a:t>/news/technology-37646474 </a:t>
            </a:r>
          </a:p>
          <a:p>
            <a:endParaRPr lang="fr-CA" altLang="ja-JP" sz="2800" b="0" i="0" u="none" strike="noStrike" dirty="0">
              <a:solidFill>
                <a:srgbClr val="141414"/>
              </a:solidFill>
              <a:effectLst/>
              <a:latin typeface="+mj-lt"/>
            </a:endParaRPr>
          </a:p>
          <a:p>
            <a:r>
              <a:rPr lang="fr-CA" altLang="ja-JP" sz="2800" b="0" i="0" u="none" strike="noStrike" dirty="0">
                <a:solidFill>
                  <a:srgbClr val="000000"/>
                </a:solidFill>
                <a:effectLst/>
                <a:latin typeface="+mj-lt"/>
              </a:rPr>
              <a:t>-Meda, P. (2023, June 9). </a:t>
            </a:r>
            <a:r>
              <a:rPr lang="fr-CA" altLang="ja-JP" sz="2800" b="0" i="1" u="none" strike="noStrike" dirty="0" err="1">
                <a:solidFill>
                  <a:srgbClr val="000000"/>
                </a:solidFill>
                <a:effectLst/>
                <a:latin typeface="+mj-lt"/>
              </a:rPr>
              <a:t>What</a:t>
            </a:r>
            <a:r>
              <a:rPr lang="fr-CA" altLang="ja-JP" sz="2800" b="0" i="1" u="none" strike="noStrike" dirty="0">
                <a:solidFill>
                  <a:srgbClr val="000000"/>
                </a:solidFill>
                <a:effectLst/>
                <a:latin typeface="+mj-lt"/>
              </a:rPr>
              <a:t> </a:t>
            </a:r>
            <a:r>
              <a:rPr lang="fr-CA" altLang="ja-JP" sz="2800" b="0" i="1" u="none" strike="noStrike" dirty="0" err="1">
                <a:solidFill>
                  <a:srgbClr val="000000"/>
                </a:solidFill>
                <a:effectLst/>
                <a:latin typeface="+mj-lt"/>
              </a:rPr>
              <a:t>is</a:t>
            </a:r>
            <a:r>
              <a:rPr lang="fr-CA" altLang="ja-JP" sz="2800" b="0" i="1" u="none" strike="noStrike" dirty="0">
                <a:solidFill>
                  <a:srgbClr val="000000"/>
                </a:solidFill>
                <a:effectLst/>
                <a:latin typeface="+mj-lt"/>
              </a:rPr>
              <a:t> </a:t>
            </a:r>
            <a:r>
              <a:rPr lang="fr-CA" altLang="ja-JP" sz="2800" b="0" i="1" u="none" strike="noStrike" dirty="0" err="1">
                <a:solidFill>
                  <a:srgbClr val="000000"/>
                </a:solidFill>
                <a:effectLst/>
                <a:latin typeface="+mj-lt"/>
              </a:rPr>
              <a:t>leapfrog</a:t>
            </a:r>
            <a:r>
              <a:rPr lang="fr-CA" altLang="ja-JP" sz="2800" b="0" i="1" u="none" strike="noStrike" dirty="0">
                <a:solidFill>
                  <a:srgbClr val="000000"/>
                </a:solidFill>
                <a:effectLst/>
                <a:latin typeface="+mj-lt"/>
              </a:rPr>
              <a:t> innovation and </a:t>
            </a:r>
            <a:r>
              <a:rPr lang="fr-CA" altLang="ja-JP" sz="2800" b="0" i="1" u="none" strike="noStrike" dirty="0" err="1">
                <a:solidFill>
                  <a:srgbClr val="000000"/>
                </a:solidFill>
                <a:effectLst/>
                <a:latin typeface="+mj-lt"/>
              </a:rPr>
              <a:t>why</a:t>
            </a:r>
            <a:r>
              <a:rPr lang="fr-CA" altLang="ja-JP" sz="2800" b="0" i="1" u="none" strike="noStrike" dirty="0">
                <a:solidFill>
                  <a:srgbClr val="000000"/>
                </a:solidFill>
                <a:effectLst/>
                <a:latin typeface="+mj-lt"/>
              </a:rPr>
              <a:t> </a:t>
            </a:r>
            <a:r>
              <a:rPr lang="fr-CA" altLang="ja-JP" sz="2800" b="0" i="1" u="none" strike="noStrike" dirty="0" err="1">
                <a:solidFill>
                  <a:srgbClr val="000000"/>
                </a:solidFill>
                <a:effectLst/>
                <a:latin typeface="+mj-lt"/>
              </a:rPr>
              <a:t>you</a:t>
            </a:r>
            <a:r>
              <a:rPr lang="fr-CA" altLang="ja-JP" sz="2800" b="0" i="1" u="none" strike="noStrike" dirty="0">
                <a:solidFill>
                  <a:srgbClr val="000000"/>
                </a:solidFill>
                <a:effectLst/>
                <a:latin typeface="+mj-lt"/>
              </a:rPr>
              <a:t> </a:t>
            </a:r>
            <a:r>
              <a:rPr lang="fr-CA" altLang="ja-JP" sz="2800" b="0" i="1" u="none" strike="noStrike" dirty="0" err="1">
                <a:solidFill>
                  <a:srgbClr val="000000"/>
                </a:solidFill>
                <a:effectLst/>
                <a:latin typeface="+mj-lt"/>
              </a:rPr>
              <a:t>should</a:t>
            </a:r>
            <a:r>
              <a:rPr lang="fr-CA" altLang="ja-JP" sz="2800" b="0" i="1" u="none" strike="noStrike" dirty="0">
                <a:solidFill>
                  <a:srgbClr val="000000"/>
                </a:solidFill>
                <a:effectLst/>
                <a:latin typeface="+mj-lt"/>
              </a:rPr>
              <a:t> care</a:t>
            </a:r>
            <a:r>
              <a:rPr lang="fr-CA" altLang="ja-JP" sz="2800" b="0" i="0" u="none" strike="noStrike" dirty="0">
                <a:solidFill>
                  <a:srgbClr val="000000"/>
                </a:solidFill>
                <a:effectLst/>
                <a:latin typeface="+mj-lt"/>
              </a:rPr>
              <a:t>. Innovation </a:t>
            </a:r>
            <a:r>
              <a:rPr lang="fr-CA" altLang="ja-JP" sz="2800" b="0" i="0" u="none" strike="noStrike" dirty="0" err="1">
                <a:solidFill>
                  <a:srgbClr val="000000"/>
                </a:solidFill>
                <a:effectLst/>
                <a:latin typeface="+mj-lt"/>
              </a:rPr>
              <a:t>Copilots</a:t>
            </a:r>
            <a:r>
              <a:rPr lang="fr-CA" altLang="ja-JP" sz="2800" b="0" i="0" u="none" strike="noStrike" dirty="0">
                <a:solidFill>
                  <a:srgbClr val="000000"/>
                </a:solidFill>
                <a:effectLst/>
                <a:latin typeface="+mj-lt"/>
              </a:rPr>
              <a:t>. https://</a:t>
            </a:r>
            <a:r>
              <a:rPr lang="fr-CA" altLang="ja-JP" sz="2800" b="0" i="0" u="none" strike="noStrike" dirty="0" err="1">
                <a:solidFill>
                  <a:srgbClr val="000000"/>
                </a:solidFill>
                <a:effectLst/>
                <a:latin typeface="+mj-lt"/>
              </a:rPr>
              <a:t>www.icopilots.com</a:t>
            </a:r>
            <a:r>
              <a:rPr lang="fr-CA" altLang="ja-JP" sz="2800" b="0" i="0" u="none" strike="noStrike" dirty="0">
                <a:solidFill>
                  <a:srgbClr val="000000"/>
                </a:solidFill>
                <a:effectLst/>
                <a:latin typeface="+mj-lt"/>
              </a:rPr>
              <a:t>/</a:t>
            </a:r>
            <a:r>
              <a:rPr lang="fr-CA" altLang="ja-JP" sz="2800" b="0" i="0" u="none" strike="noStrike" dirty="0" err="1">
                <a:solidFill>
                  <a:srgbClr val="000000"/>
                </a:solidFill>
                <a:effectLst/>
                <a:latin typeface="+mj-lt"/>
              </a:rPr>
              <a:t>what</a:t>
            </a:r>
            <a:r>
              <a:rPr lang="fr-CA" altLang="ja-JP" sz="2800" b="0" i="0" u="none" strike="noStrike" dirty="0">
                <a:solidFill>
                  <a:srgbClr val="000000"/>
                </a:solidFill>
                <a:effectLst/>
                <a:latin typeface="+mj-lt"/>
              </a:rPr>
              <a:t>-</a:t>
            </a:r>
            <a:r>
              <a:rPr lang="fr-CA" altLang="ja-JP" sz="2800" b="0" i="0" u="none" strike="noStrike" dirty="0" err="1">
                <a:solidFill>
                  <a:srgbClr val="000000"/>
                </a:solidFill>
                <a:effectLst/>
                <a:latin typeface="+mj-lt"/>
              </a:rPr>
              <a:t>is</a:t>
            </a:r>
            <a:r>
              <a:rPr lang="fr-CA" altLang="ja-JP" sz="2800" b="0" i="0" u="none" strike="noStrike" dirty="0">
                <a:solidFill>
                  <a:srgbClr val="000000"/>
                </a:solidFill>
                <a:effectLst/>
                <a:latin typeface="+mj-lt"/>
              </a:rPr>
              <a:t>-</a:t>
            </a:r>
            <a:r>
              <a:rPr lang="fr-CA" altLang="ja-JP" sz="2800" b="0" i="0" u="none" strike="noStrike" dirty="0" err="1">
                <a:solidFill>
                  <a:srgbClr val="000000"/>
                </a:solidFill>
                <a:effectLst/>
                <a:latin typeface="+mj-lt"/>
              </a:rPr>
              <a:t>leapfrog</a:t>
            </a:r>
            <a:r>
              <a:rPr lang="fr-CA" altLang="ja-JP" sz="2800" b="0" i="0" u="none" strike="noStrike" dirty="0">
                <a:solidFill>
                  <a:srgbClr val="000000"/>
                </a:solidFill>
                <a:effectLst/>
                <a:latin typeface="+mj-lt"/>
              </a:rPr>
              <a:t>-innovation-and-</a:t>
            </a:r>
            <a:r>
              <a:rPr lang="fr-CA" altLang="ja-JP" sz="2800" b="0" i="0" u="none" strike="noStrike" dirty="0" err="1">
                <a:solidFill>
                  <a:srgbClr val="000000"/>
                </a:solidFill>
                <a:effectLst/>
                <a:latin typeface="+mj-lt"/>
              </a:rPr>
              <a:t>hwy</a:t>
            </a:r>
            <a:r>
              <a:rPr lang="fr-CA" altLang="ja-JP" sz="2800" b="0" i="0" u="none" strike="noStrike" dirty="0">
                <a:solidFill>
                  <a:srgbClr val="000000"/>
                </a:solidFill>
                <a:effectLst/>
                <a:latin typeface="+mj-lt"/>
              </a:rPr>
              <a:t>-</a:t>
            </a:r>
            <a:r>
              <a:rPr lang="fr-CA" altLang="ja-JP" sz="2800" b="0" i="0" u="none" strike="noStrike" dirty="0" err="1">
                <a:solidFill>
                  <a:srgbClr val="000000"/>
                </a:solidFill>
                <a:effectLst/>
                <a:latin typeface="+mj-lt"/>
              </a:rPr>
              <a:t>you</a:t>
            </a:r>
            <a:r>
              <a:rPr lang="fr-CA" altLang="ja-JP" sz="2800" b="0" i="0" u="none" strike="noStrike" dirty="0">
                <a:solidFill>
                  <a:srgbClr val="000000"/>
                </a:solidFill>
                <a:effectLst/>
                <a:latin typeface="+mj-lt"/>
              </a:rPr>
              <a:t>-</a:t>
            </a:r>
            <a:r>
              <a:rPr lang="fr-CA" altLang="ja-JP" sz="2800" b="0" i="0" u="none" strike="noStrike" dirty="0" err="1">
                <a:solidFill>
                  <a:srgbClr val="000000"/>
                </a:solidFill>
                <a:effectLst/>
                <a:latin typeface="+mj-lt"/>
              </a:rPr>
              <a:t>should</a:t>
            </a:r>
            <a:r>
              <a:rPr lang="fr-CA" altLang="ja-JP" sz="2800" b="0" i="0" u="none" strike="noStrike" dirty="0">
                <a:solidFill>
                  <a:srgbClr val="000000"/>
                </a:solidFill>
                <a:effectLst/>
                <a:latin typeface="+mj-lt"/>
              </a:rPr>
              <a:t>-care/#:~:</a:t>
            </a:r>
            <a:r>
              <a:rPr lang="fr-CA" altLang="ja-JP" sz="2800" b="0" i="0" u="none" strike="noStrike" dirty="0" err="1">
                <a:solidFill>
                  <a:srgbClr val="000000"/>
                </a:solidFill>
                <a:effectLst/>
                <a:latin typeface="+mj-lt"/>
              </a:rPr>
              <a:t>text</a:t>
            </a:r>
            <a:r>
              <a:rPr lang="fr-CA" altLang="ja-JP" sz="2800" b="0" i="0" u="none" strike="noStrike" dirty="0">
                <a:solidFill>
                  <a:srgbClr val="000000"/>
                </a:solidFill>
                <a:effectLst/>
                <a:latin typeface="+mj-lt"/>
              </a:rPr>
              <a:t>=In%20business%2C%20the%20term%20leapfrog,a%20whole%20phase%20of%20change.</a:t>
            </a:r>
          </a:p>
          <a:p>
            <a:endParaRPr lang="fr-CA" altLang="ja-JP" sz="2800" b="0" i="0" u="none" strike="noStrike" dirty="0">
              <a:solidFill>
                <a:srgbClr val="141414"/>
              </a:solidFill>
              <a:effectLst/>
              <a:latin typeface="+mj-lt"/>
            </a:endParaRPr>
          </a:p>
          <a:p>
            <a:endParaRPr lang="fr-CA" altLang="ja-JP" sz="2800" b="0" i="0" u="none" strike="noStrike" dirty="0">
              <a:solidFill>
                <a:srgbClr val="000000"/>
              </a:solidFill>
              <a:effectLst/>
              <a:latin typeface="+mj-lt"/>
            </a:endParaRPr>
          </a:p>
          <a:p>
            <a:endParaRPr kumimoji="1" lang="ja-JP" altLang="en-US" sz="2800"/>
          </a:p>
        </p:txBody>
      </p:sp>
    </p:spTree>
    <p:extLst>
      <p:ext uri="{BB962C8B-B14F-4D97-AF65-F5344CB8AC3E}">
        <p14:creationId xmlns:p14="http://schemas.microsoft.com/office/powerpoint/2010/main" val="847091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837</Words>
  <Application>Microsoft Macintosh PowerPoint</Application>
  <PresentationFormat>Custom</PresentationFormat>
  <Paragraphs>80</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Calibri</vt:lpstr>
      <vt:lpstr>Montserrat Bold</vt:lpstr>
      <vt:lpstr>Montserrat</vt:lpstr>
      <vt:lpstr>Abstracted Dream JP</vt:lpstr>
      <vt:lpstr>Bright Retro</vt:lpstr>
      <vt:lpstr>Arial</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INNOVATION IN AFRICA</dc:title>
  <cp:lastModifiedBy>Jason Pipe</cp:lastModifiedBy>
  <cp:revision>3</cp:revision>
  <dcterms:created xsi:type="dcterms:W3CDTF">2006-08-16T00:00:00Z</dcterms:created>
  <dcterms:modified xsi:type="dcterms:W3CDTF">2025-02-19T02:36:07Z</dcterms:modified>
  <dc:identifier>DAGWEyg0iD0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2025-02-19T02:36:06Z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9d348b08-982d-487f-8708-18e948c8ca7c</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