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4" r:id="rId8"/>
    <p:sldId id="262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C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7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3E74BC-B1F6-8C3E-6F53-E806F1C6D6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D88CE3B-B4AA-73A6-7E00-00962AC99A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55541E-24E5-5A90-3657-B06E7E40F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24F3ED-B092-30D2-C68A-6574A8AA9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9CC723-FA02-565A-5CEC-559115BE5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726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51B50D-27E4-33DB-8546-786E743D9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9D8844-7550-7922-81EA-5DFD7D66C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179ED2-3DD5-A702-B673-AD7A41EB0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1DBF42-A6D4-CC1A-AFEB-5059E9120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97D2C7-EC2F-261A-D162-9C02EDDC6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2701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A2986A-0509-443F-5460-72D110B70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5CC952-91BA-74C5-06D3-9F1B1F5CE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42F7F1-CE03-B164-BB48-5176ABA94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58D4CE-8177-2214-B1FD-FDC2761CA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E80258-01EA-65AA-443C-75C0A6A3C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8493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B4CCD5-ED08-8DDC-40EA-A21C6EF55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EDA0294-B2C5-901C-9F01-917E1F72AF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4E0F1C-3BF8-4CF9-BAAD-94DE117833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C82CE6-95C3-9C65-CBAD-55469AE81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E09F2F5-CCCA-CB78-9A7C-BF972B741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20384FD-4ADD-A3A7-6303-E95D9C553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7874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786D18-7A02-D5CC-ABA2-C75DF6910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8208631-961F-6539-F986-3C4196D2F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EC29DB2-6422-2438-F3DF-845252F78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89A11B1-960D-81AC-323B-A246C36089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4053571-CC86-EF71-2C08-239793BA4A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CB885E5-FDE2-6891-1C45-75B5E37F6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65544A2-122A-F408-F300-54D0A7C2D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8A92017-A2ED-C0B5-87C2-5325F8691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586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826313-C396-084A-19E0-4E067EB01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7401E45-853A-D627-C5E5-8E4AF445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B626D-354C-B22D-3A74-2F6CACA79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E404AAD-6F77-09DD-F4D5-280CC5A6A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445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C3834BF-9E3D-8D06-C939-148C31901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D443E43-F639-5C36-4BCE-A8CD4A7EB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071DE6-5387-EE60-A35D-E3D8C0DFC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7220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96EEA9-EDAF-E8B7-D2FF-A2431922E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FF84D6-956A-CFF1-F1D1-5B48A2A6A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4BE5838-90E6-5A78-9FB2-1715940A6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5013690-CC85-B743-C368-A313AC25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77210B5-C41E-FB03-04E0-209DA3B2D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7604033-9650-2F19-AC5B-50524D96F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656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947669-9985-07ED-5DBA-0EF0CC0C8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A39EACA-7951-36AA-9450-53D74103BC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CF9B168-EB2B-5D1D-BE53-871247ABFA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62DD3AB-46D6-0157-A38A-3070D93CF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CBF9FDF-9325-EBB6-9DBA-B8C8DD2E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6827DE6-83A4-FE3B-98C0-3050F33F8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9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054F03-E562-6A7A-FD21-5BBD695DB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7416B03-E073-2976-C867-A0294F87F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126191-E6A2-B124-EA0B-B9390F7E3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ED0254-8C9B-572E-B375-308B7E26B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40978F-662A-FB0B-7472-4E3642D8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9471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F1F1379-76A8-D1A4-395E-DA7386B30F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E6FE1A5-4A6A-7387-15C4-86319D1307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445679-F39F-2BF6-6A8D-370A7E48C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CDAB9D-9F94-E32A-6989-E0ECB35ED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D1CF2E-C6F4-E7AD-4024-3ECB34CF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008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6A21BE0-4EB1-D889-DFCB-BD3AF6D45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24AD44E-BEF8-D323-5C7B-FF53367A1D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0CD629-7D1B-0F12-5032-D395F4B9F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238F73-DCBB-F380-CE12-CCE72282FE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ECAC34-DD9F-A11A-6EAE-3B9440D710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225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d.com/talks/anjan_chatterjee_how_your_brain_decides_what_is_beautiful/transcript?referrer=playlist-craftsmanship&amp;autoplay=true&amp;subtitle=e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Neuroscience and Technology Fusion | Stable Diffusion Online">
            <a:extLst>
              <a:ext uri="{FF2B5EF4-FFF2-40B4-BE49-F238E27FC236}">
                <a16:creationId xmlns:a16="http://schemas.microsoft.com/office/drawing/2014/main" id="{3206F66C-09B9-AAEE-C361-A99FAC99C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144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FA Turquoise Blue Light 316 Molotow -UFA316">
            <a:extLst>
              <a:ext uri="{FF2B5EF4-FFF2-40B4-BE49-F238E27FC236}">
                <a16:creationId xmlns:a16="http://schemas.microsoft.com/office/drawing/2014/main" id="{EA44DBD9-7491-C834-47E8-908A9085E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319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EFE8FC2-E301-E5AB-7273-564F7BB3E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607219"/>
            <a:ext cx="7319962" cy="2387600"/>
          </a:xfrm>
        </p:spPr>
        <p:txBody>
          <a:bodyPr>
            <a:normAutofit/>
          </a:bodyPr>
          <a:lstStyle/>
          <a:p>
            <a:r>
              <a:rPr kumimoji="1" lang="en-US" altLang="ja-JP" sz="48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How</a:t>
            </a:r>
            <a:r>
              <a:rPr kumimoji="1" lang="ja-JP" altLang="en-US" sz="4800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48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your brain decides what is beautiful</a:t>
            </a:r>
            <a:endParaRPr kumimoji="1" lang="ja-JP" altLang="en-US" sz="4800" dirty="0">
              <a:solidFill>
                <a:schemeClr val="bg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D888CC4-A98A-E797-C95A-986000B705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799" y="3602038"/>
            <a:ext cx="7015163" cy="1655762"/>
          </a:xfrm>
        </p:spPr>
        <p:txBody>
          <a:bodyPr>
            <a:norm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Anjan Chatterjee</a:t>
            </a:r>
          </a:p>
          <a:p>
            <a:r>
              <a:rPr lang="ja-JP" altLang="en-US" sz="2800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・</a:t>
            </a:r>
            <a:r>
              <a:rPr lang="en-US" altLang="ja-JP" sz="28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 neuroscientist</a:t>
            </a:r>
            <a:endParaRPr kumimoji="1" lang="ja-JP" altLang="en-US" sz="2800" dirty="0">
              <a:solidFill>
                <a:schemeClr val="bg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88B3BA3F-2C8C-CF7C-A67F-D84F03F6C6F4}"/>
              </a:ext>
            </a:extLst>
          </p:cNvPr>
          <p:cNvCxnSpPr>
            <a:cxnSpLocks/>
          </p:cNvCxnSpPr>
          <p:nvPr/>
        </p:nvCxnSpPr>
        <p:spPr>
          <a:xfrm>
            <a:off x="0" y="912019"/>
            <a:ext cx="7319963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72B978BD-3C28-D556-072F-F7B54082E98F}"/>
              </a:ext>
            </a:extLst>
          </p:cNvPr>
          <p:cNvCxnSpPr>
            <a:cxnSpLocks/>
          </p:cNvCxnSpPr>
          <p:nvPr/>
        </p:nvCxnSpPr>
        <p:spPr>
          <a:xfrm>
            <a:off x="0" y="5913120"/>
            <a:ext cx="7319963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824210C-4EB2-4FBF-58C1-82F90E90CF7B}"/>
              </a:ext>
            </a:extLst>
          </p:cNvPr>
          <p:cNvSpPr txBox="1"/>
          <p:nvPr/>
        </p:nvSpPr>
        <p:spPr>
          <a:xfrm>
            <a:off x="1310006" y="6066114"/>
            <a:ext cx="55987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sz="2000" dirty="0">
              <a:solidFill>
                <a:schemeClr val="bg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936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F26B55-7280-4CD4-D19B-1E5B2769B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3441"/>
            <a:ext cx="10515600" cy="837247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Watch Here</a:t>
            </a:r>
            <a:endParaRPr kumimoji="1" lang="ja-JP" altLang="en-US" dirty="0">
              <a:latin typeface="Cambria" panose="020405030504060302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49DF148-2F63-8ECF-AF9C-96F564EDC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CA" altLang="ja-JP" dirty="0">
                <a:hlinkClick r:id="rId2"/>
              </a:rPr>
              <a:t>https://www.ted.com/talks/anjan_chatterjee_how_your_brain_decides_what_is_beautiful/transcript?referrer=playlist-craftsmanship&amp;autoplay=true&amp;subtitle=en</a:t>
            </a:r>
            <a:endParaRPr kumimoji="1" lang="en-CA" altLang="ja-JP" dirty="0"/>
          </a:p>
          <a:p>
            <a:endParaRPr lang="en-CA" altLang="ja-JP" dirty="0"/>
          </a:p>
          <a:p>
            <a:endParaRPr kumimoji="1" lang="en-CA" altLang="ja-JP" dirty="0"/>
          </a:p>
          <a:p>
            <a:endParaRPr lang="en-CA" altLang="ja-JP" dirty="0"/>
          </a:p>
          <a:p>
            <a:endParaRPr kumimoji="1" lang="ja-JP" altLang="en-US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63B4271-4ECE-76DF-9E8C-39C37875D3E8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95C17ED9-D24E-C4C9-AF2D-FB18DB1F3096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767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9E95-AE74-5646-E0B8-C2904906D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8567EF-A2FB-0A2D-658A-90A752528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3441"/>
            <a:ext cx="10515600" cy="837247"/>
          </a:xfrm>
        </p:spPr>
        <p:txBody>
          <a:bodyPr/>
          <a:lstStyle/>
          <a:p>
            <a:r>
              <a:rPr kumimoji="1"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Why I chose this TED Talk</a:t>
            </a:r>
            <a:endParaRPr kumimoji="1" lang="ja-JP" altLang="en-US" dirty="0">
              <a:latin typeface="Cambria" panose="020405030504060302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A6BCE7-0DDD-B757-F433-BC16190F2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10" y="1825625"/>
            <a:ext cx="7585364" cy="4351338"/>
          </a:xfrm>
        </p:spPr>
        <p:txBody>
          <a:bodyPr/>
          <a:lstStyle/>
          <a:p>
            <a:endParaRPr kumimoji="1"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kumimoji="1"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It is fascinating while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perceptions vary from person to person, there are common features that many people find attractive in a beautiful face.  </a:t>
            </a:r>
          </a:p>
          <a:p>
            <a:endParaRPr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kumimoji="1"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I found it interesting to learn how our brains process faces, and to think about ways to overcome biases in society regarding looks.</a:t>
            </a:r>
            <a:endParaRPr kumimoji="1" lang="ja-JP" altLang="en-US" dirty="0">
              <a:latin typeface="Cambria" panose="02040503050406030204" pitchFamily="18" charset="0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88236E78-A5EE-FDB0-F8E8-920D1A055858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F9951B01-5F92-565F-1E02-FE5B74614C6F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Science Shows How Faces Guide, and Reflect, Our Social Lives – Association  for Psychological Science – APS">
            <a:extLst>
              <a:ext uri="{FF2B5EF4-FFF2-40B4-BE49-F238E27FC236}">
                <a16:creationId xmlns:a16="http://schemas.microsoft.com/office/drawing/2014/main" id="{F4F15A56-85EE-8BD4-0581-E0429D0F9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27"/>
          <a:stretch/>
        </p:blipFill>
        <p:spPr bwMode="auto">
          <a:xfrm>
            <a:off x="8416636" y="0"/>
            <a:ext cx="3775364" cy="684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536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9B8F7-5C61-682C-CD63-A007D5CAB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19FEB408-6691-F637-AD7C-8D49A4F668D1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B3A46AFF-172C-6A12-08A8-CD2736178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64" y="211295"/>
            <a:ext cx="10515600" cy="837247"/>
          </a:xfrm>
        </p:spPr>
        <p:txBody>
          <a:bodyPr/>
          <a:lstStyle/>
          <a:p>
            <a:r>
              <a:rPr kumimoji="1"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Vocabulary</a:t>
            </a:r>
            <a:endParaRPr kumimoji="1" lang="ja-JP" altLang="en-US" dirty="0">
              <a:latin typeface="Cambria" panose="020405030504060302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D91E069-965A-5C0D-E4A7-51A7A99C3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5359" y="1203009"/>
            <a:ext cx="4021281" cy="1552257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ja-JP" altLang="en-US" b="1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・</a:t>
            </a:r>
            <a:r>
              <a:rPr lang="en-US" altLang="ja-JP" b="1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 basic parameters </a:t>
            </a:r>
          </a:p>
          <a:p>
            <a:pPr marL="0" indent="0" algn="l">
              <a:buNone/>
            </a:pPr>
            <a:r>
              <a:rPr lang="en-US" altLang="ja-JP" b="1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</a:p>
          <a:p>
            <a:pPr marL="0" indent="0" algn="l">
              <a:buNone/>
            </a:pPr>
            <a:r>
              <a:rPr lang="en-US" altLang="ja-JP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0" indent="0" algn="l">
              <a:buNone/>
            </a:pPr>
            <a:endParaRPr lang="en-US" altLang="ja-JP" b="1" dirty="0">
              <a:solidFill>
                <a:srgbClr val="12121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92E10C8-671F-C64C-6CAC-D0C156AD9F30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26CEB888-6F58-A7CE-79EB-F7C4061CF244}"/>
              </a:ext>
            </a:extLst>
          </p:cNvPr>
          <p:cNvSpPr txBox="1">
            <a:spLocks/>
          </p:cNvSpPr>
          <p:nvPr/>
        </p:nvSpPr>
        <p:spPr>
          <a:xfrm>
            <a:off x="374073" y="1621630"/>
            <a:ext cx="11662063" cy="5455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b="1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b="1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  <a:r>
              <a:rPr lang="en-US" altLang="ja-JP" b="1" u="sng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Averaging </a:t>
            </a:r>
            <a:r>
              <a:rPr lang="en-US" altLang="ja-JP" b="1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: </a:t>
            </a:r>
            <a:r>
              <a:rPr lang="en-US" altLang="ja-JP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composite faces represent genetic diversity and adaptability   </a:t>
            </a:r>
          </a:p>
          <a:p>
            <a:pPr marL="0" indent="0">
              <a:buNone/>
            </a:pPr>
            <a:r>
              <a:rPr lang="en-US" altLang="ja-JP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            to the environment.           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ja-JP" dirty="0">
              <a:solidFill>
                <a:srgbClr val="12121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altLang="ja-JP" b="1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  <a:r>
              <a:rPr lang="en-US" altLang="ja-JP" b="1" u="sng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Symmetry</a:t>
            </a:r>
            <a:r>
              <a:rPr lang="en-US" altLang="ja-JP" b="1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: </a:t>
            </a:r>
            <a:r>
              <a:rPr lang="en-US" altLang="ja-JP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where one half of the face is the  mirror image of  the other.        </a:t>
            </a:r>
            <a:r>
              <a:rPr lang="ja-JP" altLang="en-US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　　　　　　　　　　　　　　　　　</a:t>
            </a:r>
            <a:endParaRPr lang="en-US" altLang="ja-JP" dirty="0">
              <a:solidFill>
                <a:srgbClr val="12121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altLang="ja-JP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             </a:t>
            </a:r>
            <a:r>
              <a:rPr lang="ja-JP" altLang="en-US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→</a:t>
            </a:r>
            <a:r>
              <a:rPr lang="en-US" altLang="ja-JP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indicator of health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　　　　　　</a:t>
            </a:r>
            <a:endParaRPr lang="en-US" altLang="ja-JP" dirty="0">
              <a:solidFill>
                <a:srgbClr val="12121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b="1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  <a:r>
              <a:rPr lang="en-US" altLang="ja-JP" b="1" u="sng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Effects of hormones</a:t>
            </a:r>
            <a:r>
              <a:rPr lang="en-US" altLang="ja-JP" b="1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:  </a:t>
            </a:r>
            <a:r>
              <a:rPr lang="en-US" altLang="ja-JP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estrogen and testosterone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                                  produces features that signal fertility.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ja-JP" b="1" dirty="0">
              <a:solidFill>
                <a:srgbClr val="12121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819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12856-FEC2-57E3-3CA8-3D0F94489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F945A99-9244-0647-C91F-8BA8CF519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638" y="900083"/>
            <a:ext cx="11680723" cy="54978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latin typeface="Cambria" panose="02040503050406030204" pitchFamily="18" charset="0"/>
                <a:ea typeface="Cambria" panose="02040503050406030204" pitchFamily="18" charset="0"/>
              </a:rPr>
              <a:t>・</a:t>
            </a:r>
            <a:r>
              <a:rPr lang="en-US" altLang="ja-JP" b="1" u="sng" dirty="0">
                <a:latin typeface="Cambria" panose="02040503050406030204" pitchFamily="18" charset="0"/>
                <a:ea typeface="Cambria" panose="02040503050406030204" pitchFamily="18" charset="0"/>
              </a:rPr>
              <a:t>fusiform gyrus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:  a part of the brain that is activated when seeing a </a:t>
            </a:r>
          </a:p>
          <a:p>
            <a:pPr marL="0" indent="0">
              <a:buNone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                                     beautiful person.</a:t>
            </a:r>
          </a:p>
          <a:p>
            <a:pPr marL="0" indent="0">
              <a:buNone/>
            </a:pPr>
            <a:endParaRPr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ja-JP" altLang="en-US" dirty="0">
                <a:latin typeface="Cambria" panose="02040503050406030204" pitchFamily="18" charset="0"/>
                <a:ea typeface="Cambria" panose="02040503050406030204" pitchFamily="18" charset="0"/>
              </a:rPr>
              <a:t>・</a:t>
            </a:r>
            <a:r>
              <a:rPr lang="en-US" altLang="ja-JP" b="1" u="sng" dirty="0">
                <a:latin typeface="Cambria" panose="02040503050406030204" pitchFamily="18" charset="0"/>
                <a:ea typeface="Cambria" panose="02040503050406030204" pitchFamily="18" charset="0"/>
              </a:rPr>
              <a:t>”beauty is good” stereotype</a:t>
            </a:r>
            <a:r>
              <a:rPr lang="en-US" altLang="ja-JP" b="1" dirty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:  our brains have overlapping neural </a:t>
            </a:r>
          </a:p>
          <a:p>
            <a:pPr marL="0" indent="0">
              <a:buNone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                                                              activity in response to beauty and good.</a:t>
            </a:r>
          </a:p>
          <a:p>
            <a:pPr marL="0" indent="0">
              <a:buNone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                                                 </a:t>
            </a:r>
            <a:r>
              <a:rPr lang="ja-JP" altLang="en-US" dirty="0">
                <a:latin typeface="Cambria" panose="02040503050406030204" pitchFamily="18" charset="0"/>
                <a:ea typeface="Cambria" panose="02040503050406030204" pitchFamily="18" charset="0"/>
              </a:rPr>
              <a:t>→ 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we automatically associate beauty and good</a:t>
            </a:r>
          </a:p>
          <a:p>
            <a:pPr marL="0" indent="0">
              <a:buNone/>
            </a:pPr>
            <a:endParaRPr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</a:t>
            </a:r>
            <a:r>
              <a:rPr lang="en-US" altLang="ja-JP" b="1" dirty="0">
                <a:latin typeface="Cambria" panose="02040503050406030204" pitchFamily="18" charset="0"/>
                <a:ea typeface="Cambria" panose="02040503050406030204" pitchFamily="18" charset="0"/>
              </a:rPr>
              <a:t>Message of the presentation</a:t>
            </a:r>
          </a:p>
          <a:p>
            <a:pPr marL="0" indent="0" algn="ctr">
              <a:buNone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         : By understanding these implicit biases, </a:t>
            </a:r>
          </a:p>
          <a:p>
            <a:pPr marL="0" indent="0" algn="ctr">
              <a:buNone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                     we can aim for a society which treats people fairly.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6B3F9B63-0975-9203-98BF-9362C507CF52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DAE701D-2CA1-F715-DC1E-11BA1142BF5D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092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92390-CEE7-FA17-AE69-F306B11A9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54DBE3-13FC-1573-4229-9676B1BD1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172" y="258980"/>
            <a:ext cx="10515600" cy="837247"/>
          </a:xfrm>
        </p:spPr>
        <p:txBody>
          <a:bodyPr/>
          <a:lstStyle/>
          <a:p>
            <a:r>
              <a:rPr kumimoji="1"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Quiz</a:t>
            </a:r>
            <a:endParaRPr kumimoji="1" lang="ja-JP" altLang="en-US" dirty="0">
              <a:latin typeface="Cambria" panose="020405030504060302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01DD3C-F4B9-F407-7A95-1836150D6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67423"/>
          </a:xfrm>
        </p:spPr>
        <p:txBody>
          <a:bodyPr>
            <a:normAutofit/>
          </a:bodyPr>
          <a:lstStyle/>
          <a:p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Who thought that he will discover the face of criminality by combining photographs of violent criminals?</a:t>
            </a:r>
            <a:endParaRPr kumimoji="1"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        </a:t>
            </a:r>
            <a:endParaRPr kumimoji="1"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/>
            <a:r>
              <a:rPr lang="en-US" altLang="ja-JP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</a:t>
            </a:r>
            <a:r>
              <a:rPr lang="en-US" altLang="ja-JP" b="0" i="0" dirty="0">
                <a:solidFill>
                  <a:srgbClr val="12121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hich 2 academic fields have </a:t>
            </a:r>
            <a:r>
              <a:rPr lang="en-US" altLang="ja-JP" b="0" i="0" dirty="0" err="1">
                <a:solidFill>
                  <a:srgbClr val="12121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adressed</a:t>
            </a:r>
            <a:r>
              <a:rPr lang="en-US" altLang="ja-JP" b="0" i="0" dirty="0">
                <a:solidFill>
                  <a:srgbClr val="12121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the question of beauty in the past few decades?</a:t>
            </a:r>
            <a:endParaRPr kumimoji="1"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altLang="ja-JP" sz="3200" dirty="0">
                <a:latin typeface="Cambria" panose="02040503050406030204" pitchFamily="18" charset="0"/>
                <a:ea typeface="Cambria" panose="02040503050406030204" pitchFamily="18" charset="0"/>
              </a:rPr>
              <a:t>     </a:t>
            </a:r>
          </a:p>
          <a:p>
            <a:pPr algn="l"/>
            <a:r>
              <a:rPr lang="en-US" altLang="ja-JP" b="0" i="0" dirty="0">
                <a:solidFill>
                  <a:srgbClr val="12121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According to the presenter, what is free to drift and become more variable?</a:t>
            </a:r>
          </a:p>
          <a:p>
            <a:pPr marL="0" indent="0">
              <a:buNone/>
            </a:pPr>
            <a:r>
              <a:rPr lang="en-US" altLang="ja-JP" dirty="0"/>
              <a:t>    </a:t>
            </a:r>
            <a:endParaRPr kumimoji="1" lang="en-US" altLang="ja-JP" sz="3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0902EA62-FBAD-3F08-CDD2-03CC4AAACC27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7D81C617-2107-490E-EF06-CAEA3CDEED2D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A22A7FEF-2E91-A2CB-675A-B85E588698CD}"/>
              </a:ext>
            </a:extLst>
          </p:cNvPr>
          <p:cNvCxnSpPr>
            <a:cxnSpLocks/>
          </p:cNvCxnSpPr>
          <p:nvPr/>
        </p:nvCxnSpPr>
        <p:spPr>
          <a:xfrm>
            <a:off x="1396180" y="3026435"/>
            <a:ext cx="6371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207CEDBB-47EE-5DBC-7902-BDF960F4F34B}"/>
              </a:ext>
            </a:extLst>
          </p:cNvPr>
          <p:cNvCxnSpPr>
            <a:cxnSpLocks/>
          </p:cNvCxnSpPr>
          <p:nvPr/>
        </p:nvCxnSpPr>
        <p:spPr>
          <a:xfrm>
            <a:off x="1396180" y="4533006"/>
            <a:ext cx="68334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BD47C08C-13CE-1225-4F28-A6B139C6FF0A}"/>
              </a:ext>
            </a:extLst>
          </p:cNvPr>
          <p:cNvCxnSpPr>
            <a:cxnSpLocks/>
          </p:cNvCxnSpPr>
          <p:nvPr/>
        </p:nvCxnSpPr>
        <p:spPr>
          <a:xfrm>
            <a:off x="1209143" y="5964715"/>
            <a:ext cx="6371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動作設定ボタン: ヘルプ 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A7833EE-CF5E-12E0-D6EF-754FBCC6A703}"/>
              </a:ext>
            </a:extLst>
          </p:cNvPr>
          <p:cNvSpPr/>
          <p:nvPr/>
        </p:nvSpPr>
        <p:spPr>
          <a:xfrm>
            <a:off x="10107561" y="332232"/>
            <a:ext cx="1357049" cy="1358445"/>
          </a:xfrm>
          <a:prstGeom prst="actionButtonHelp">
            <a:avLst/>
          </a:prstGeom>
          <a:noFill/>
          <a:ln w="5715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1463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ED149-8331-9618-2770-6B15E5457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4E2FF1-0702-5BC0-A15A-CADA7C1E3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485" y="174207"/>
            <a:ext cx="10515600" cy="837247"/>
          </a:xfrm>
        </p:spPr>
        <p:txBody>
          <a:bodyPr/>
          <a:lstStyle/>
          <a:p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Answers</a:t>
            </a:r>
            <a:endParaRPr kumimoji="1" lang="ja-JP" altLang="en-US" dirty="0">
              <a:latin typeface="Cambria" panose="020405030504060302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2307CCF-1FF5-3B4B-2822-16E3F058B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67423"/>
          </a:xfrm>
        </p:spPr>
        <p:txBody>
          <a:bodyPr>
            <a:normAutofit/>
          </a:bodyPr>
          <a:lstStyle/>
          <a:p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Who thought that he will discover the face of criminality by combining photographs of violent criminals?</a:t>
            </a:r>
            <a:endParaRPr kumimoji="1"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        </a:t>
            </a:r>
            <a:r>
              <a:rPr lang="en-US" altLang="ja-JP" sz="3200" dirty="0">
                <a:latin typeface="Cambria" panose="02040503050406030204" pitchFamily="18" charset="0"/>
                <a:ea typeface="Cambria" panose="02040503050406030204" pitchFamily="18" charset="0"/>
              </a:rPr>
              <a:t>Sir. Francis Galton</a:t>
            </a:r>
            <a:r>
              <a:rPr kumimoji="1"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    </a:t>
            </a:r>
          </a:p>
          <a:p>
            <a:pPr algn="l"/>
            <a:r>
              <a:rPr lang="en-US" altLang="ja-JP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</a:t>
            </a:r>
            <a:r>
              <a:rPr lang="en-US" altLang="ja-JP" b="0" i="0" dirty="0">
                <a:solidFill>
                  <a:srgbClr val="12121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hich 2 academic fields have </a:t>
            </a:r>
            <a:r>
              <a:rPr lang="en-US" altLang="ja-JP" b="0" i="0" dirty="0" err="1">
                <a:solidFill>
                  <a:srgbClr val="12121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adressed</a:t>
            </a:r>
            <a:r>
              <a:rPr lang="en-US" altLang="ja-JP" b="0" i="0" dirty="0">
                <a:solidFill>
                  <a:srgbClr val="12121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the question of beauty in the past few decades?</a:t>
            </a:r>
            <a:endParaRPr kumimoji="1"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altLang="ja-JP" sz="3200" dirty="0">
                <a:latin typeface="Cambria" panose="02040503050406030204" pitchFamily="18" charset="0"/>
                <a:ea typeface="Cambria" panose="02040503050406030204" pitchFamily="18" charset="0"/>
              </a:rPr>
              <a:t>     evolutionary psychology, neuroscience</a:t>
            </a:r>
          </a:p>
          <a:p>
            <a:pPr algn="l"/>
            <a:r>
              <a:rPr lang="en-US" altLang="ja-JP" b="0" i="0" dirty="0">
                <a:solidFill>
                  <a:srgbClr val="12121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According to the presenter, what is free to drift and become more variable?</a:t>
            </a:r>
          </a:p>
          <a:p>
            <a:pPr marL="0" indent="0">
              <a:buNone/>
            </a:pPr>
            <a:r>
              <a:rPr lang="en-US" altLang="ja-JP" dirty="0"/>
              <a:t>    </a:t>
            </a:r>
            <a:r>
              <a:rPr lang="en-US" altLang="ja-JP" sz="3200" dirty="0">
                <a:latin typeface="Cambria" panose="02040503050406030204" pitchFamily="18" charset="0"/>
                <a:ea typeface="Cambria" panose="02040503050406030204" pitchFamily="18" charset="0"/>
              </a:rPr>
              <a:t>preference and trait combinations</a:t>
            </a:r>
            <a:endParaRPr kumimoji="1" lang="en-US" altLang="ja-JP" sz="3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8993C3E3-2815-AAB8-C13E-BA96B820F66B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DD60134C-9700-07E7-E541-AEE18E26C26A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F842D3CA-28CD-DC9B-5434-622ED411F774}"/>
              </a:ext>
            </a:extLst>
          </p:cNvPr>
          <p:cNvCxnSpPr>
            <a:cxnSpLocks/>
          </p:cNvCxnSpPr>
          <p:nvPr/>
        </p:nvCxnSpPr>
        <p:spPr>
          <a:xfrm>
            <a:off x="1396180" y="3026435"/>
            <a:ext cx="6371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DE0CA4F8-87FC-4107-16E2-88F78EB2E5B1}"/>
              </a:ext>
            </a:extLst>
          </p:cNvPr>
          <p:cNvCxnSpPr>
            <a:cxnSpLocks/>
          </p:cNvCxnSpPr>
          <p:nvPr/>
        </p:nvCxnSpPr>
        <p:spPr>
          <a:xfrm>
            <a:off x="1396180" y="4533006"/>
            <a:ext cx="68334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7F3A8CDD-8065-8404-3368-090596508C15}"/>
              </a:ext>
            </a:extLst>
          </p:cNvPr>
          <p:cNvCxnSpPr>
            <a:cxnSpLocks/>
          </p:cNvCxnSpPr>
          <p:nvPr/>
        </p:nvCxnSpPr>
        <p:spPr>
          <a:xfrm>
            <a:off x="1209143" y="5964715"/>
            <a:ext cx="6371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動作設定ボタン: ヘルプ 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C42CFEE-8DC6-72E2-FE2C-C559DBD31217}"/>
              </a:ext>
            </a:extLst>
          </p:cNvPr>
          <p:cNvSpPr/>
          <p:nvPr/>
        </p:nvSpPr>
        <p:spPr>
          <a:xfrm>
            <a:off x="10107561" y="332232"/>
            <a:ext cx="1357049" cy="1358445"/>
          </a:xfrm>
          <a:prstGeom prst="actionButtonHelp">
            <a:avLst/>
          </a:prstGeom>
          <a:noFill/>
          <a:ln w="5715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8280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EF0DC-ACAE-09C1-65AF-6BD14BA6D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B35A8A-5CF9-7939-15F6-FB8E0EB96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017" y="1556920"/>
            <a:ext cx="11162205" cy="4555972"/>
          </a:xfrm>
        </p:spPr>
        <p:txBody>
          <a:bodyPr/>
          <a:lstStyle/>
          <a:p>
            <a:r>
              <a:rPr lang="en-US" altLang="ja-JP" sz="3200" dirty="0">
                <a:latin typeface="Cambria" panose="02040503050406030204" pitchFamily="18" charset="0"/>
                <a:ea typeface="Cambria" panose="02040503050406030204" pitchFamily="18" charset="0"/>
              </a:rPr>
              <a:t>Where do we find the “beauty is good” stereotype causing a negative effect on society?   </a:t>
            </a:r>
          </a:p>
          <a:p>
            <a:endParaRPr lang="en-US" altLang="ja-JP" sz="3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altLang="ja-JP" sz="3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/>
            <a:endParaRPr lang="en-US" altLang="ja-JP" sz="3200" b="0" i="0" dirty="0">
              <a:solidFill>
                <a:srgbClr val="121212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/>
            <a:r>
              <a:rPr lang="en-US" altLang="ja-JP" sz="3200" b="0" i="0" dirty="0">
                <a:solidFill>
                  <a:srgbClr val="12121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In what ways do you think modern medicine and technological innovation are affecting our sense of what beauty is ?      </a:t>
            </a:r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C2258B8B-FA16-2649-C606-1DE37F2BED1A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F999336A-F3BD-E214-1F57-6D75EA404C02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8A626782-F583-9A07-26F9-EA17BD82F377}"/>
              </a:ext>
            </a:extLst>
          </p:cNvPr>
          <p:cNvCxnSpPr>
            <a:cxnSpLocks/>
          </p:cNvCxnSpPr>
          <p:nvPr/>
        </p:nvCxnSpPr>
        <p:spPr>
          <a:xfrm>
            <a:off x="978124" y="3211717"/>
            <a:ext cx="76789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8148C7B8-22D9-3C91-97A9-F0BB1B008320}"/>
              </a:ext>
            </a:extLst>
          </p:cNvPr>
          <p:cNvCxnSpPr>
            <a:cxnSpLocks/>
          </p:cNvCxnSpPr>
          <p:nvPr/>
        </p:nvCxnSpPr>
        <p:spPr>
          <a:xfrm>
            <a:off x="3037878" y="5821062"/>
            <a:ext cx="77773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7DCABA44-1D74-249E-E315-3007F4149E06}"/>
              </a:ext>
            </a:extLst>
          </p:cNvPr>
          <p:cNvSpPr txBox="1">
            <a:spLocks/>
          </p:cNvSpPr>
          <p:nvPr/>
        </p:nvSpPr>
        <p:spPr>
          <a:xfrm>
            <a:off x="236312" y="337347"/>
            <a:ext cx="6110750" cy="1246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4400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 deeper discission ; </a:t>
            </a:r>
          </a:p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82020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404</Words>
  <Application>Microsoft Macintosh PowerPoint</Application>
  <PresentationFormat>Widescreen</PresentationFormat>
  <Paragraphs>55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游ゴシック</vt:lpstr>
      <vt:lpstr>游ゴシック Light</vt:lpstr>
      <vt:lpstr>Arial</vt:lpstr>
      <vt:lpstr>Cambria</vt:lpstr>
      <vt:lpstr>Office テーマ</vt:lpstr>
      <vt:lpstr>How your brain decides what is beautiful</vt:lpstr>
      <vt:lpstr>Watch Here</vt:lpstr>
      <vt:lpstr>Why I chose this TED Talk</vt:lpstr>
      <vt:lpstr>Vocabulary</vt:lpstr>
      <vt:lpstr>PowerPoint Presentation</vt:lpstr>
      <vt:lpstr>Quiz</vt:lpstr>
      <vt:lpstr>Answers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do laundry when you’re depressed</dc:title>
  <dc:creator>H Y</dc:creator>
  <cp:lastModifiedBy>Jason Pipe</cp:lastModifiedBy>
  <cp:revision>10</cp:revision>
  <dcterms:created xsi:type="dcterms:W3CDTF">2024-02-15T13:09:02Z</dcterms:created>
  <dcterms:modified xsi:type="dcterms:W3CDTF">2025-02-19T02:37:15Z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2025-02-19T02:37:15Z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b8e8822b-4b66-4094-b0bb-30cf042749f2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