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3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/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November 6,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6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November 6,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4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November 6,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22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November 6, 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40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November 6,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8820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November 6,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3806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November 6,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November 6,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92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November 6,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70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November 6,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733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November 6,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09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950" cap="none" spc="2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November 6,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950" cap="none" spc="2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3657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7" r:id="rId7"/>
    <p:sldLayoutId id="2147483813" r:id="rId8"/>
    <p:sldLayoutId id="2147483814" r:id="rId9"/>
    <p:sldLayoutId id="2147483815" r:id="rId10"/>
    <p:sldLayoutId id="2147483816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none" spc="25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10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800" kern="1200" spc="10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10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 spc="10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10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ted.com/talks/tim_urban_inside_the_mind_of_a_master_procrastinato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3FE92E-FF21-46DB-BE36-B3A5D4149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9DFFEE-526A-4D56-A70C-EADE7289B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654CCA6-125D-0C42-F6AA-C0BD2AF60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1126" y="979713"/>
            <a:ext cx="5320206" cy="3122023"/>
          </a:xfrm>
        </p:spPr>
        <p:txBody>
          <a:bodyPr>
            <a:normAutofit/>
          </a:bodyPr>
          <a:lstStyle/>
          <a:p>
            <a:r>
              <a:rPr kumimoji="1" lang="en-US" altLang="ja-JP" sz="48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Inside the mind of a master procrastinator</a:t>
            </a:r>
            <a:endParaRPr kumimoji="1" lang="ja-JP" altLang="en-US" sz="4800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A146423-245F-4BF7-825D-DE366277D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1731" y="5367130"/>
            <a:ext cx="5078996" cy="728870"/>
          </a:xfrm>
        </p:spPr>
        <p:txBody>
          <a:bodyPr>
            <a:normAutofit/>
          </a:bodyPr>
          <a:lstStyle/>
          <a:p>
            <a:r>
              <a:rPr kumimoji="1" lang="en-US" altLang="ja-JP" sz="28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6321116 </a:t>
            </a:r>
            <a:r>
              <a:rPr kumimoji="1" lang="en-US" altLang="ja-JP" sz="2800" dirty="0" err="1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Nakama</a:t>
            </a:r>
            <a:r>
              <a:rPr kumimoji="1" lang="en-US" altLang="ja-JP" sz="28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 Kyoka</a:t>
            </a:r>
            <a:endParaRPr kumimoji="1" lang="ja-JP" altLang="en-US" sz="2800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1457BC-58AF-DF4B-A9FA-A7CF6887AB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21" r="22073" b="-1"/>
          <a:stretch/>
        </p:blipFill>
        <p:spPr>
          <a:xfrm>
            <a:off x="7616215" y="-23854"/>
            <a:ext cx="4575785" cy="6892740"/>
          </a:xfrm>
          <a:custGeom>
            <a:avLst/>
            <a:gdLst/>
            <a:ahLst/>
            <a:cxnLst/>
            <a:rect l="l" t="t" r="r" b="b"/>
            <a:pathLst>
              <a:path w="4575785" h="6857999">
                <a:moveTo>
                  <a:pt x="517468" y="0"/>
                </a:moveTo>
                <a:lnTo>
                  <a:pt x="4575785" y="0"/>
                </a:lnTo>
                <a:lnTo>
                  <a:pt x="4575785" y="6857999"/>
                </a:lnTo>
                <a:lnTo>
                  <a:pt x="960511" y="6857999"/>
                </a:lnTo>
                <a:lnTo>
                  <a:pt x="942694" y="6843617"/>
                </a:lnTo>
                <a:cubicBezTo>
                  <a:pt x="964945" y="6792705"/>
                  <a:pt x="892574" y="6836929"/>
                  <a:pt x="865960" y="6827318"/>
                </a:cubicBezTo>
                <a:lnTo>
                  <a:pt x="861487" y="6823037"/>
                </a:lnTo>
                <a:lnTo>
                  <a:pt x="859513" y="6806858"/>
                </a:lnTo>
                <a:lnTo>
                  <a:pt x="860461" y="6800037"/>
                </a:lnTo>
                <a:cubicBezTo>
                  <a:pt x="860484" y="6795612"/>
                  <a:pt x="859691" y="6793024"/>
                  <a:pt x="858251" y="6791626"/>
                </a:cubicBezTo>
                <a:lnTo>
                  <a:pt x="857660" y="6791654"/>
                </a:lnTo>
                <a:lnTo>
                  <a:pt x="856643" y="6783314"/>
                </a:lnTo>
                <a:cubicBezTo>
                  <a:pt x="856157" y="6768705"/>
                  <a:pt x="856848" y="6753980"/>
                  <a:pt x="858459" y="6739543"/>
                </a:cubicBezTo>
                <a:cubicBezTo>
                  <a:pt x="825704" y="6742272"/>
                  <a:pt x="849542" y="6681110"/>
                  <a:pt x="794118" y="6710916"/>
                </a:cubicBezTo>
                <a:cubicBezTo>
                  <a:pt x="794610" y="6692179"/>
                  <a:pt x="815573" y="6671806"/>
                  <a:pt x="779817" y="6693690"/>
                </a:cubicBezTo>
                <a:cubicBezTo>
                  <a:pt x="778915" y="6687990"/>
                  <a:pt x="774885" y="6685995"/>
                  <a:pt x="769310" y="6685745"/>
                </a:cubicBezTo>
                <a:lnTo>
                  <a:pt x="766802" y="6686064"/>
                </a:lnTo>
                <a:cubicBezTo>
                  <a:pt x="767473" y="6672038"/>
                  <a:pt x="768145" y="6658011"/>
                  <a:pt x="768816" y="6643985"/>
                </a:cubicBezTo>
                <a:lnTo>
                  <a:pt x="764758" y="6640288"/>
                </a:lnTo>
                <a:lnTo>
                  <a:pt x="771603" y="6610439"/>
                </a:lnTo>
                <a:cubicBezTo>
                  <a:pt x="771799" y="6605729"/>
                  <a:pt x="776328" y="6505678"/>
                  <a:pt x="776524" y="6500968"/>
                </a:cubicBezTo>
                <a:lnTo>
                  <a:pt x="716862" y="6252242"/>
                </a:lnTo>
                <a:cubicBezTo>
                  <a:pt x="710358" y="6209033"/>
                  <a:pt x="712158" y="6177416"/>
                  <a:pt x="706006" y="6116988"/>
                </a:cubicBezTo>
                <a:cubicBezTo>
                  <a:pt x="664744" y="6009788"/>
                  <a:pt x="669134" y="5997889"/>
                  <a:pt x="675681" y="5921438"/>
                </a:cubicBezTo>
                <a:cubicBezTo>
                  <a:pt x="609567" y="5910253"/>
                  <a:pt x="667197" y="5880778"/>
                  <a:pt x="646967" y="5848021"/>
                </a:cubicBezTo>
                <a:cubicBezTo>
                  <a:pt x="633539" y="5819166"/>
                  <a:pt x="610193" y="5775630"/>
                  <a:pt x="595120" y="5722308"/>
                </a:cubicBezTo>
                <a:cubicBezTo>
                  <a:pt x="587517" y="5685814"/>
                  <a:pt x="566330" y="5564010"/>
                  <a:pt x="556522" y="5528087"/>
                </a:cubicBezTo>
                <a:cubicBezTo>
                  <a:pt x="551310" y="5519174"/>
                  <a:pt x="556171" y="5505252"/>
                  <a:pt x="536270" y="5506770"/>
                </a:cubicBezTo>
                <a:cubicBezTo>
                  <a:pt x="512052" y="5506489"/>
                  <a:pt x="543356" y="5459435"/>
                  <a:pt x="516612" y="5473320"/>
                </a:cubicBezTo>
                <a:cubicBezTo>
                  <a:pt x="537947" y="5440196"/>
                  <a:pt x="486731" y="5435838"/>
                  <a:pt x="471989" y="5418523"/>
                </a:cubicBezTo>
                <a:cubicBezTo>
                  <a:pt x="493820" y="5390817"/>
                  <a:pt x="454363" y="5377479"/>
                  <a:pt x="442299" y="5333204"/>
                </a:cubicBezTo>
                <a:cubicBezTo>
                  <a:pt x="467689" y="5302287"/>
                  <a:pt x="420786" y="5307848"/>
                  <a:pt x="452960" y="5255192"/>
                </a:cubicBezTo>
                <a:cubicBezTo>
                  <a:pt x="453300" y="5233631"/>
                  <a:pt x="429983" y="5195187"/>
                  <a:pt x="431339" y="5156169"/>
                </a:cubicBezTo>
                <a:cubicBezTo>
                  <a:pt x="398945" y="5067566"/>
                  <a:pt x="403718" y="5079988"/>
                  <a:pt x="404757" y="5025421"/>
                </a:cubicBezTo>
                <a:cubicBezTo>
                  <a:pt x="400018" y="4966103"/>
                  <a:pt x="402758" y="4976631"/>
                  <a:pt x="395660" y="4924394"/>
                </a:cubicBezTo>
                <a:cubicBezTo>
                  <a:pt x="383838" y="4897752"/>
                  <a:pt x="406451" y="4876973"/>
                  <a:pt x="390158" y="4861232"/>
                </a:cubicBezTo>
                <a:cubicBezTo>
                  <a:pt x="362582" y="4877952"/>
                  <a:pt x="368360" y="4813711"/>
                  <a:pt x="341238" y="4838615"/>
                </a:cubicBezTo>
                <a:cubicBezTo>
                  <a:pt x="311503" y="4831441"/>
                  <a:pt x="352577" y="4804970"/>
                  <a:pt x="326273" y="4796524"/>
                </a:cubicBezTo>
                <a:lnTo>
                  <a:pt x="284996" y="4672372"/>
                </a:lnTo>
                <a:cubicBezTo>
                  <a:pt x="298118" y="4649489"/>
                  <a:pt x="287003" y="4640074"/>
                  <a:pt x="267970" y="4634255"/>
                </a:cubicBezTo>
                <a:cubicBezTo>
                  <a:pt x="263754" y="4595383"/>
                  <a:pt x="222766" y="4593405"/>
                  <a:pt x="203275" y="4555830"/>
                </a:cubicBezTo>
                <a:cubicBezTo>
                  <a:pt x="181514" y="4524570"/>
                  <a:pt x="154438" y="4520149"/>
                  <a:pt x="133797" y="4479914"/>
                </a:cubicBezTo>
                <a:cubicBezTo>
                  <a:pt x="124082" y="4457346"/>
                  <a:pt x="105185" y="4427564"/>
                  <a:pt x="84156" y="4415916"/>
                </a:cubicBezTo>
                <a:lnTo>
                  <a:pt x="83303" y="4414752"/>
                </a:lnTo>
                <a:lnTo>
                  <a:pt x="72062" y="4388525"/>
                </a:lnTo>
                <a:lnTo>
                  <a:pt x="75315" y="4375182"/>
                </a:lnTo>
                <a:cubicBezTo>
                  <a:pt x="75941" y="4370194"/>
                  <a:pt x="75530" y="4367154"/>
                  <a:pt x="74333" y="4365355"/>
                </a:cubicBezTo>
                <a:lnTo>
                  <a:pt x="68893" y="4364787"/>
                </a:lnTo>
                <a:cubicBezTo>
                  <a:pt x="68887" y="4364737"/>
                  <a:pt x="68881" y="4364686"/>
                  <a:pt x="68875" y="4364636"/>
                </a:cubicBezTo>
                <a:cubicBezTo>
                  <a:pt x="68620" y="4351507"/>
                  <a:pt x="69309" y="4337030"/>
                  <a:pt x="58168" y="4323582"/>
                </a:cubicBezTo>
                <a:cubicBezTo>
                  <a:pt x="61811" y="4263350"/>
                  <a:pt x="99263" y="4233013"/>
                  <a:pt x="79972" y="4208494"/>
                </a:cubicBezTo>
                <a:cubicBezTo>
                  <a:pt x="88758" y="4180446"/>
                  <a:pt x="125844" y="4152085"/>
                  <a:pt x="106280" y="4120638"/>
                </a:cubicBezTo>
                <a:cubicBezTo>
                  <a:pt x="111598" y="4121936"/>
                  <a:pt x="113804" y="4120147"/>
                  <a:pt x="114398" y="4116558"/>
                </a:cubicBezTo>
                <a:cubicBezTo>
                  <a:pt x="114157" y="4114248"/>
                  <a:pt x="113917" y="4111937"/>
                  <a:pt x="113677" y="4109627"/>
                </a:cubicBezTo>
                <a:lnTo>
                  <a:pt x="105699" y="4105626"/>
                </a:lnTo>
                <a:cubicBezTo>
                  <a:pt x="77890" y="4088880"/>
                  <a:pt x="108987" y="4082598"/>
                  <a:pt x="106408" y="4051443"/>
                </a:cubicBezTo>
                <a:cubicBezTo>
                  <a:pt x="106858" y="4036630"/>
                  <a:pt x="97032" y="3985550"/>
                  <a:pt x="103822" y="3988496"/>
                </a:cubicBezTo>
                <a:lnTo>
                  <a:pt x="75372" y="3857059"/>
                </a:lnTo>
                <a:cubicBezTo>
                  <a:pt x="82817" y="3836376"/>
                  <a:pt x="81742" y="3824520"/>
                  <a:pt x="64937" y="3815652"/>
                </a:cubicBezTo>
                <a:cubicBezTo>
                  <a:pt x="102287" y="3718925"/>
                  <a:pt x="55573" y="3772320"/>
                  <a:pt x="59080" y="3696747"/>
                </a:cubicBezTo>
                <a:cubicBezTo>
                  <a:pt x="66269" y="3629648"/>
                  <a:pt x="63240" y="3571908"/>
                  <a:pt x="85623" y="3491441"/>
                </a:cubicBezTo>
                <a:cubicBezTo>
                  <a:pt x="98410" y="3474059"/>
                  <a:pt x="99525" y="3431012"/>
                  <a:pt x="100691" y="3417526"/>
                </a:cubicBezTo>
                <a:cubicBezTo>
                  <a:pt x="101857" y="3404040"/>
                  <a:pt x="95556" y="3412369"/>
                  <a:pt x="92620" y="3410525"/>
                </a:cubicBezTo>
                <a:cubicBezTo>
                  <a:pt x="92153" y="3374230"/>
                  <a:pt x="83244" y="3285268"/>
                  <a:pt x="79737" y="3235496"/>
                </a:cubicBezTo>
                <a:cubicBezTo>
                  <a:pt x="70953" y="3207448"/>
                  <a:pt x="52012" y="3143347"/>
                  <a:pt x="71576" y="3111898"/>
                </a:cubicBezTo>
                <a:cubicBezTo>
                  <a:pt x="66408" y="3077014"/>
                  <a:pt x="53542" y="3056489"/>
                  <a:pt x="48725" y="3026189"/>
                </a:cubicBezTo>
                <a:cubicBezTo>
                  <a:pt x="35029" y="3013335"/>
                  <a:pt x="35295" y="2950066"/>
                  <a:pt x="42673" y="2930099"/>
                </a:cubicBezTo>
                <a:cubicBezTo>
                  <a:pt x="72765" y="2876461"/>
                  <a:pt x="20837" y="2811743"/>
                  <a:pt x="43260" y="2768401"/>
                </a:cubicBezTo>
                <a:cubicBezTo>
                  <a:pt x="44784" y="2755816"/>
                  <a:pt x="43709" y="2744724"/>
                  <a:pt x="41022" y="2734617"/>
                </a:cubicBezTo>
                <a:lnTo>
                  <a:pt x="29707" y="2708118"/>
                </a:lnTo>
                <a:lnTo>
                  <a:pt x="18896" y="2704187"/>
                </a:lnTo>
                <a:lnTo>
                  <a:pt x="16157" y="2686013"/>
                </a:lnTo>
                <a:lnTo>
                  <a:pt x="0" y="2656506"/>
                </a:lnTo>
                <a:cubicBezTo>
                  <a:pt x="46275" y="2648213"/>
                  <a:pt x="-21852" y="2580542"/>
                  <a:pt x="20000" y="2589495"/>
                </a:cubicBezTo>
                <a:cubicBezTo>
                  <a:pt x="9004" y="2539865"/>
                  <a:pt x="51725" y="2561406"/>
                  <a:pt x="4503" y="2517909"/>
                </a:cubicBezTo>
                <a:cubicBezTo>
                  <a:pt x="18312" y="2426183"/>
                  <a:pt x="2043" y="2320005"/>
                  <a:pt x="38580" y="2235940"/>
                </a:cubicBezTo>
                <a:cubicBezTo>
                  <a:pt x="39530" y="2131535"/>
                  <a:pt x="31342" y="1983035"/>
                  <a:pt x="28357" y="1891475"/>
                </a:cubicBezTo>
                <a:cubicBezTo>
                  <a:pt x="18536" y="1816240"/>
                  <a:pt x="53985" y="1820215"/>
                  <a:pt x="16422" y="1754299"/>
                </a:cubicBezTo>
                <a:cubicBezTo>
                  <a:pt x="22523" y="1748800"/>
                  <a:pt x="14115" y="1712020"/>
                  <a:pt x="17619" y="1704948"/>
                </a:cubicBezTo>
                <a:lnTo>
                  <a:pt x="11875" y="1640075"/>
                </a:lnTo>
                <a:lnTo>
                  <a:pt x="10148" y="1637400"/>
                </a:lnTo>
                <a:cubicBezTo>
                  <a:pt x="6571" y="1625366"/>
                  <a:pt x="7662" y="1617809"/>
                  <a:pt x="10809" y="1612250"/>
                </a:cubicBezTo>
                <a:lnTo>
                  <a:pt x="30710" y="1498099"/>
                </a:lnTo>
                <a:lnTo>
                  <a:pt x="28832" y="1497366"/>
                </a:lnTo>
                <a:lnTo>
                  <a:pt x="25420" y="1490044"/>
                </a:lnTo>
                <a:lnTo>
                  <a:pt x="36357" y="1429750"/>
                </a:lnTo>
                <a:cubicBezTo>
                  <a:pt x="56105" y="1395764"/>
                  <a:pt x="51096" y="1348657"/>
                  <a:pt x="63323" y="1316453"/>
                </a:cubicBezTo>
                <a:cubicBezTo>
                  <a:pt x="113953" y="1206017"/>
                  <a:pt x="97314" y="1160971"/>
                  <a:pt x="167299" y="1100758"/>
                </a:cubicBezTo>
                <a:cubicBezTo>
                  <a:pt x="183322" y="1066821"/>
                  <a:pt x="207320" y="1013057"/>
                  <a:pt x="218971" y="997428"/>
                </a:cubicBezTo>
                <a:cubicBezTo>
                  <a:pt x="225661" y="983599"/>
                  <a:pt x="245059" y="996998"/>
                  <a:pt x="249304" y="969068"/>
                </a:cubicBezTo>
                <a:cubicBezTo>
                  <a:pt x="273910" y="912445"/>
                  <a:pt x="257335" y="876944"/>
                  <a:pt x="307518" y="815816"/>
                </a:cubicBezTo>
                <a:cubicBezTo>
                  <a:pt x="319844" y="734499"/>
                  <a:pt x="427269" y="648257"/>
                  <a:pt x="438631" y="588216"/>
                </a:cubicBezTo>
                <a:cubicBezTo>
                  <a:pt x="468336" y="534577"/>
                  <a:pt x="480025" y="521047"/>
                  <a:pt x="494548" y="466832"/>
                </a:cubicBezTo>
                <a:cubicBezTo>
                  <a:pt x="513994" y="444023"/>
                  <a:pt x="469014" y="421695"/>
                  <a:pt x="512985" y="406165"/>
                </a:cubicBezTo>
                <a:cubicBezTo>
                  <a:pt x="519819" y="312467"/>
                  <a:pt x="496295" y="285415"/>
                  <a:pt x="499246" y="226337"/>
                </a:cubicBezTo>
                <a:cubicBezTo>
                  <a:pt x="511217" y="180655"/>
                  <a:pt x="525793" y="85726"/>
                  <a:pt x="530694" y="51692"/>
                </a:cubicBezTo>
                <a:cubicBezTo>
                  <a:pt x="512001" y="39736"/>
                  <a:pt x="522977" y="34428"/>
                  <a:pt x="528655" y="22135"/>
                </a:cubicBezTo>
                <a:cubicBezTo>
                  <a:pt x="511506" y="14446"/>
                  <a:pt x="513258" y="7722"/>
                  <a:pt x="516964" y="103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50040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962278-B8EC-97D8-620F-FCF8F6F84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Inside the mind of a master procrastinator</a:t>
            </a:r>
            <a:endParaRPr kumimoji="1" lang="ja-JP" altLang="en-US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41857C-8E43-5B96-8F25-FDC4D6325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URL: </a:t>
            </a:r>
            <a:br>
              <a:rPr lang="en-US" altLang="ja-JP" b="0" dirty="0">
                <a:effectLst/>
              </a:rPr>
            </a:br>
            <a:r>
              <a:rPr lang="en-US" altLang="ja-JP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2"/>
              </a:rPr>
              <a:t>https://www.ted.com/talks/tim_urban_inside_the_mind_of_a_master_procrastinator</a:t>
            </a:r>
            <a:endParaRPr lang="en-US" altLang="ja-JP" b="0" dirty="0">
              <a:effectLst/>
            </a:endParaRPr>
          </a:p>
          <a:p>
            <a:pPr marL="0" indent="0">
              <a:buNone/>
            </a:pPr>
            <a:br>
              <a:rPr lang="en-US" altLang="ja-JP" b="0" dirty="0">
                <a:effectLst/>
              </a:rPr>
            </a:b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F3E2626-145E-BF6D-6459-1AAD0BECD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3339548"/>
            <a:ext cx="5758070" cy="329979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A8B2688-9661-6BE1-AE41-397C98FCA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517" y="3063480"/>
            <a:ext cx="3581426" cy="319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99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D23D5B-DC74-E508-E4CE-BD11EB402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/>
              <a:t>KEYWORD: </a:t>
            </a:r>
            <a:r>
              <a:rPr kumimoji="1" lang="en-US" altLang="ja-JP" sz="4800" dirty="0">
                <a:latin typeface="Aharoni" panose="02010803020104030203" pitchFamily="2" charset="-79"/>
                <a:cs typeface="Aharoni" panose="02010803020104030203" pitchFamily="2" charset="-79"/>
              </a:rPr>
              <a:t>PROCRASTINATE</a:t>
            </a:r>
            <a:endParaRPr kumimoji="1" lang="ja-JP" altLang="en-US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2ADBF1F-37C8-AEB1-13BC-388F3FDF8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400" b="0" i="0" u="none" strike="noStrike" dirty="0">
                <a:solidFill>
                  <a:srgbClr val="FF000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Many procrastinators around the world!!!!!</a:t>
            </a:r>
            <a:endParaRPr lang="en-US" altLang="ja-JP" sz="2400" b="0" dirty="0">
              <a:solidFill>
                <a:srgbClr val="FF0000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400" b="0" i="0" u="none" strike="noStrike" dirty="0">
                <a:solidFill>
                  <a:srgbClr val="FF000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Perhaps you are also…?</a:t>
            </a:r>
            <a:endParaRPr lang="en-US" altLang="ja-JP" sz="2400" b="0" dirty="0">
              <a:solidFill>
                <a:srgbClr val="FF0000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altLang="ja-JP" sz="2400" b="0" dirty="0">
                <a:effectLst/>
              </a:rPr>
            </a:b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 are university students and we have to do a lot of </a:t>
            </a:r>
            <a:r>
              <a:rPr lang="en-US" altLang="ja-JP" sz="1800" b="0" i="0" u="none" strike="noStrike" dirty="0"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research or homework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However, sometimes we cannot start doing them until the </a:t>
            </a:r>
            <a:r>
              <a:rPr lang="en-US" altLang="ja-JP" sz="1800" b="0" i="0" u="none" strike="noStrike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deadline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approaches. 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This phenomenon is called </a:t>
            </a:r>
            <a:r>
              <a:rPr lang="en-US" altLang="ja-JP" sz="1800" b="0" i="0" u="none" strike="noStrike" dirty="0"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PROCRASTINATION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many people are suffering from it…</a:t>
            </a:r>
            <a:endParaRPr lang="en-US" altLang="ja-JP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0680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25B05A-D243-CBDF-1A51-25C20DDB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Vocabularies</a:t>
            </a:r>
            <a:endParaRPr kumimoji="1" lang="ja-JP" altLang="en-US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DDD318-76A3-348C-D7DC-F5682F5BB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thesis: a paper or a document that those with an academic degree write to present their research and findings</a:t>
            </a:r>
            <a:endParaRPr lang="en-US" altLang="ja-JP" sz="180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altLang="ja-JP" b="0" dirty="0">
                <a:effectLst/>
              </a:rPr>
            </a:b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deadline: the final time you are able to submit something. You are not permitted to submit after this</a:t>
            </a:r>
            <a:endParaRPr lang="en-US" altLang="ja-JP" sz="180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altLang="ja-JP" b="0" dirty="0">
                <a:effectLst/>
              </a:rPr>
            </a:b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all-nighter: people who do not sleep and stay awake a night</a:t>
            </a:r>
            <a:endParaRPr lang="en-US" altLang="ja-JP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80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sprint: run very fast in a short-term</a:t>
            </a:r>
            <a:endParaRPr lang="en-US" altLang="ja-JP" sz="180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altLang="ja-JP" b="0" dirty="0">
                <a:effectLst/>
              </a:rPr>
            </a:b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procrastination: putting off things to do</a:t>
            </a:r>
            <a:endParaRPr lang="en-US" altLang="ja-JP" b="0" dirty="0">
              <a:effectLst/>
            </a:endParaRPr>
          </a:p>
          <a:p>
            <a:pPr marL="0" indent="0">
              <a:buNone/>
            </a:pPr>
            <a:br>
              <a:rPr lang="en-US" altLang="ja-JP" dirty="0"/>
            </a:b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F5D7B5C-F96D-2F5B-E03B-BDB4CE8BE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3326">
            <a:off x="9923381" y="3666957"/>
            <a:ext cx="1095802" cy="115668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8993DB3-6664-5174-19A3-DBCDD5D79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92624">
            <a:off x="660111" y="431345"/>
            <a:ext cx="996411" cy="103741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6B6C0F1-E008-B9FB-DFAE-03ADF3BD5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364" y="5482012"/>
            <a:ext cx="757871" cy="77236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A33BA44-FC88-FCD8-DA41-C49A5F136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277" y="5482012"/>
            <a:ext cx="757871" cy="77236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BB65422-357F-8EB5-4CA0-D25E6461D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7190" y="5482012"/>
            <a:ext cx="757871" cy="77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16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666D3D-DF56-5F8F-16C0-251AB116F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Vocabularies</a:t>
            </a:r>
            <a:endParaRPr kumimoji="1" lang="ja-JP" altLang="en-US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E7DB6B-DCE9-4164-473A-28D21B5A6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propagate: make a reproduction</a:t>
            </a:r>
            <a:endParaRPr lang="en-US" altLang="ja-JP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altLang="ja-JP" b="0" dirty="0">
                <a:effectLst/>
              </a:rPr>
            </a:b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dormant: idle, sleeping</a:t>
            </a:r>
            <a:endParaRPr lang="en-US" altLang="ja-JP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altLang="ja-JP" b="0" dirty="0">
                <a:effectLst/>
              </a:rPr>
            </a:b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mayhem: big chaos, violent and useless riot</a:t>
            </a:r>
            <a:br>
              <a:rPr lang="en-US" altLang="ja-JP" b="0" dirty="0">
                <a:effectLst/>
              </a:rPr>
            </a:br>
            <a:endParaRPr lang="en-US" altLang="ja-JP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epiphany: sudden inspiration</a:t>
            </a:r>
            <a:endParaRPr lang="en-US" altLang="ja-JP" b="0" dirty="0">
              <a:effectLst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0EEA4EE-C9BF-60BF-E6D4-4BAFAB883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447" y="2633441"/>
            <a:ext cx="3533801" cy="379097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80FB94-E092-468D-2E62-1532CB1B8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1428" y="5038354"/>
            <a:ext cx="1234950" cy="121602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C0DEC4D-19C7-1678-19EA-DC953FF5D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553" y="4123664"/>
            <a:ext cx="2063211" cy="213071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8AD5EC5-C027-663A-2285-BA469A401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040" y="5700672"/>
            <a:ext cx="557451" cy="55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40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A813AD-E4BA-5650-6F62-058535491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br>
              <a:rPr lang="en-US" altLang="ja-JP" b="0" dirty="0">
                <a:effectLst/>
              </a:rPr>
            </a:br>
            <a:r>
              <a:rPr lang="en-US" altLang="ja-JP" sz="3200" b="0" i="0" u="none" strike="noStrike" dirty="0">
                <a:solidFill>
                  <a:srgbClr val="000000"/>
                </a:solidFill>
                <a:effectLst/>
                <a:latin typeface="游明朝 Demibold" panose="02020600000000000000" pitchFamily="18" charset="-128"/>
                <a:ea typeface="游明朝 Demibold" panose="02020600000000000000" pitchFamily="18" charset="-128"/>
              </a:rPr>
              <a:t>Question 1</a:t>
            </a:r>
            <a:br>
              <a:rPr lang="en-US" altLang="ja-JP" sz="32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</a:br>
            <a:endParaRPr kumimoji="1" lang="ja-JP" altLang="en-US" sz="3200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DD55F-B962-D278-292B-5E37064B9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How many days did Tim Urban, the speaker of this talk, 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spend writing his 90-page senior thesis that was supposed to take a year?</a:t>
            </a:r>
            <a:endParaRPr lang="en-US" altLang="ja-JP" sz="1800" b="0" i="0" u="none" strike="noStrike" dirty="0">
              <a:solidFill>
                <a:srgbClr val="000000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0" i="0" u="none" strike="noStrike" dirty="0">
              <a:solidFill>
                <a:srgbClr val="000000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①three months</a:t>
            </a:r>
            <a:endParaRPr lang="en-US" altLang="ja-JP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②three weeks</a:t>
            </a:r>
            <a:endParaRPr lang="en-US" altLang="ja-JP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③three days</a:t>
            </a:r>
            <a:endParaRPr lang="en-US" altLang="ja-JP" b="0" dirty="0">
              <a:effectLst/>
            </a:endParaRPr>
          </a:p>
          <a:p>
            <a:pPr marL="0" indent="0">
              <a:buNone/>
            </a:pPr>
            <a:br>
              <a:rPr lang="en-US" altLang="ja-JP" dirty="0"/>
            </a:b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F3CB794-35D3-52E8-F4A4-71282A3C7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43437"/>
            <a:ext cx="4002795" cy="260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87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E5ABC9-340A-B06F-77DE-B55D85E93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sz="32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Question 2</a:t>
            </a:r>
            <a:endParaRPr kumimoji="1" lang="ja-JP" altLang="en-US" sz="3200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25AD33-A990-738B-667D-ADD6D0F53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What is Dark Playground?</a:t>
            </a:r>
            <a:endParaRPr kumimoji="1" lang="en-US" altLang="ja-JP" dirty="0">
              <a:solidFill>
                <a:srgbClr val="000000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kumimoji="1" lang="en-US" altLang="ja-JP" dirty="0">
              <a:solidFill>
                <a:srgbClr val="000000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kumimoji="1" lang="en-US" altLang="ja-JP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①the playground with few sunlight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0" dirty="0">
              <a:effectLst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②place filled with fun and easy things done when we have to do harder and meaningful things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0" dirty="0">
              <a:effectLst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③the parks where only bad children can play</a:t>
            </a:r>
            <a:endParaRPr lang="en-US" altLang="ja-JP" b="0" dirty="0">
              <a:effectLst/>
            </a:endParaRPr>
          </a:p>
          <a:p>
            <a:pPr marL="0" indent="0">
              <a:buNone/>
            </a:pPr>
            <a:endParaRPr lang="en-US" altLang="ja-JP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570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C2CD37-3ADF-9F48-580E-9FCF8F56A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sz="32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Question 3</a:t>
            </a:r>
            <a:endParaRPr kumimoji="1" lang="ja-JP" altLang="en-US" sz="3200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0A4AE4-7C91-68EE-5E45-B43CF20EB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Which character in this talk makes the behaviors of procrastinators seem insane for those who are not?</a:t>
            </a:r>
            <a:endParaRPr lang="en-US" altLang="ja-JP" b="0" dirty="0">
              <a:effectLst/>
              <a:highlight>
                <a:srgbClr val="FFFF00"/>
              </a:highlight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①Rational Decision-Maker</a:t>
            </a:r>
          </a:p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0" dirty="0">
              <a:effectLst/>
            </a:endParaRPr>
          </a:p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②Instant Gratification Monkey</a:t>
            </a:r>
            <a:endParaRPr lang="en-US" altLang="ja-JP" b="0" dirty="0">
              <a:effectLst/>
            </a:endParaRPr>
          </a:p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③Panic Monster</a:t>
            </a:r>
          </a:p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0" dirty="0">
              <a:effectLst/>
            </a:endParaRPr>
          </a:p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④Instant Gratification Monkey and Panic Monster</a:t>
            </a:r>
            <a:endParaRPr lang="en-US" altLang="ja-JP" b="0" dirty="0">
              <a:effectLst/>
            </a:endParaRPr>
          </a:p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⑤None</a:t>
            </a:r>
            <a:endParaRPr lang="en-US" altLang="ja-JP" b="0" dirty="0">
              <a:effectLst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769AB66-C0E8-852F-FFF0-24345C317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240" y="3429000"/>
            <a:ext cx="2813615" cy="249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81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7C1961-E76F-CFFD-54B3-66615EF9A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sz="32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Trivia</a:t>
            </a:r>
            <a:endParaRPr kumimoji="1" lang="ja-JP" altLang="en-US" sz="3200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23B7DEF-B770-C9AD-DCFE-F25710144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400" b="0" i="0" u="none" strike="noStrike" dirty="0">
                <a:solidFill>
                  <a:srgbClr val="00000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The percentage of those with a habit of procrastination is 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400" b="0" i="0" u="none" strike="noStrike" dirty="0">
                <a:solidFill>
                  <a:srgbClr val="00000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surprisingly </a:t>
            </a:r>
            <a:r>
              <a:rPr lang="en-US" altLang="ja-JP" sz="6000" u="sng" strike="noStrike" dirty="0">
                <a:solidFill>
                  <a:srgbClr val="FF000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95%</a:t>
            </a:r>
            <a:r>
              <a:rPr lang="en-US" altLang="ja-JP" sz="2400" b="0" i="0" u="none" strike="noStrike" dirty="0">
                <a:solidFill>
                  <a:srgbClr val="00000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!</a:t>
            </a:r>
            <a:endParaRPr lang="en-US" altLang="ja-JP" sz="2400" b="0" dirty="0"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(We are not sure if this sentence is worth believing because this data is from Wikipedia)</a:t>
            </a:r>
            <a:br>
              <a:rPr lang="en-US" altLang="ja-JP" dirty="0"/>
            </a:b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FFE8821-1EF8-D120-2C52-154487233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1" y="2458278"/>
            <a:ext cx="2452494" cy="223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41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E28BD1-4817-E387-FCF6-72EDEE606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sz="32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Answers to three questions</a:t>
            </a:r>
            <a:endParaRPr kumimoji="1" lang="ja-JP" altLang="en-US" sz="3200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2B2343-2D37-4C67-CD73-59238BBC0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ja-JP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Question 1: </a:t>
            </a:r>
            <a:r>
              <a:rPr lang="fr-FR" altLang="ja-JP" sz="2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③</a:t>
            </a:r>
            <a:endParaRPr lang="fr-FR" altLang="ja-JP" sz="2400" b="1" dirty="0">
              <a:effectLst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altLang="ja-JP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ja-JP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Question 2: </a:t>
            </a:r>
            <a:r>
              <a:rPr lang="fr-FR" altLang="ja-JP" sz="2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②</a:t>
            </a:r>
            <a:endParaRPr lang="fr-FR" altLang="ja-JP" sz="2400" b="1" dirty="0">
              <a:effectLst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altLang="ja-JP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ja-JP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Question 3: </a:t>
            </a:r>
            <a:r>
              <a:rPr lang="fr-FR" altLang="ja-JP" sz="2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④</a:t>
            </a:r>
            <a:endParaRPr lang="fr-FR" altLang="ja-JP" sz="2400" b="1" dirty="0">
              <a:effectLst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marL="0" indent="0" algn="ctr">
              <a:buNone/>
            </a:pPr>
            <a:r>
              <a:rPr kumimoji="1" lang="en-US" altLang="ja-JP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Did you get the right answers!?</a:t>
            </a:r>
            <a:endParaRPr kumimoji="1" lang="ja-JP" altLang="en-US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41234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11032E-EE23-8681-9330-84DB597C2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1"/>
            <a:ext cx="8376514" cy="2706872"/>
          </a:xfrm>
        </p:spPr>
        <p:txBody>
          <a:bodyPr/>
          <a:lstStyle/>
          <a:p>
            <a:r>
              <a:rPr kumimoji="1" lang="en-US" altLang="ja-JP" sz="40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Thank you for watching</a:t>
            </a:r>
            <a:endParaRPr kumimoji="1" lang="ja-JP" altLang="en-US" sz="4000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806FE17-FC66-7383-A398-0DC7E7CD0D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8752072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nalogousFromRegularSeedRightStep">
      <a:dk1>
        <a:srgbClr val="000000"/>
      </a:dk1>
      <a:lt1>
        <a:srgbClr val="FFFFFF"/>
      </a:lt1>
      <a:dk2>
        <a:srgbClr val="311C20"/>
      </a:dk2>
      <a:lt2>
        <a:srgbClr val="F2F0F3"/>
      </a:lt2>
      <a:accent1>
        <a:srgbClr val="48B520"/>
      </a:accent1>
      <a:accent2>
        <a:srgbClr val="14B92D"/>
      </a:accent2>
      <a:accent3>
        <a:srgbClr val="20B575"/>
      </a:accent3>
      <a:accent4>
        <a:srgbClr val="13B3B0"/>
      </a:accent4>
      <a:accent5>
        <a:srgbClr val="299BE7"/>
      </a:accent5>
      <a:accent6>
        <a:srgbClr val="193CD5"/>
      </a:accent6>
      <a:hlink>
        <a:srgbClr val="9D3FBF"/>
      </a:hlink>
      <a:folHlink>
        <a:srgbClr val="7F7F7F"/>
      </a:folHlink>
    </a:clrScheme>
    <a:fontScheme name="Custom 170">
      <a:majorFont>
        <a:latin typeface="Yu Mincho"/>
        <a:ea typeface=""/>
        <a:cs typeface=""/>
      </a:majorFont>
      <a:minorFont>
        <a:latin typeface="Yu Minch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TM03457515[[fn=ビュー]]</Template>
  <TotalTime>76</TotalTime>
  <Words>385</Words>
  <Application>Microsoft Office PowerPoint</Application>
  <PresentationFormat>ワイド画面</PresentationFormat>
  <Paragraphs>77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6" baseType="lpstr">
      <vt:lpstr>Yu Mincho</vt:lpstr>
      <vt:lpstr>游明朝 Demibold</vt:lpstr>
      <vt:lpstr>Aharoni</vt:lpstr>
      <vt:lpstr>Arial</vt:lpstr>
      <vt:lpstr>ArchiveVTI</vt:lpstr>
      <vt:lpstr>Inside the mind of a master procrastinator</vt:lpstr>
      <vt:lpstr>Inside the mind of a master procrastinator</vt:lpstr>
      <vt:lpstr>KEYWORD: PROCRASTINATE</vt:lpstr>
      <vt:lpstr>Vocabularies</vt:lpstr>
      <vt:lpstr>Vocabularies</vt:lpstr>
      <vt:lpstr> Question 1 </vt:lpstr>
      <vt:lpstr>Question 2</vt:lpstr>
      <vt:lpstr>Question 3</vt:lpstr>
      <vt:lpstr>Trivia</vt:lpstr>
      <vt:lpstr>Answers to three questions</vt:lpstr>
      <vt:lpstr>Thank you for watching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mind of a master procrastinator</dc:title>
  <dc:creator>亨佳 中間</dc:creator>
  <cp:lastModifiedBy>亨佳 中間</cp:lastModifiedBy>
  <cp:revision>1</cp:revision>
  <dcterms:created xsi:type="dcterms:W3CDTF">2023-11-06T13:26:40Z</dcterms:created>
  <dcterms:modified xsi:type="dcterms:W3CDTF">2023-11-06T14:43:06Z</dcterms:modified>
</cp:coreProperties>
</file>