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1" r:id="rId3"/>
    <p:sldId id="262" r:id="rId4"/>
    <p:sldId id="266" r:id="rId5"/>
    <p:sldId id="268" r:id="rId6"/>
    <p:sldId id="263" r:id="rId7"/>
    <p:sldId id="264" r:id="rId8"/>
    <p:sldId id="269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C98B9095-36AA-4ED8-9C19-C276EA91716E}">
          <p14:sldIdLst>
            <p14:sldId id="267"/>
            <p14:sldId id="261"/>
            <p14:sldId id="262"/>
            <p14:sldId id="266"/>
            <p14:sldId id="268"/>
            <p14:sldId id="263"/>
            <p14:sldId id="264"/>
            <p14:sldId id="269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8F78C1-94CB-5019-0B40-F107E8740132}" name="シンジ 碇" initials="シ碇" userId="7afe627732f94a9f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シンジ 碇" initials="シ碇" lastIdx="1" clrIdx="0">
    <p:extLst>
      <p:ext uri="{19B8F6BF-5375-455C-9EA6-DF929625EA0E}">
        <p15:presenceInfo xmlns:p15="http://schemas.microsoft.com/office/powerpoint/2012/main" userId="7afe627732f94a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7D1174F-AD36-47AA-B089-7DD363DF2ED5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6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495" y="284084"/>
            <a:ext cx="8398276" cy="692459"/>
          </a:xfrm>
        </p:spPr>
        <p:txBody>
          <a:bodyPr/>
          <a:lstStyle>
            <a:lvl1pPr>
              <a:defRPr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495" y="976543"/>
            <a:ext cx="8398276" cy="5521911"/>
          </a:xfrm>
        </p:spPr>
        <p:txBody>
          <a:bodyPr/>
          <a:lstStyle>
            <a:lvl1pPr marL="354013" indent="-354013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lvl1pPr>
            <a:lvl2pPr marL="685800" indent="-22860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l"/>
              <a:defRPr sz="2000" b="1">
                <a:latin typeface="+mn-ea"/>
                <a:ea typeface="+mn-ea"/>
              </a:defRPr>
            </a:lvl2pPr>
            <a:lvl3pPr marL="1143000" indent="-228600">
              <a:buSzPct val="80000"/>
              <a:buFont typeface="Yu Gothic UI" panose="020B0500000000000000" pitchFamily="50" charset="-128"/>
              <a:buChar char="▶"/>
              <a:defRPr sz="2000" b="1">
                <a:latin typeface="+mn-ea"/>
                <a:ea typeface="+mn-ea"/>
              </a:defRPr>
            </a:lvl3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33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3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9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0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23520"/>
            <a:ext cx="8524240" cy="802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b="1" dirty="0"/>
              <a:t>マスタータイトルの書式設定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7600"/>
            <a:ext cx="8524240" cy="5375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690" y="6439535"/>
            <a:ext cx="397510" cy="3898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177C908-DF6B-41CD-A461-0E961425C8C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209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50000"/>
        </a:lnSpc>
        <a:spcBef>
          <a:spcPts val="1000"/>
        </a:spcBef>
        <a:buClr>
          <a:schemeClr val="accent1">
            <a:lumMod val="50000"/>
          </a:schemeClr>
        </a:buClr>
        <a:buFont typeface="Wingdings" panose="05000000000000000000" pitchFamily="2" charset="2"/>
        <a:buChar char="n"/>
        <a:tabLst>
          <a:tab pos="360363" algn="l"/>
        </a:tabLst>
        <a:defRPr kumimoji="1"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177800" algn="l" defTabSz="914400" rtl="0" eaLnBrk="1" latinLnBrk="0" hangingPunct="1">
        <a:lnSpc>
          <a:spcPct val="150000"/>
        </a:lnSpc>
        <a:spcBef>
          <a:spcPts val="500"/>
        </a:spcBef>
        <a:buClr>
          <a:schemeClr val="accent6">
            <a:lumMod val="75000"/>
          </a:schemeClr>
        </a:buClr>
        <a:buFont typeface="Wingdings" panose="05000000000000000000" pitchFamily="2" charset="2"/>
        <a:buChar char="l"/>
        <a:tabLst>
          <a:tab pos="92075" algn="l"/>
          <a:tab pos="355600" algn="l"/>
        </a:tabLst>
        <a:defRPr kumimoji="1" sz="2000" b="1" kern="1200">
          <a:solidFill>
            <a:schemeClr val="tx1"/>
          </a:solidFill>
          <a:latin typeface="+mn-ea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SzPct val="80000"/>
        <a:buFont typeface="Yu Gothic UI" panose="020B0500000000000000" pitchFamily="50" charset="-128"/>
        <a:buChar char="▶"/>
        <a:defRPr kumimoji="1" sz="2000" b="1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66C6E50-A447-C424-6782-71B88C30BED1}"/>
              </a:ext>
            </a:extLst>
          </p:cNvPr>
          <p:cNvSpPr txBox="1"/>
          <p:nvPr/>
        </p:nvSpPr>
        <p:spPr>
          <a:xfrm>
            <a:off x="1371601" y="2122795"/>
            <a:ext cx="521581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+mn-ea"/>
              </a:rPr>
              <a:t>https://www.ted.com/talks/tim_urban_inside_the_mind_of_a_master_procrastinator</a:t>
            </a:r>
            <a:endParaRPr lang="ja-JP" altLang="en-US" sz="800" b="1" dirty="0"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0E94089-0F15-8F42-A549-605A2B3817F5}"/>
              </a:ext>
            </a:extLst>
          </p:cNvPr>
          <p:cNvSpPr txBox="1"/>
          <p:nvPr/>
        </p:nvSpPr>
        <p:spPr>
          <a:xfrm>
            <a:off x="3032760" y="2559635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8D375CC2-CFBF-3797-B5F1-7A29BD024480}"/>
              </a:ext>
            </a:extLst>
          </p:cNvPr>
          <p:cNvSpPr txBox="1">
            <a:spLocks/>
          </p:cNvSpPr>
          <p:nvPr/>
        </p:nvSpPr>
        <p:spPr>
          <a:xfrm>
            <a:off x="1371601" y="736226"/>
            <a:ext cx="7132319" cy="14239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ja-JP" sz="4400" dirty="0"/>
              <a:t>Inside the mind of a master procrastinator</a:t>
            </a:r>
            <a:endParaRPr lang="ja-JP" altLang="en-US" sz="44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9352762-83DB-9DC2-1EA9-0176C58A3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295" y="3596368"/>
            <a:ext cx="63436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34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3B6FAC-CE81-B05C-169C-11F9B62AA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The three reasons I chose that video is…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1B8CC9-91AE-2B23-F1A1-C1DBB7636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976543"/>
            <a:ext cx="8398276" cy="2665817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latin typeface="+mn-ea"/>
              </a:rPr>
              <a:t>I am also a super procrastinator as the speaker.</a:t>
            </a:r>
          </a:p>
          <a:p>
            <a:r>
              <a:rPr kumimoji="1" lang="en-US" altLang="ja-JP" dirty="0">
                <a:latin typeface="+mn-ea"/>
              </a:rPr>
              <a:t>I want to understand the mechanism of not starting work.</a:t>
            </a:r>
          </a:p>
          <a:p>
            <a:r>
              <a:rPr kumimoji="1" lang="en-US" altLang="ja-JP" dirty="0">
                <a:latin typeface="+mn-ea"/>
              </a:rPr>
              <a:t>This TED Talk works for our students’ lives.</a:t>
            </a:r>
          </a:p>
          <a:p>
            <a:endParaRPr kumimoji="1"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E1CB626-ED64-0360-9B39-B5F90A4B5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255" y="3429000"/>
            <a:ext cx="63436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2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1EBEAA-DB56-4269-69B3-7EF9BE42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Vocabulary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489FD-1608-2510-CA6B-A17DAAD6E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976543"/>
            <a:ext cx="8398276" cy="5597373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latin typeface="+mn-ea"/>
              </a:rPr>
              <a:t>Difficult Words</a:t>
            </a:r>
          </a:p>
          <a:p>
            <a:pPr lvl="1"/>
            <a:r>
              <a:rPr kumimoji="1" lang="en-US" altLang="ja-JP" dirty="0"/>
              <a:t>The Panic monster is </a:t>
            </a:r>
            <a:r>
              <a:rPr kumimoji="1" lang="en-US" altLang="ja-JP" u="sng" dirty="0"/>
              <a:t>dormant</a:t>
            </a:r>
          </a:p>
          <a:p>
            <a:pPr lvl="2"/>
            <a:r>
              <a:rPr kumimoji="1" lang="en-US" altLang="ja-JP" dirty="0"/>
              <a:t>asleep, not active</a:t>
            </a:r>
            <a:endParaRPr lang="en-US" altLang="ja-JP" dirty="0"/>
          </a:p>
          <a:p>
            <a:pPr lvl="1"/>
            <a:r>
              <a:rPr kumimoji="1" lang="en-US" altLang="ja-JP" dirty="0"/>
              <a:t>The whole system i</a:t>
            </a:r>
            <a:r>
              <a:rPr lang="en-US" altLang="ja-JP" dirty="0"/>
              <a:t>s in </a:t>
            </a:r>
            <a:r>
              <a:rPr lang="en-US" altLang="ja-JP" u="sng" dirty="0"/>
              <a:t>mayhem</a:t>
            </a:r>
          </a:p>
          <a:p>
            <a:pPr lvl="2"/>
            <a:r>
              <a:rPr lang="en-US" altLang="ja-JP" dirty="0"/>
              <a:t>violent or extreme disorder; chaos:</a:t>
            </a:r>
          </a:p>
          <a:p>
            <a:pPr lvl="1"/>
            <a:r>
              <a:rPr kumimoji="1" lang="en-US" altLang="ja-JP" dirty="0"/>
              <a:t>They are </a:t>
            </a:r>
            <a:r>
              <a:rPr kumimoji="1" lang="en-US" altLang="ja-JP" u="sng" dirty="0"/>
              <a:t>cram</a:t>
            </a:r>
            <a:r>
              <a:rPr kumimoji="1" lang="en-US" altLang="ja-JP" dirty="0"/>
              <a:t>ming for the project.</a:t>
            </a:r>
          </a:p>
          <a:p>
            <a:pPr lvl="2"/>
            <a:r>
              <a:rPr lang="en-US" altLang="ja-JP" dirty="0"/>
              <a:t>s</a:t>
            </a:r>
            <a:r>
              <a:rPr kumimoji="1" lang="en-US" altLang="ja-JP" dirty="0"/>
              <a:t>tudy hard</a:t>
            </a:r>
          </a:p>
          <a:p>
            <a:pPr lvl="1"/>
            <a:r>
              <a:rPr lang="en-US" altLang="ja-JP" dirty="0"/>
              <a:t>have a little bit of </a:t>
            </a:r>
            <a:r>
              <a:rPr lang="en-US" altLang="ja-JP" u="sng" dirty="0"/>
              <a:t>epiphany</a:t>
            </a:r>
            <a:endParaRPr kumimoji="1" lang="en-US" altLang="ja-JP" u="sng" dirty="0"/>
          </a:p>
          <a:p>
            <a:pPr lvl="2"/>
            <a:r>
              <a:rPr lang="en-US" altLang="ja-JP" dirty="0"/>
              <a:t>t</a:t>
            </a:r>
            <a:r>
              <a:rPr kumimoji="1" lang="en-US" altLang="ja-JP" dirty="0"/>
              <a:t>he sudden time you understand clearly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841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ECD8-8B99-46A7-09E8-7148DF4E2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3789DE-1E49-B4E2-3259-92B7E13F8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Grammar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FB24F8-BC5C-7E40-12F0-723F2B61D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latin typeface="+mn-ea"/>
              </a:rPr>
              <a:t>When comparing two things, you have to make sure what are being compared.</a:t>
            </a:r>
            <a:endParaRPr kumimoji="1" lang="en-US" altLang="ja-JP" dirty="0">
              <a:latin typeface="+mn-ea"/>
            </a:endParaRPr>
          </a:p>
          <a:p>
            <a:pPr lvl="1"/>
            <a:r>
              <a:rPr lang="en-US" altLang="ja-JP" u="sng" dirty="0"/>
              <a:t>The brains of procrastinators</a:t>
            </a:r>
            <a:r>
              <a:rPr lang="en-US" altLang="ja-JP" dirty="0"/>
              <a:t> were actually different than </a:t>
            </a:r>
            <a:r>
              <a:rPr lang="en-US" altLang="ja-JP" u="sng" dirty="0"/>
              <a:t>the brains of other people</a:t>
            </a:r>
            <a:r>
              <a:rPr lang="en-US" altLang="ja-JP" dirty="0"/>
              <a:t>(×different than other people).</a:t>
            </a:r>
          </a:p>
          <a:p>
            <a:pPr lvl="2"/>
            <a:endParaRPr kumimoji="1" lang="en-US" altLang="ja-JP" u="sng" dirty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59781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89D7F0-926C-EAF4-3EEF-B495C6528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Questions on the content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6CBB3A-FE4F-D0BC-E3CA-CB0EE4E8D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1342303"/>
            <a:ext cx="8398276" cy="5393777"/>
          </a:xfrm>
        </p:spPr>
        <p:txBody>
          <a:bodyPr/>
          <a:lstStyle/>
          <a:p>
            <a:r>
              <a:rPr lang="en-US" altLang="ja-JP" dirty="0">
                <a:latin typeface="+mn-ea"/>
              </a:rPr>
              <a:t>How was the speaker’s thesis? Was it good or not?</a:t>
            </a:r>
          </a:p>
          <a:p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What is the “dark play ground”?</a:t>
            </a:r>
          </a:p>
          <a:p>
            <a:pPr lvl="1"/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According to the speaker, what is the ultimate reason people cannot start working on?</a:t>
            </a:r>
          </a:p>
        </p:txBody>
      </p:sp>
    </p:spTree>
    <p:extLst>
      <p:ext uri="{BB962C8B-B14F-4D97-AF65-F5344CB8AC3E}">
        <p14:creationId xmlns:p14="http://schemas.microsoft.com/office/powerpoint/2010/main" val="3817822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7593C1-661B-4F00-5F10-F2FB2305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Questions for your further discussions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F7F282-3E6E-D763-772A-C9CF19C2F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>
                <a:latin typeface="+mn-ea"/>
              </a:rPr>
              <a:t>What does your “monkey” in the head</a:t>
            </a:r>
            <a:r>
              <a:rPr lang="en-US" altLang="ja-JP" dirty="0">
                <a:latin typeface="+mn-ea"/>
              </a:rPr>
              <a:t> make you</a:t>
            </a:r>
            <a:r>
              <a:rPr kumimoji="1" lang="en-US" altLang="ja-JP" dirty="0">
                <a:latin typeface="+mn-ea"/>
              </a:rPr>
              <a:t> do?</a:t>
            </a:r>
          </a:p>
          <a:p>
            <a:pPr lvl="1"/>
            <a:r>
              <a:rPr lang="en-US" altLang="ja-JP" dirty="0"/>
              <a:t>drink</a:t>
            </a:r>
            <a:r>
              <a:rPr kumimoji="1" lang="en-US" altLang="ja-JP" dirty="0"/>
              <a:t> sodas, wa</a:t>
            </a:r>
            <a:r>
              <a:rPr lang="en-US" altLang="ja-JP" dirty="0"/>
              <a:t>tch Tik Tok clips?</a:t>
            </a:r>
          </a:p>
          <a:p>
            <a:r>
              <a:rPr kumimoji="1" lang="en-US" altLang="ja-JP" dirty="0">
                <a:latin typeface="+mn-ea"/>
              </a:rPr>
              <a:t>If you </a:t>
            </a:r>
            <a:r>
              <a:rPr lang="en-US" altLang="ja-JP" dirty="0">
                <a:latin typeface="+mn-ea"/>
              </a:rPr>
              <a:t>were no procrastinator and were able to behave yourself completely, what would you do?</a:t>
            </a:r>
          </a:p>
        </p:txBody>
      </p:sp>
    </p:spTree>
    <p:extLst>
      <p:ext uri="{BB962C8B-B14F-4D97-AF65-F5344CB8AC3E}">
        <p14:creationId xmlns:p14="http://schemas.microsoft.com/office/powerpoint/2010/main" val="155262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45E95F-2589-B437-BB2A-6503997AE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Activities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E53663-87AD-503B-89A3-89EE548EE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>
                <a:latin typeface="+mn-ea"/>
              </a:rPr>
              <a:t>Write all what you are now procrastinating on!</a:t>
            </a:r>
          </a:p>
          <a:p>
            <a:r>
              <a:rPr lang="en-US" altLang="ja-JP" dirty="0">
                <a:latin typeface="+mn-ea"/>
              </a:rPr>
              <a:t>Make deadlines for each what you wrote.</a:t>
            </a:r>
            <a:endParaRPr kumimoji="1"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7355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CCB274-B847-380A-DE6E-6E94FD09E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907" y="2557582"/>
            <a:ext cx="5422185" cy="1742836"/>
          </a:xfrm>
        </p:spPr>
        <p:txBody>
          <a:bodyPr>
            <a:normAutofit/>
          </a:bodyPr>
          <a:lstStyle/>
          <a:p>
            <a:r>
              <a:rPr kumimoji="1" lang="en-US" altLang="ja-JP" sz="6600" dirty="0"/>
              <a:t>Thank you!</a:t>
            </a:r>
            <a:endParaRPr kumimoji="1" lang="ja-JP" altLang="en-US" sz="6600" dirty="0"/>
          </a:p>
        </p:txBody>
      </p:sp>
    </p:spTree>
    <p:extLst>
      <p:ext uri="{BB962C8B-B14F-4D97-AF65-F5344CB8AC3E}">
        <p14:creationId xmlns:p14="http://schemas.microsoft.com/office/powerpoint/2010/main" val="337673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557E9-3F00-0C28-267A-22588630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Answers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84860-C097-A97E-F5B7-3FE071259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latin typeface="+mn-ea"/>
              </a:rPr>
              <a:t>How was the speaker’s thesis? Was it good or not?</a:t>
            </a:r>
          </a:p>
          <a:p>
            <a:pPr lvl="1"/>
            <a:r>
              <a:rPr lang="en-US" altLang="ja-JP" dirty="0"/>
              <a:t>The paper</a:t>
            </a:r>
            <a:r>
              <a:rPr lang="en-US" altLang="ja-JP" dirty="0">
                <a:latin typeface="+mn-ea"/>
              </a:rPr>
              <a:t> was bad.</a:t>
            </a:r>
          </a:p>
          <a:p>
            <a:r>
              <a:rPr lang="en-US" altLang="ja-JP" dirty="0">
                <a:latin typeface="+mn-ea"/>
              </a:rPr>
              <a:t>What is the “dark play ground”?</a:t>
            </a:r>
          </a:p>
          <a:p>
            <a:pPr lvl="1"/>
            <a:r>
              <a:rPr lang="en-US" altLang="ja-JP" dirty="0"/>
              <a:t>It is the leisure activities that do not make sense in the long run.</a:t>
            </a:r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According to the speaker, what is the ultimate reason people cannot start working on?</a:t>
            </a:r>
          </a:p>
          <a:p>
            <a:pPr lvl="1"/>
            <a:r>
              <a:rPr kumimoji="1" lang="en-US" altLang="ja-JP" dirty="0"/>
              <a:t>Because there is not deadlines.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0805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基本PP" id="{05821BE7-F441-41FC-8710-87761CCBF72F}" vid="{2C68334E-C3C3-4414-9285-9BEA9ABA610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基本PP</Template>
  <TotalTime>724</TotalTime>
  <Words>323</Words>
  <Application>Microsoft Macintosh PowerPoint</Application>
  <PresentationFormat>On-screen Show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メイリオ</vt:lpstr>
      <vt:lpstr>Yu Gothic UI</vt:lpstr>
      <vt:lpstr>Arial</vt:lpstr>
      <vt:lpstr>Calibri</vt:lpstr>
      <vt:lpstr>Wingdings</vt:lpstr>
      <vt:lpstr>Office テーマ</vt:lpstr>
      <vt:lpstr>PowerPoint Presentation</vt:lpstr>
      <vt:lpstr>The three reasons I chose that video is…</vt:lpstr>
      <vt:lpstr>Vocabulary</vt:lpstr>
      <vt:lpstr>Grammar</vt:lpstr>
      <vt:lpstr>Questions on the content</vt:lpstr>
      <vt:lpstr>Questions for your further discussions</vt:lpstr>
      <vt:lpstr>Activities</vt:lpstr>
      <vt:lpstr>Thank you!</vt:lpstr>
      <vt:lpstr>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発表タイトル</dc:title>
  <dc:creator>シンジ 碇</dc:creator>
  <cp:lastModifiedBy>Jason Pipe</cp:lastModifiedBy>
  <cp:revision>51</cp:revision>
  <dcterms:created xsi:type="dcterms:W3CDTF">2024-04-07T19:21:42Z</dcterms:created>
  <dcterms:modified xsi:type="dcterms:W3CDTF">2025-02-18T23:22:32Z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2025-02-18T23:22:32Z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686896ee-3273-47e9-8a45-d727b02c54ee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