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embeddedFontLst>
    <p:embeddedFont>
      <p:font typeface="Meiryo" panose="020B0604030504040204" pitchFamily="34" charset="-128"/>
      <p:regular r:id="rId15"/>
      <p:bold r:id="rId16"/>
      <p:italic r:id="rId17"/>
      <p:boldItalic r:id="rId18"/>
    </p:embeddedFont>
    <p:embeddedFont>
      <p:font typeface="Georgia" panose="02040502050405020303" pitchFamily="18" charset="0"/>
      <p:regular r:id="rId19"/>
      <p:bold r:id="rId20"/>
      <p:italic r:id="rId21"/>
      <p:boldItalic r:id="rId22"/>
    </p:embeddedFont>
    <p:embeddedFont>
      <p:font typeface="Merriweather" pitchFamily="2" charset="0"/>
      <p:regular r:id="rId23"/>
      <p:bold r:id="rId24"/>
      <p:italic r:id="rId25"/>
      <p:boldItalic r:id="rId26"/>
    </p:embeddedFont>
    <p:embeddedFont>
      <p:font typeface="Roboto" panose="02000000000000000000" pitchFamily="2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08F1DF-3D7E-0E4A-9069-EDDC8B8549AC}" v="22" dt="2025-09-01T05:27:41.1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38"/>
  </p:normalViewPr>
  <p:slideViewPr>
    <p:cSldViewPr snapToGrid="0">
      <p:cViewPr varScale="1">
        <p:scale>
          <a:sx n="151" d="100"/>
          <a:sy n="151" d="100"/>
        </p:scale>
        <p:origin x="54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852296666e_0_1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852296666e_0_1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852296666e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852296666e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852296666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852296666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852296666e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852296666e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852296666e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852296666e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852296666e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852296666e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8553c98593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8553c98593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8553c98593_2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8553c98593_2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852296666e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852296666e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8553c98593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8553c98593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8553c98593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8553c98593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avLst/>
            <a:gdLst/>
            <a:ahLst/>
            <a:cxnLst/>
            <a:rect l="l" t="t" r="r" b="b"/>
            <a:pathLst>
              <a:path w="172545" h="175975" extrusionOk="0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avLst/>
            <a:gdLst/>
            <a:ahLst/>
            <a:cxnLst/>
            <a:rect l="l" t="t" r="r" b="b"/>
            <a:pathLst>
              <a:path w="172676" h="175824" extrusionOk="0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2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ubTitle" idx="1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body" idx="1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 hasCustomPrompt="1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aradig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2.m4a"/><Relationship Id="rId7" Type="http://schemas.openxmlformats.org/officeDocument/2006/relationships/image" Target="../media/image3.jpeg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hyperlink" Target="http://www.youtube.com/watch?v=xVVqlm8Fq3Y" TargetMode="Externa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9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2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7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.png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2.png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1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6" name="Google Shape;6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6288" y="744575"/>
            <a:ext cx="7411424" cy="389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オーディオ 14">
            <a:extLst>
              <a:ext uri="{FF2B5EF4-FFF2-40B4-BE49-F238E27FC236}">
                <a16:creationId xmlns:a16="http://schemas.microsoft.com/office/drawing/2014/main" id="{C27B928B-B1F7-F822-DC94-4AF699BD4C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96"/>
    </mc:Choice>
    <mc:Fallback xmlns="">
      <p:transition spd="slow" advTm="56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>
            <a:spLocks noGrp="1"/>
          </p:cNvSpPr>
          <p:nvPr>
            <p:ph type="body" idx="1"/>
          </p:nvPr>
        </p:nvSpPr>
        <p:spPr>
          <a:xfrm>
            <a:off x="855775" y="494050"/>
            <a:ext cx="7815600" cy="169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ja" sz="2705">
                <a:highlight>
                  <a:srgbClr val="FFFF00"/>
                </a:highlight>
              </a:rPr>
              <a:t>「Another day of Sun」</a:t>
            </a:r>
            <a:endParaRPr sz="2705"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ja" sz="2705">
                <a:highlight>
                  <a:srgbClr val="FFFF00"/>
                </a:highlight>
              </a:rPr>
              <a:t>→The opening song of the movie </a:t>
            </a:r>
            <a:r>
              <a:rPr lang="ja" sz="2705">
                <a:solidFill>
                  <a:srgbClr val="FF0000"/>
                </a:solidFill>
                <a:highlight>
                  <a:srgbClr val="FFFF00"/>
                </a:highlight>
                <a:latin typeface="Georgia"/>
                <a:ea typeface="Georgia"/>
                <a:cs typeface="Georgia"/>
                <a:sym typeface="Georgia"/>
              </a:rPr>
              <a:t>”La La Land”</a:t>
            </a:r>
            <a:endParaRPr sz="2705">
              <a:solidFill>
                <a:srgbClr val="FF0000"/>
              </a:solidFill>
              <a:highlight>
                <a:srgbClr val="FFFF00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935"/>
              <a:buNone/>
            </a:pPr>
            <a:endParaRPr sz="1604"/>
          </a:p>
        </p:txBody>
      </p:sp>
      <p:pic>
        <p:nvPicPr>
          <p:cNvPr id="72" name="Google Shape;72;p14" descr="Subscribe:&#10;http://www.youtube.com/subscription_center?add_user=ScreenweekTV&#10;&#10;Follow us on:&#10;Facebook: https://www.facebook.com/ScreenWEEK&#10;Twitter: https://twitter.com/Screenweek&#10;Instagram: https://www.instagram.com/screenweek/&#10;&#10;Visita il blog http://blog.screenweek.it&#10;&#10;Scarica le nostre app: ScreenWeek Blog&#10;https://blog.screenweek.it/screenweek-blog-app&#10;&#10;ScreenWeek TV &#10;http://blog.screenweek.it/screenweek-tv-app-mobile" title="Another Day of Sun - La La Land Opening Scene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55625" y="1972825"/>
            <a:ext cx="4889450" cy="275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オーディオ 9">
            <a:extLst>
              <a:ext uri="{FF2B5EF4-FFF2-40B4-BE49-F238E27FC236}">
                <a16:creationId xmlns:a16="http://schemas.microsoft.com/office/drawing/2014/main" id="{45DAC623-C84C-3395-6AE5-4B81D431CE2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17"/>
    </mc:Choice>
    <mc:Fallback xmlns="">
      <p:transition spd="slow" advTm="121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135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What story lalaland?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body" idx="1"/>
          </p:nvPr>
        </p:nvSpPr>
        <p:spPr>
          <a:xfrm>
            <a:off x="4572000" y="582275"/>
            <a:ext cx="4400400" cy="41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40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ja" sz="1344">
                <a:solidFill>
                  <a:srgbClr val="1F1F1F"/>
                </a:solidFill>
                <a:latin typeface="Merriweather"/>
                <a:ea typeface="Merriweather"/>
                <a:cs typeface="Merriweather"/>
                <a:sym typeface="Merriweather"/>
              </a:rPr>
              <a:t>In Los Angeles, </a:t>
            </a:r>
            <a:endParaRPr sz="1344">
              <a:solidFill>
                <a:srgbClr val="1F1F1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40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lang="ja" sz="1344">
                <a:solidFill>
                  <a:srgbClr val="1F1F1F"/>
                </a:solidFill>
                <a:latin typeface="Merriweather"/>
                <a:ea typeface="Merriweather"/>
                <a:cs typeface="Merriweather"/>
                <a:sym typeface="Merriweather"/>
              </a:rPr>
              <a:t>many people are pursuing their dreams.</a:t>
            </a:r>
            <a:endParaRPr sz="1344">
              <a:solidFill>
                <a:srgbClr val="1F1F1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endParaRPr sz="997">
              <a:solidFill>
                <a:srgbClr val="1F1F1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lang="ja" sz="1342" u="sng">
                <a:solidFill>
                  <a:srgbClr val="FF0000"/>
                </a:solidFill>
                <a:latin typeface="Merriweather"/>
                <a:ea typeface="Merriweather"/>
                <a:cs typeface="Merriweather"/>
                <a:sym typeface="Merriweather"/>
              </a:rPr>
              <a:t>Mia </a:t>
            </a:r>
            <a:endParaRPr sz="1342" u="sng">
              <a:solidFill>
                <a:srgbClr val="FF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lang="ja" sz="1342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aspiring actress, constantly auditioning for jobs</a:t>
            </a:r>
            <a:r>
              <a:rPr lang="ja" sz="1342">
                <a:solidFill>
                  <a:srgbClr val="1F1F1F"/>
                </a:solidFill>
                <a:latin typeface="Merriweather"/>
                <a:ea typeface="Merriweather"/>
                <a:cs typeface="Merriweather"/>
                <a:sym typeface="Merriweather"/>
              </a:rPr>
              <a:t>.</a:t>
            </a:r>
            <a:endParaRPr sz="1342">
              <a:solidFill>
                <a:srgbClr val="1F1F1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endParaRPr sz="997">
              <a:solidFill>
                <a:srgbClr val="1F1F1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lang="ja" sz="1397" u="sng">
                <a:solidFill>
                  <a:srgbClr val="0000FF"/>
                </a:solidFill>
                <a:latin typeface="Merriweather"/>
                <a:ea typeface="Merriweather"/>
                <a:cs typeface="Merriweather"/>
                <a:sym typeface="Merriweather"/>
              </a:rPr>
              <a:t>Seb</a:t>
            </a:r>
            <a:r>
              <a:rPr lang="ja" sz="1397" u="sng">
                <a:solidFill>
                  <a:srgbClr val="1F1F1F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endParaRPr sz="1397" u="sng">
              <a:solidFill>
                <a:srgbClr val="1F1F1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lang="ja" sz="1397">
                <a:solidFill>
                  <a:srgbClr val="1F1F1F"/>
                </a:solidFill>
                <a:latin typeface="Merriweather"/>
                <a:ea typeface="Merriweather"/>
                <a:cs typeface="Merriweather"/>
                <a:sym typeface="Merriweather"/>
              </a:rPr>
              <a:t>wants to play jazz to his heart's content in his own bar.</a:t>
            </a:r>
            <a:endParaRPr sz="1397">
              <a:solidFill>
                <a:srgbClr val="1F1F1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lang="ja" sz="997">
                <a:solidFill>
                  <a:srgbClr val="1F1F1F"/>
                </a:solidFill>
                <a:latin typeface="Merriweather"/>
                <a:ea typeface="Merriweather"/>
                <a:cs typeface="Merriweather"/>
                <a:sym typeface="Merriweather"/>
              </a:rPr>
              <a:t>                                                        </a:t>
            </a:r>
            <a:endParaRPr sz="997">
              <a:solidFill>
                <a:srgbClr val="1F1F1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marR="38100" lvl="0" indent="0" algn="l" rtl="0">
              <a:lnSpc>
                <a:spcPct val="108571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lang="ja" sz="1570">
                <a:solidFill>
                  <a:srgbClr val="1F1F1F"/>
                </a:solidFill>
                <a:latin typeface="Merriweather"/>
                <a:ea typeface="Merriweather"/>
                <a:cs typeface="Merriweather"/>
                <a:sym typeface="Merriweather"/>
              </a:rPr>
              <a:t>meet, </a:t>
            </a:r>
            <a:endParaRPr sz="1570">
              <a:solidFill>
                <a:srgbClr val="1F1F1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marR="38100" lvl="0" indent="0" algn="l" rtl="0">
              <a:lnSpc>
                <a:spcPct val="108571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ja" sz="1570">
                <a:solidFill>
                  <a:srgbClr val="1F1F1F"/>
                </a:solidFill>
                <a:latin typeface="Merriweather"/>
                <a:ea typeface="Merriweather"/>
                <a:cs typeface="Merriweather"/>
                <a:sym typeface="Merriweather"/>
              </a:rPr>
              <a:t>have an unexpected reunion,</a:t>
            </a:r>
            <a:endParaRPr sz="1570">
              <a:solidFill>
                <a:srgbClr val="1F1F1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marR="38100" lvl="0" indent="0" algn="l" rtl="0">
              <a:lnSpc>
                <a:spcPct val="108571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ja" sz="1570">
                <a:solidFill>
                  <a:srgbClr val="1F1F1F"/>
                </a:solidFill>
                <a:latin typeface="Merriweather"/>
                <a:ea typeface="Merriweather"/>
                <a:cs typeface="Merriweather"/>
                <a:sym typeface="Merriweather"/>
              </a:rPr>
              <a:t>encourage each other to pursue their dreams.</a:t>
            </a:r>
            <a:endParaRPr sz="1570">
              <a:solidFill>
                <a:srgbClr val="1F1F1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523"/>
              <a:buNone/>
            </a:pPr>
            <a:endParaRPr sz="617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9" name="Google Shape;7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22875" y="3096675"/>
            <a:ext cx="2695349" cy="1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1725" y="1403050"/>
            <a:ext cx="2537925" cy="1693624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5"/>
          <p:cNvSpPr/>
          <p:nvPr/>
        </p:nvSpPr>
        <p:spPr>
          <a:xfrm>
            <a:off x="6431600" y="3352525"/>
            <a:ext cx="846900" cy="3882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1F1F1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" name="オーディオ 4">
            <a:extLst>
              <a:ext uri="{FF2B5EF4-FFF2-40B4-BE49-F238E27FC236}">
                <a16:creationId xmlns:a16="http://schemas.microsoft.com/office/drawing/2014/main" id="{56C100B4-0D9D-5803-EB1B-F590F561B3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712"/>
    </mc:Choice>
    <mc:Fallback xmlns="">
      <p:transition spd="slow" advTm="557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>
            <a:spLocks noGrp="1"/>
          </p:cNvSpPr>
          <p:nvPr>
            <p:ph type="title"/>
          </p:nvPr>
        </p:nvSpPr>
        <p:spPr>
          <a:xfrm>
            <a:off x="338200" y="500925"/>
            <a:ext cx="3111300" cy="80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Meaning of titile</a:t>
            </a:r>
            <a:endParaRPr/>
          </a:p>
        </p:txBody>
      </p:sp>
      <p:sp>
        <p:nvSpPr>
          <p:cNvPr id="87" name="Google Shape;87;p16"/>
          <p:cNvSpPr txBox="1">
            <a:spLocks noGrp="1"/>
          </p:cNvSpPr>
          <p:nvPr>
            <p:ph type="body" idx="1"/>
          </p:nvPr>
        </p:nvSpPr>
        <p:spPr>
          <a:xfrm>
            <a:off x="4724075" y="536225"/>
            <a:ext cx="4166400" cy="183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highlight>
                  <a:srgbClr val="FF0000"/>
                </a:highlight>
                <a:latin typeface="Merriweather"/>
                <a:ea typeface="Merriweather"/>
                <a:cs typeface="Merriweather"/>
                <a:sym typeface="Merriweather"/>
              </a:rPr>
              <a:t>Positive</a:t>
            </a:r>
            <a:endParaRPr sz="1800">
              <a:solidFill>
                <a:schemeClr val="lt1"/>
              </a:solidFill>
              <a:highlight>
                <a:srgbClr val="FF0000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1900">
                <a:solidFill>
                  <a:srgbClr val="1F1F1F"/>
                </a:solidFill>
                <a:latin typeface="Merriweather"/>
                <a:ea typeface="Merriweather"/>
                <a:cs typeface="Merriweather"/>
                <a:sym typeface="Merriweather"/>
              </a:rPr>
              <a:t>・The sun symbolizes glory and success</a:t>
            </a:r>
            <a:endParaRPr sz="1900">
              <a:solidFill>
                <a:srgbClr val="1F1F1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1900" u="sng">
                <a:solidFill>
                  <a:srgbClr val="FF0000"/>
                </a:solidFill>
                <a:latin typeface="Merriweather"/>
                <a:ea typeface="Merriweather"/>
                <a:cs typeface="Merriweather"/>
                <a:sym typeface="Merriweather"/>
              </a:rPr>
              <a:t>→Beginning of a new day.</a:t>
            </a:r>
            <a:endParaRPr sz="1900" u="sng">
              <a:solidFill>
                <a:srgbClr val="FF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>
              <a:solidFill>
                <a:srgbClr val="1F1F1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highlight>
                  <a:srgbClr val="0000FF"/>
                </a:highlight>
                <a:latin typeface="Merriweather"/>
                <a:ea typeface="Merriweather"/>
                <a:cs typeface="Merriweather"/>
                <a:sym typeface="Merriweather"/>
              </a:rPr>
              <a:t>Negative</a:t>
            </a:r>
            <a:endParaRPr sz="1800">
              <a:solidFill>
                <a:schemeClr val="lt1"/>
              </a:solidFill>
              <a:highlight>
                <a:srgbClr val="0000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・</a:t>
            </a:r>
            <a:r>
              <a:rPr lang="ja" sz="1800">
                <a:solidFill>
                  <a:srgbClr val="1F1F1F"/>
                </a:solidFill>
                <a:latin typeface="Merriweather"/>
                <a:ea typeface="Merriweather"/>
                <a:cs typeface="Merriweather"/>
                <a:sym typeface="Merriweather"/>
              </a:rPr>
              <a:t>Los Angeles is a place where you can feel the heat 300 days a year.</a:t>
            </a:r>
            <a:endParaRPr sz="1800">
              <a:solidFill>
                <a:srgbClr val="1F1F1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marR="38100" lvl="0" indent="0" algn="l" rtl="0">
              <a:lnSpc>
                <a:spcPct val="128571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ja" sz="1800" u="sng">
                <a:solidFill>
                  <a:srgbClr val="0000FF"/>
                </a:solidFill>
                <a:latin typeface="Merriweather"/>
                <a:ea typeface="Merriweather"/>
                <a:cs typeface="Merriweather"/>
                <a:sym typeface="Merriweather"/>
              </a:rPr>
              <a:t>→the emptiness of knowing that just another day has arrived.</a:t>
            </a:r>
            <a:endParaRPr sz="1800" u="sng">
              <a:solidFill>
                <a:srgbClr val="0000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1400"/>
          </a:p>
        </p:txBody>
      </p:sp>
      <p:pic>
        <p:nvPicPr>
          <p:cNvPr id="88" name="Google Shape;8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1675" y="1678800"/>
            <a:ext cx="2873601" cy="2873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オーディオ 3">
            <a:extLst>
              <a:ext uri="{FF2B5EF4-FFF2-40B4-BE49-F238E27FC236}">
                <a16:creationId xmlns:a16="http://schemas.microsoft.com/office/drawing/2014/main" id="{EF5F9C93-51D3-4226-DD8F-D48131C962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485"/>
    </mc:Choice>
    <mc:Fallback xmlns="">
      <p:transition spd="slow" advTm="544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Episode during taking the video</a:t>
            </a:r>
            <a:endParaRPr/>
          </a:p>
        </p:txBody>
      </p:sp>
      <p:sp>
        <p:nvSpPr>
          <p:cNvPr id="94" name="Google Shape;94;p17"/>
          <p:cNvSpPr txBox="1">
            <a:spLocks noGrp="1"/>
          </p:cNvSpPr>
          <p:nvPr>
            <p:ph type="body" idx="1"/>
          </p:nvPr>
        </p:nvSpPr>
        <p:spPr>
          <a:xfrm>
            <a:off x="4717475" y="391200"/>
            <a:ext cx="4166400" cy="475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marR="3810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>
                <a:solidFill>
                  <a:schemeClr val="lt1"/>
                </a:solidFill>
                <a:highlight>
                  <a:schemeClr val="dk1"/>
                </a:highlight>
                <a:latin typeface="Arial"/>
                <a:ea typeface="Arial"/>
                <a:cs typeface="Arial"/>
                <a:sym typeface="Arial"/>
              </a:rPr>
              <a:t> August 2015,on the Los Angeles freeway.</a:t>
            </a:r>
            <a:endParaRPr sz="2100">
              <a:solidFill>
                <a:schemeClr val="lt1"/>
              </a:solidFill>
              <a:highlight>
                <a:schemeClr val="dk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rgbClr val="1F1F1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38100" lvl="0" indent="0" algn="l" rtl="0">
              <a:lnSpc>
                <a:spcPct val="128571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1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・It took two days</a:t>
            </a:r>
            <a:endParaRPr sz="2100">
              <a:solidFill>
                <a:srgbClr val="1F1F1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3810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・ 60-car </a:t>
            </a:r>
            <a:endParaRPr sz="2100">
              <a:solidFill>
                <a:srgbClr val="1F1F1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3810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・Many dancers</a:t>
            </a:r>
            <a:endParaRPr sz="2100">
              <a:solidFill>
                <a:srgbClr val="1F1F1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3810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rgbClr val="1F1F1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3810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rgbClr val="1F1F1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3810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358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The director living in LA. </a:t>
            </a:r>
            <a:endParaRPr sz="2358">
              <a:solidFill>
                <a:srgbClr val="1F1F1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3810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58">
              <a:solidFill>
                <a:srgbClr val="1F1F1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3810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58">
              <a:solidFill>
                <a:srgbClr val="1F1F1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3810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358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→The director himself is constantly stuck in LA traffic, and he inspired and  fantasized about dancing there.</a:t>
            </a:r>
            <a:endParaRPr sz="2358">
              <a:solidFill>
                <a:srgbClr val="1F1F1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95" name="Google Shape;95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22575" y="3281950"/>
            <a:ext cx="2448574" cy="163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4100" y="1790950"/>
            <a:ext cx="2394199" cy="159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55500" y="1777850"/>
            <a:ext cx="1237650" cy="150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オーディオ 3">
            <a:extLst>
              <a:ext uri="{FF2B5EF4-FFF2-40B4-BE49-F238E27FC236}">
                <a16:creationId xmlns:a16="http://schemas.microsoft.com/office/drawing/2014/main" id="{2984DFD8-3D63-5711-8EFF-F27E32E04E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832"/>
    </mc:Choice>
    <mc:Fallback xmlns="">
      <p:transition spd="slow" advTm="448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>
            <a:spLocks noGrp="1"/>
          </p:cNvSpPr>
          <p:nvPr>
            <p:ph type="title"/>
          </p:nvPr>
        </p:nvSpPr>
        <p:spPr>
          <a:xfrm>
            <a:off x="251075" y="24187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lyric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8"/>
          <p:cNvSpPr txBox="1">
            <a:spLocks noGrp="1"/>
          </p:cNvSpPr>
          <p:nvPr>
            <p:ph type="body" idx="1"/>
          </p:nvPr>
        </p:nvSpPr>
        <p:spPr>
          <a:xfrm>
            <a:off x="4644675" y="186900"/>
            <a:ext cx="4166400" cy="476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7744" b="1"/>
              <a:t>The meaning of lyrics</a:t>
            </a:r>
            <a:endParaRPr sz="7744" b="1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6144" b="1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6073" b="1"/>
              <a:t>[ main of idea ]</a:t>
            </a:r>
            <a:endParaRPr sz="6073" b="1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4344"/>
              <a:t>The song is about </a:t>
            </a:r>
            <a:r>
              <a:rPr lang="ja" sz="5944" b="1">
                <a:solidFill>
                  <a:srgbClr val="FF9900"/>
                </a:solidFill>
              </a:rPr>
              <a:t>dreams and hope</a:t>
            </a:r>
            <a:r>
              <a:rPr lang="ja" sz="4344"/>
              <a:t>.</a:t>
            </a:r>
            <a:endParaRPr sz="4344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4344"/>
              <a:t>It shows the feelings of people who come to Los Angeles.</a:t>
            </a:r>
            <a:endParaRPr sz="4344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4344"/>
              <a:t>Even if life is hard, they keep trying.</a:t>
            </a:r>
            <a:endParaRPr sz="4344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4344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6216" b="1"/>
              <a:t>[ message ] </a:t>
            </a:r>
            <a:endParaRPr sz="6216" b="1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4473"/>
              <a:t>A part of lyrics,　</a:t>
            </a:r>
            <a:r>
              <a:rPr lang="ja" sz="6073"/>
              <a:t>“</a:t>
            </a:r>
            <a:r>
              <a:rPr lang="ja" sz="6073" b="1">
                <a:solidFill>
                  <a:srgbClr val="FF9900"/>
                </a:solidFill>
              </a:rPr>
              <a:t>It’s another day of sun</a:t>
            </a:r>
            <a:r>
              <a:rPr lang="ja" sz="6073"/>
              <a:t>.”</a:t>
            </a:r>
            <a:endParaRPr sz="6073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427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sun means hope and a new chance.</a:t>
            </a:r>
            <a:endParaRPr sz="427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427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Every day is a chance to follow your dream.</a:t>
            </a:r>
            <a:endParaRPr sz="427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427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427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last , </a:t>
            </a:r>
            <a:r>
              <a:rPr lang="ja" sz="4473"/>
              <a:t>“It’s another day of sun.” reapets,</a:t>
            </a:r>
            <a:endParaRPr sz="4473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4473"/>
              <a:t>showing that</a:t>
            </a:r>
            <a:r>
              <a:rPr lang="ja" sz="5273"/>
              <a:t> </a:t>
            </a:r>
            <a:r>
              <a:rPr lang="ja" sz="6073" b="1">
                <a:solidFill>
                  <a:srgbClr val="FF9900"/>
                </a:solidFill>
              </a:rPr>
              <a:t>hope never ends</a:t>
            </a:r>
            <a:r>
              <a:rPr lang="ja" sz="4473"/>
              <a:t>.</a:t>
            </a:r>
            <a:endParaRPr sz="4473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4473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427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22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22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04" name="Google Shape;104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15550" y="742875"/>
            <a:ext cx="2743314" cy="1828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4825" y="2834475"/>
            <a:ext cx="3083263" cy="1828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85648" y="186900"/>
            <a:ext cx="1567800" cy="149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オーディオ 12">
            <a:extLst>
              <a:ext uri="{FF2B5EF4-FFF2-40B4-BE49-F238E27FC236}">
                <a16:creationId xmlns:a16="http://schemas.microsoft.com/office/drawing/2014/main" id="{38CD721D-B742-B983-A185-46EDC87C8A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933"/>
    </mc:Choice>
    <mc:Fallback xmlns="">
      <p:transition spd="slow" advTm="509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pronounciation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9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3995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732" b="1">
                <a:solidFill>
                  <a:srgbClr val="FF00FF"/>
                </a:solidFill>
              </a:rPr>
              <a:t>Point1  First line</a:t>
            </a:r>
            <a:endParaRPr sz="1732" b="1">
              <a:solidFill>
                <a:srgbClr val="FF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1100"/>
              <a:t>“I think about that day”</a:t>
            </a:r>
            <a:endParaRPr sz="11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1100"/>
              <a:t>→</a:t>
            </a:r>
            <a:r>
              <a:rPr lang="ja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Stress on </a:t>
            </a:r>
            <a:r>
              <a:rPr lang="ja" sz="11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think</a:t>
            </a:r>
            <a:r>
              <a:rPr lang="ja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lang="ja" sz="11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day　♪</a:t>
            </a:r>
            <a:r>
              <a:rPr lang="ja"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Rhythm: </a:t>
            </a:r>
            <a:r>
              <a:rPr lang="ja" sz="9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 </a:t>
            </a:r>
            <a:r>
              <a:rPr lang="ja" sz="900" b="1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THINK</a:t>
            </a:r>
            <a:r>
              <a:rPr lang="ja" sz="9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| a</a:t>
            </a:r>
            <a:r>
              <a:rPr lang="ja" sz="900" b="1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BOUT</a:t>
            </a:r>
            <a:r>
              <a:rPr lang="ja" sz="9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that </a:t>
            </a:r>
            <a:r>
              <a:rPr lang="ja" sz="900" b="1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DAY</a:t>
            </a:r>
            <a:endParaRPr sz="900" b="1" i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900" b="1" i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1732" b="1">
                <a:solidFill>
                  <a:srgbClr val="FF00FF"/>
                </a:solidFill>
              </a:rPr>
              <a:t>Point2  Chorus</a:t>
            </a:r>
            <a:endParaRPr sz="1732" b="1">
              <a:solidFill>
                <a:srgbClr val="FF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1100"/>
              <a:t>“It’s another day of sun”</a:t>
            </a:r>
            <a:endParaRPr sz="11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1100"/>
              <a:t>→</a:t>
            </a:r>
            <a:r>
              <a:rPr lang="ja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Stress on </a:t>
            </a:r>
            <a:r>
              <a:rPr lang="ja" sz="11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another / day / sun　♪</a:t>
            </a:r>
            <a:r>
              <a:rPr lang="ja"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Rhythm: </a:t>
            </a:r>
            <a:r>
              <a:rPr lang="ja" sz="9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it’s aNÓther | </a:t>
            </a:r>
            <a:r>
              <a:rPr lang="ja" sz="900" b="1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DAY</a:t>
            </a:r>
            <a:r>
              <a:rPr lang="ja" sz="9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of </a:t>
            </a:r>
            <a:r>
              <a:rPr lang="ja" sz="900" b="1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SUN</a:t>
            </a:r>
            <a:endParaRPr sz="900" b="1" i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900" b="1" i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1878" b="1">
                <a:solidFill>
                  <a:srgbClr val="FF00FF"/>
                </a:solidFill>
              </a:rPr>
              <a:t>Point3  Middle phrase</a:t>
            </a:r>
            <a:endParaRPr sz="1878">
              <a:solidFill>
                <a:srgbClr val="FF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1100"/>
              <a:t>“Climb these hills, I’m reaching for the heights”</a:t>
            </a:r>
            <a:endParaRPr sz="11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1100" b="1"/>
              <a:t>→</a:t>
            </a:r>
            <a:r>
              <a:rPr lang="ja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Stress on </a:t>
            </a:r>
            <a:r>
              <a:rPr lang="ja" sz="11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climb / hills / reaching / heights　</a:t>
            </a:r>
            <a:endParaRPr sz="1100" b="1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1100"/>
              <a:t>　</a:t>
            </a:r>
            <a:r>
              <a:rPr lang="ja" sz="11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♪</a:t>
            </a:r>
            <a:r>
              <a:rPr lang="ja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Rhythm: </a:t>
            </a:r>
            <a:r>
              <a:rPr lang="ja" sz="11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CLIMB</a:t>
            </a:r>
            <a:r>
              <a:rPr lang="ja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these </a:t>
            </a:r>
            <a:r>
              <a:rPr lang="ja" sz="11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HILLS</a:t>
            </a:r>
            <a:r>
              <a:rPr lang="ja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| I’m </a:t>
            </a:r>
            <a:r>
              <a:rPr lang="ja" sz="11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REACH</a:t>
            </a:r>
            <a:r>
              <a:rPr lang="ja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ing for the </a:t>
            </a:r>
            <a:r>
              <a:rPr lang="ja" sz="11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HEIGHTS</a:t>
            </a:r>
            <a:endParaRPr sz="11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13" name="Google Shape;113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8750" y="1291925"/>
            <a:ext cx="2586950" cy="171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72850" y="3229075"/>
            <a:ext cx="3140522" cy="17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オーディオ 19">
            <a:extLst>
              <a:ext uri="{FF2B5EF4-FFF2-40B4-BE49-F238E27FC236}">
                <a16:creationId xmlns:a16="http://schemas.microsoft.com/office/drawing/2014/main" id="{014FEBD0-F961-E6EA-0649-AE71A46BA7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440"/>
    </mc:Choice>
    <mc:Fallback xmlns="">
      <p:transition spd="slow" advTm="574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0"/>
          <p:cNvSpPr txBox="1">
            <a:spLocks noGrp="1"/>
          </p:cNvSpPr>
          <p:nvPr>
            <p:ph type="title"/>
          </p:nvPr>
        </p:nvSpPr>
        <p:spPr>
          <a:xfrm>
            <a:off x="342300" y="302150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♪Let’s sing !!!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ja" sz="3159">
                <a:solidFill>
                  <a:srgbClr val="FF00FF"/>
                </a:solidFill>
                <a:latin typeface="Roboto"/>
                <a:ea typeface="Roboto"/>
                <a:cs typeface="Roboto"/>
                <a:sym typeface="Roboto"/>
              </a:rPr>
              <a:t>Let's listen to the famous　introduction！！</a:t>
            </a:r>
            <a:endParaRPr/>
          </a:p>
        </p:txBody>
      </p:sp>
      <p:sp>
        <p:nvSpPr>
          <p:cNvPr id="120" name="Google Shape;120;p20"/>
          <p:cNvSpPr txBox="1">
            <a:spLocks noGrp="1"/>
          </p:cNvSpPr>
          <p:nvPr>
            <p:ph type="body" idx="1"/>
          </p:nvPr>
        </p:nvSpPr>
        <p:spPr>
          <a:xfrm>
            <a:off x="4635950" y="4135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59">
              <a:solidFill>
                <a:srgbClr val="FF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1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1564">
                <a:solidFill>
                  <a:srgbClr val="000000"/>
                </a:solidFill>
                <a:highlight>
                  <a:srgbClr val="FFFFFF"/>
                </a:highlight>
              </a:rPr>
              <a:t>♪I think about that day</a:t>
            </a:r>
            <a:endParaRPr sz="1564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1564">
                <a:solidFill>
                  <a:srgbClr val="000000"/>
                </a:solidFill>
                <a:highlight>
                  <a:srgbClr val="FFFFFF"/>
                </a:highlight>
              </a:rPr>
              <a:t>    I left him at a greyhound station</a:t>
            </a:r>
            <a:endParaRPr sz="1564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1564">
                <a:solidFill>
                  <a:srgbClr val="000000"/>
                </a:solidFill>
                <a:highlight>
                  <a:srgbClr val="FFFFFF"/>
                </a:highlight>
              </a:rPr>
              <a:t>　West of Santa Fé</a:t>
            </a:r>
            <a:endParaRPr sz="1564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1564">
                <a:solidFill>
                  <a:srgbClr val="000000"/>
                </a:solidFill>
                <a:highlight>
                  <a:srgbClr val="FFFFFF"/>
                </a:highlight>
              </a:rPr>
              <a:t>　We were seventeen</a:t>
            </a:r>
            <a:endParaRPr sz="1564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1564">
                <a:solidFill>
                  <a:srgbClr val="000000"/>
                </a:solidFill>
                <a:highlight>
                  <a:srgbClr val="FFFFFF"/>
                </a:highlight>
              </a:rPr>
              <a:t>　But he was sweet and it was true</a:t>
            </a:r>
            <a:endParaRPr sz="1564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1564">
                <a:solidFill>
                  <a:srgbClr val="000000"/>
                </a:solidFill>
                <a:highlight>
                  <a:srgbClr val="FFFFFF"/>
                </a:highlight>
              </a:rPr>
              <a:t>　Still I did what I had to do</a:t>
            </a:r>
            <a:endParaRPr sz="1564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1564">
                <a:solidFill>
                  <a:srgbClr val="000000"/>
                </a:solidFill>
                <a:highlight>
                  <a:srgbClr val="FFFFFF"/>
                </a:highlight>
              </a:rPr>
              <a:t>　‘Cause I just knew</a:t>
            </a:r>
            <a:endParaRPr sz="1564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highlight>
                <a:srgbClr val="FFFFFF"/>
              </a:highlight>
              <a:latin typeface="Meiryo"/>
              <a:ea typeface="Meiryo"/>
              <a:cs typeface="Meiryo"/>
              <a:sym typeface="Meiryo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21" name="Google Shape;121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47588" y="127375"/>
            <a:ext cx="1540199" cy="141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4825" y="2846500"/>
            <a:ext cx="3084201" cy="218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10275" y="3043238"/>
            <a:ext cx="1595775" cy="19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10275" y="1627600"/>
            <a:ext cx="1415650" cy="141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オーディオ 5">
            <a:extLst>
              <a:ext uri="{FF2B5EF4-FFF2-40B4-BE49-F238E27FC236}">
                <a16:creationId xmlns:a16="http://schemas.microsoft.com/office/drawing/2014/main" id="{FD05F9EE-F2B2-B71A-6E9D-2EBF0227E8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88"/>
    </mc:Choice>
    <mc:Fallback xmlns="">
      <p:transition spd="slow" advTm="98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 txBox="1">
            <a:spLocks noGrp="1"/>
          </p:cNvSpPr>
          <p:nvPr>
            <p:ph type="body" idx="1"/>
          </p:nvPr>
        </p:nvSpPr>
        <p:spPr>
          <a:xfrm>
            <a:off x="4653425" y="1164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1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000000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♪Behind these hills</a:t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Meiryo"/>
              <a:ea typeface="Meiryo"/>
              <a:cs typeface="Meiryo"/>
              <a:sym typeface="Meiry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000000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　I’m reaching for the heights</a:t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Meiryo"/>
              <a:ea typeface="Meiryo"/>
              <a:cs typeface="Meiryo"/>
              <a:sym typeface="Meiry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000000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　And chasing all the lights that shine</a:t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Meiryo"/>
              <a:ea typeface="Meiryo"/>
              <a:cs typeface="Meiryo"/>
              <a:sym typeface="Meiry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000000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　And when they let you down</a:t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Meiryo"/>
              <a:ea typeface="Meiryo"/>
              <a:cs typeface="Meiryo"/>
              <a:sym typeface="Meiry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000000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　You’ll get up off the ground</a:t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Meiryo"/>
              <a:ea typeface="Meiryo"/>
              <a:cs typeface="Meiryo"/>
              <a:sym typeface="Meiry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000000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　As morning rolls around</a:t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Meiryo"/>
              <a:ea typeface="Meiryo"/>
              <a:cs typeface="Meiryo"/>
              <a:sym typeface="Meiryo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" sz="1200">
                <a:solidFill>
                  <a:srgbClr val="000000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　And </a:t>
            </a:r>
            <a:r>
              <a:rPr lang="ja" sz="1200">
                <a:solidFill>
                  <a:srgbClr val="FF9900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it’s another day of sun</a:t>
            </a:r>
            <a:endParaRPr sz="2100">
              <a:solidFill>
                <a:srgbClr val="FF9900"/>
              </a:solidFill>
            </a:endParaRPr>
          </a:p>
        </p:txBody>
      </p:sp>
      <p:pic>
        <p:nvPicPr>
          <p:cNvPr id="130" name="Google Shape;13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4725" y="2516275"/>
            <a:ext cx="3432823" cy="192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50375" y="193450"/>
            <a:ext cx="1869451" cy="14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1"/>
          <p:cNvSpPr txBox="1"/>
          <p:nvPr/>
        </p:nvSpPr>
        <p:spPr>
          <a:xfrm>
            <a:off x="545625" y="729150"/>
            <a:ext cx="3000000" cy="11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400">
                <a:solidFill>
                  <a:srgbClr val="FF00FF"/>
                </a:solidFill>
                <a:latin typeface="Roboto"/>
                <a:ea typeface="Roboto"/>
                <a:cs typeface="Roboto"/>
                <a:sym typeface="Roboto"/>
              </a:rPr>
              <a:t>Let's listen to the </a:t>
            </a:r>
            <a:endParaRPr sz="2400">
              <a:solidFill>
                <a:srgbClr val="FF00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ja" sz="2400">
                <a:solidFill>
                  <a:srgbClr val="FF00FF"/>
                </a:solidFill>
                <a:latin typeface="Roboto"/>
                <a:ea typeface="Roboto"/>
                <a:cs typeface="Roboto"/>
                <a:sym typeface="Roboto"/>
              </a:rPr>
              <a:t>main part！！</a:t>
            </a:r>
            <a:endParaRPr/>
          </a:p>
        </p:txBody>
      </p:sp>
      <p:pic>
        <p:nvPicPr>
          <p:cNvPr id="4" name="オーディオ 3">
            <a:extLst>
              <a:ext uri="{FF2B5EF4-FFF2-40B4-BE49-F238E27FC236}">
                <a16:creationId xmlns:a16="http://schemas.microsoft.com/office/drawing/2014/main" id="{9032C79A-A0F2-782C-5A3D-2026FDF3DE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00"/>
    </mc:Choice>
    <mc:Fallback xmlns="">
      <p:transition spd="slow" advTm="10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900"/>
              <a:t>Quiz①</a:t>
            </a:r>
            <a:endParaRPr sz="2900"/>
          </a:p>
        </p:txBody>
      </p:sp>
      <p:sp>
        <p:nvSpPr>
          <p:cNvPr id="138" name="Google Shape;138;p22"/>
          <p:cNvSpPr txBox="1">
            <a:spLocks noGrp="1"/>
          </p:cNvSpPr>
          <p:nvPr>
            <p:ph type="body" idx="1"/>
          </p:nvPr>
        </p:nvSpPr>
        <p:spPr>
          <a:xfrm>
            <a:off x="4644675" y="522450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200"/>
              <a:t>What is this song about ?</a:t>
            </a:r>
            <a:endParaRPr sz="20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1700"/>
              <a:t>a) 　sad and hopeless</a:t>
            </a:r>
            <a:endParaRPr sz="17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1700"/>
              <a:t>b) 　optimistic but about unrealized　 　　　dreams  </a:t>
            </a:r>
            <a:endParaRPr sz="17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1700"/>
              <a:t>c)　a love song</a:t>
            </a:r>
            <a:endParaRPr sz="17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1700"/>
              <a:t>d)　angry and negative about life </a:t>
            </a:r>
            <a:endParaRPr sz="17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500"/>
          </a:p>
        </p:txBody>
      </p:sp>
      <p:pic>
        <p:nvPicPr>
          <p:cNvPr id="139" name="Google Shape;139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4875" y="522450"/>
            <a:ext cx="3513925" cy="258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オーディオ 7">
            <a:extLst>
              <a:ext uri="{FF2B5EF4-FFF2-40B4-BE49-F238E27FC236}">
                <a16:creationId xmlns:a16="http://schemas.microsoft.com/office/drawing/2014/main" id="{478623A9-FB32-EC5C-4269-B241ADDAC0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336"/>
    </mc:Choice>
    <mc:Fallback xmlns="">
      <p:transition spd="slow" advTm="303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②</a:t>
            </a:r>
            <a:endParaRPr/>
          </a:p>
        </p:txBody>
      </p:sp>
      <p:sp>
        <p:nvSpPr>
          <p:cNvPr id="145" name="Google Shape;145;p23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200"/>
              <a:t> In the music video of another day of sun, how many cars are there ?</a:t>
            </a:r>
            <a:endParaRPr sz="2200"/>
          </a:p>
          <a:p>
            <a:pPr marL="457200" lvl="0" indent="-349250" algn="l" rtl="0">
              <a:spcBef>
                <a:spcPts val="1200"/>
              </a:spcBef>
              <a:spcAft>
                <a:spcPts val="0"/>
              </a:spcAft>
              <a:buSzPts val="1900"/>
              <a:buAutoNum type="alphaLcParenR"/>
            </a:pPr>
            <a:r>
              <a:rPr lang="ja" sz="1900"/>
              <a:t>30</a:t>
            </a:r>
            <a:endParaRPr sz="1900"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AutoNum type="alphaLcParenR"/>
            </a:pPr>
            <a:r>
              <a:rPr lang="ja" sz="1900"/>
              <a:t>45</a:t>
            </a:r>
            <a:endParaRPr sz="1900"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AutoNum type="alphaLcParenR"/>
            </a:pPr>
            <a:r>
              <a:rPr lang="ja" sz="1900"/>
              <a:t>60</a:t>
            </a:r>
            <a:endParaRPr sz="1900"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AutoNum type="alphaLcParenR"/>
            </a:pPr>
            <a:r>
              <a:rPr lang="ja" sz="1900"/>
              <a:t>75</a:t>
            </a:r>
            <a:endParaRPr sz="1900"/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900"/>
          </a:p>
        </p:txBody>
      </p:sp>
      <p:pic>
        <p:nvPicPr>
          <p:cNvPr id="146" name="Google Shape;146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4925" y="1418675"/>
            <a:ext cx="3100108" cy="182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オーディオ 6">
            <a:extLst>
              <a:ext uri="{FF2B5EF4-FFF2-40B4-BE49-F238E27FC236}">
                <a16:creationId xmlns:a16="http://schemas.microsoft.com/office/drawing/2014/main" id="{8161A4F7-CAC4-0699-E2FC-99E6B0F564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721"/>
    </mc:Choice>
    <mc:Fallback xmlns="">
      <p:transition spd="slow" advTm="187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4"/>
          <p:cNvSpPr txBox="1">
            <a:spLocks noGrp="1"/>
          </p:cNvSpPr>
          <p:nvPr>
            <p:ph type="title"/>
          </p:nvPr>
        </p:nvSpPr>
        <p:spPr>
          <a:xfrm>
            <a:off x="339025" y="500925"/>
            <a:ext cx="3679200" cy="126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answer</a:t>
            </a:r>
            <a:endParaRPr/>
          </a:p>
        </p:txBody>
      </p:sp>
      <p:sp>
        <p:nvSpPr>
          <p:cNvPr id="152" name="Google Shape;152;p24"/>
          <p:cNvSpPr txBox="1">
            <a:spLocks noGrp="1"/>
          </p:cNvSpPr>
          <p:nvPr>
            <p:ph type="body" idx="1"/>
          </p:nvPr>
        </p:nvSpPr>
        <p:spPr>
          <a:xfrm>
            <a:off x="4659225" y="522450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/>
              <a:t>① b</a:t>
            </a:r>
            <a:endParaRPr sz="18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1800"/>
              <a:t>② c</a:t>
            </a:r>
            <a:endParaRPr sz="18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1800"/>
              <a:t>The director , hurwitz ,said about this song ：</a:t>
            </a:r>
            <a:endParaRPr sz="18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" sz="1800"/>
              <a:t>「it is optimistic song , but it is also about dreams that have not yet been achieved.</a:t>
            </a:r>
            <a:r>
              <a:rPr lang="ja" sz="1700"/>
              <a:t>」 </a:t>
            </a:r>
            <a:endParaRPr sz="1700"/>
          </a:p>
        </p:txBody>
      </p:sp>
      <p:pic>
        <p:nvPicPr>
          <p:cNvPr id="153" name="Google Shape;153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79625" y="3125738"/>
            <a:ext cx="1641983" cy="182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オーディオ 4">
            <a:extLst>
              <a:ext uri="{FF2B5EF4-FFF2-40B4-BE49-F238E27FC236}">
                <a16:creationId xmlns:a16="http://schemas.microsoft.com/office/drawing/2014/main" id="{1B1A4064-77D4-4399-87BC-D14220FDE9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633"/>
    </mc:Choice>
    <mc:Fallback xmlns="">
      <p:transition spd="slow" advTm="216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5"/>
</p:tagLst>
</file>

<file path=ppt/theme/theme1.xml><?xml version="1.0" encoding="utf-8"?>
<a:theme xmlns:a="http://schemas.openxmlformats.org/drawingml/2006/main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558</Words>
  <Application>Microsoft Macintosh PowerPoint</Application>
  <PresentationFormat>画面に合わせる (16:9)</PresentationFormat>
  <Paragraphs>114</Paragraphs>
  <Slides>12</Slides>
  <Notes>12</Notes>
  <HiddenSlides>0</HiddenSlides>
  <MMClips>12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8" baseType="lpstr">
      <vt:lpstr>Meiryo</vt:lpstr>
      <vt:lpstr>Arial</vt:lpstr>
      <vt:lpstr>Merriweather</vt:lpstr>
      <vt:lpstr>Georgia</vt:lpstr>
      <vt:lpstr>Roboto</vt:lpstr>
      <vt:lpstr>Paradigm</vt:lpstr>
      <vt:lpstr> </vt:lpstr>
      <vt:lpstr>PowerPoint プレゼンテーション</vt:lpstr>
      <vt:lpstr>What story lalaland? </vt:lpstr>
      <vt:lpstr>Meaning of titile</vt:lpstr>
      <vt:lpstr>Episode during taking the video</vt:lpstr>
      <vt:lpstr>lyric </vt:lpstr>
      <vt:lpstr>pronounciation </vt:lpstr>
      <vt:lpstr>♪Let’s sing !!!  Let's listen to the famous　introduction！！</vt:lpstr>
      <vt:lpstr>PowerPoint プレゼンテーション</vt:lpstr>
      <vt:lpstr>Quiz①</vt:lpstr>
      <vt:lpstr>②</vt:lpstr>
      <vt:lpstr>answer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ishiwata kanae</dc:creator>
  <cp:lastModifiedBy>Misaki Oura</cp:lastModifiedBy>
  <cp:revision>2</cp:revision>
  <dcterms:modified xsi:type="dcterms:W3CDTF">2025-09-01T05:35:36Z</dcterms:modified>
</cp:coreProperties>
</file>