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74" r:id="rId4"/>
    <p:sldId id="262" r:id="rId5"/>
    <p:sldId id="293" r:id="rId6"/>
    <p:sldId id="312" r:id="rId7"/>
    <p:sldId id="276" r:id="rId8"/>
    <p:sldId id="311" r:id="rId9"/>
    <p:sldId id="310" r:id="rId10"/>
    <p:sldId id="264" r:id="rId11"/>
    <p:sldId id="288" r:id="rId12"/>
    <p:sldId id="313" r:id="rId13"/>
    <p:sldId id="314" r:id="rId14"/>
    <p:sldId id="315" r:id="rId15"/>
    <p:sldId id="316" r:id="rId16"/>
    <p:sldId id="317" r:id="rId17"/>
    <p:sldId id="289" r:id="rId18"/>
    <p:sldId id="271" r:id="rId19"/>
    <p:sldId id="284" r:id="rId20"/>
    <p:sldId id="283" r:id="rId21"/>
    <p:sldId id="285" r:id="rId22"/>
    <p:sldId id="298" r:id="rId23"/>
    <p:sldId id="299" r:id="rId24"/>
    <p:sldId id="300" r:id="rId25"/>
    <p:sldId id="303" r:id="rId26"/>
    <p:sldId id="302" r:id="rId27"/>
    <p:sldId id="305" r:id="rId28"/>
    <p:sldId id="307" r:id="rId29"/>
    <p:sldId id="308" r:id="rId30"/>
    <p:sldId id="287" r:id="rId31"/>
    <p:sldId id="268" r:id="rId32"/>
  </p:sldIdLst>
  <p:sldSz cx="18288000" cy="10287000"/>
  <p:notesSz cx="6858000" cy="9144000"/>
  <p:embeddedFontLst>
    <p:embeddedFont>
      <p:font typeface="Constantia" panose="02030602050306030303" pitchFamily="18" charset="0"/>
      <p:regular r:id="rId33"/>
      <p:bold r:id="rId34"/>
      <p:italic r:id="rId35"/>
      <p:boldItalic r:id="rId36"/>
    </p:embeddedFont>
    <p:embeddedFont>
      <p:font typeface="Now" panose="020B0600070205080204" charset="0"/>
      <p:regular r:id="rId37"/>
    </p:embeddedFont>
    <p:embeddedFont>
      <p:font typeface="TAN Tangkiwood" panose="020B060007020508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EFB5AF76-843B-4F21-B858-D9556820CA05}">
          <p14:sldIdLst>
            <p14:sldId id="256"/>
            <p14:sldId id="259"/>
            <p14:sldId id="274"/>
            <p14:sldId id="262"/>
            <p14:sldId id="293"/>
            <p14:sldId id="312"/>
            <p14:sldId id="276"/>
            <p14:sldId id="311"/>
            <p14:sldId id="310"/>
            <p14:sldId id="264"/>
            <p14:sldId id="288"/>
            <p14:sldId id="313"/>
            <p14:sldId id="314"/>
            <p14:sldId id="315"/>
            <p14:sldId id="316"/>
            <p14:sldId id="317"/>
            <p14:sldId id="289"/>
            <p14:sldId id="271"/>
            <p14:sldId id="284"/>
            <p14:sldId id="283"/>
            <p14:sldId id="285"/>
            <p14:sldId id="298"/>
            <p14:sldId id="299"/>
            <p14:sldId id="300"/>
            <p14:sldId id="303"/>
            <p14:sldId id="302"/>
            <p14:sldId id="305"/>
            <p14:sldId id="307"/>
            <p14:sldId id="308"/>
            <p14:sldId id="287"/>
            <p14:sldId id="268"/>
          </p14:sldIdLst>
        </p14:section>
        <p14:section name="不要" id="{CC6C3E15-4E99-41EF-9E31-BDE16A4F895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02D"/>
    <a:srgbClr val="F9EC40"/>
    <a:srgbClr val="5D62F6"/>
    <a:srgbClr val="FF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4498E8-126F-4AEF-933F-563462241AF4}" v="25" dt="2024-09-02T05:37:54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110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4.jpeg"/><Relationship Id="rId11" Type="http://schemas.openxmlformats.org/officeDocument/2006/relationships/image" Target="../media/image12.pn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video" Target="https://www.youtube.com/embed/cOQDsmEqVt8?feature=oembed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20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video" Target="https://www.youtube.com/embed/cOQDsmEqVt8?feature=oembed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2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2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2.png"/><Relationship Id="rId5" Type="http://schemas.openxmlformats.org/officeDocument/2006/relationships/image" Target="../media/image20.sv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sv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12457897" y="3497203"/>
            <a:ext cx="3848397" cy="3848397"/>
          </a:xfrm>
          <a:custGeom>
            <a:avLst/>
            <a:gdLst/>
            <a:ahLst/>
            <a:cxnLst/>
            <a:rect l="l" t="t" r="r" b="b"/>
            <a:pathLst>
              <a:path w="3848397" h="3848397">
                <a:moveTo>
                  <a:pt x="0" y="0"/>
                </a:moveTo>
                <a:lnTo>
                  <a:pt x="3848397" y="0"/>
                </a:lnTo>
                <a:lnTo>
                  <a:pt x="3848397" y="3848397"/>
                </a:lnTo>
                <a:lnTo>
                  <a:pt x="0" y="3848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8264377" cy="10287000"/>
          </a:xfrm>
          <a:custGeom>
            <a:avLst/>
            <a:gdLst/>
            <a:ahLst/>
            <a:cxnLst/>
            <a:rect l="l" t="t" r="r" b="b"/>
            <a:pathLst>
              <a:path w="18264377" h="10287000">
                <a:moveTo>
                  <a:pt x="0" y="0"/>
                </a:moveTo>
                <a:lnTo>
                  <a:pt x="18264377" y="0"/>
                </a:lnTo>
                <a:lnTo>
                  <a:pt x="1826437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9" t="-16275" b="-61502"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 rot="409941">
            <a:off x="14142945" y="6878844"/>
            <a:ext cx="226483" cy="22648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53041" y="7874885"/>
            <a:ext cx="8665027" cy="1380781"/>
            <a:chOff x="0" y="0"/>
            <a:chExt cx="11578353" cy="1876148"/>
          </a:xfrm>
        </p:grpSpPr>
        <p:grpSp>
          <p:nvGrpSpPr>
            <p:cNvPr id="12" name="Group 12"/>
            <p:cNvGrpSpPr/>
            <p:nvPr/>
          </p:nvGrpSpPr>
          <p:grpSpPr>
            <a:xfrm rot="5400000">
              <a:off x="204919" y="-204919"/>
              <a:ext cx="1876148" cy="2285986"/>
              <a:chOff x="0" y="0"/>
              <a:chExt cx="2354580" cy="286893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353310" cy="2868930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2868930">
                    <a:moveTo>
                      <a:pt x="784860" y="2801620"/>
                    </a:moveTo>
                    <a:cubicBezTo>
                      <a:pt x="905510" y="2842260"/>
                      <a:pt x="1042670" y="2868930"/>
                      <a:pt x="1177290" y="2868930"/>
                    </a:cubicBezTo>
                    <a:cubicBezTo>
                      <a:pt x="1311910" y="2868930"/>
                      <a:pt x="1441450" y="2846070"/>
                      <a:pt x="1560830" y="2805430"/>
                    </a:cubicBezTo>
                    <a:cubicBezTo>
                      <a:pt x="1563370" y="2804160"/>
                      <a:pt x="1565910" y="2804160"/>
                      <a:pt x="1568450" y="2802890"/>
                    </a:cubicBezTo>
                    <a:cubicBezTo>
                      <a:pt x="2016760" y="2640330"/>
                      <a:pt x="2346960" y="2211070"/>
                      <a:pt x="2353310" y="170942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708150"/>
                    </a:lnTo>
                    <a:cubicBezTo>
                      <a:pt x="6350" y="2213610"/>
                      <a:pt x="331470" y="2642870"/>
                      <a:pt x="784860" y="2801620"/>
                    </a:cubicBezTo>
                    <a:close/>
                  </a:path>
                </a:pathLst>
              </a:custGeom>
              <a:solidFill>
                <a:srgbClr val="F9EC40"/>
              </a:solidFill>
              <a:ln>
                <a:noFill/>
              </a:ln>
            </p:spPr>
            <p:txBody>
              <a:bodyPr/>
              <a:lstStyle/>
              <a:p>
                <a:endParaRPr lang="ja-JP" altLang="en-US" dirty="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399999">
              <a:off x="5987179" y="-3715026"/>
              <a:ext cx="1876148" cy="9306200"/>
              <a:chOff x="0" y="0"/>
              <a:chExt cx="2354580" cy="1167935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353310" cy="11679354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11679354">
                    <a:moveTo>
                      <a:pt x="784860" y="11612043"/>
                    </a:moveTo>
                    <a:cubicBezTo>
                      <a:pt x="905510" y="11652683"/>
                      <a:pt x="1042670" y="11679354"/>
                      <a:pt x="1177290" y="11679354"/>
                    </a:cubicBezTo>
                    <a:cubicBezTo>
                      <a:pt x="1311910" y="11679354"/>
                      <a:pt x="1441450" y="11656493"/>
                      <a:pt x="1560830" y="11615854"/>
                    </a:cubicBezTo>
                    <a:cubicBezTo>
                      <a:pt x="1563370" y="11614583"/>
                      <a:pt x="1565910" y="11614583"/>
                      <a:pt x="1568450" y="11613314"/>
                    </a:cubicBezTo>
                    <a:cubicBezTo>
                      <a:pt x="2016760" y="11450754"/>
                      <a:pt x="2346960" y="11021493"/>
                      <a:pt x="2353310" y="10492735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0484687"/>
                    </a:lnTo>
                    <a:cubicBezTo>
                      <a:pt x="6350" y="11024033"/>
                      <a:pt x="331470" y="11453293"/>
                      <a:pt x="784860" y="11612043"/>
                    </a:cubicBezTo>
                    <a:close/>
                  </a:path>
                </a:pathLst>
              </a:custGeom>
              <a:solidFill>
                <a:srgbClr val="F9EC40"/>
              </a:solidFill>
              <a:ln>
                <a:noFill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5517554" y="8128638"/>
            <a:ext cx="7897401" cy="1886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altLang="ja-JP" sz="7200" spc="-144" dirty="0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By Little Mix</a:t>
            </a:r>
          </a:p>
          <a:p>
            <a:pPr algn="ctr">
              <a:lnSpc>
                <a:spcPts val="7200"/>
              </a:lnSpc>
            </a:pPr>
            <a:r>
              <a:rPr lang="en-US" altLang="ja-JP" sz="7200" spc="-144" dirty="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 </a:t>
            </a:r>
          </a:p>
        </p:txBody>
      </p:sp>
      <p:pic>
        <p:nvPicPr>
          <p:cNvPr id="1026" name="Picture 2" descr="Little Mix - Little Mix Wallpaper (38710792) - Fanpop">
            <a:extLst>
              <a:ext uri="{FF2B5EF4-FFF2-40B4-BE49-F238E27FC236}">
                <a16:creationId xmlns:a16="http://schemas.microsoft.com/office/drawing/2014/main" id="{AE15D955-8597-F800-715D-4E9AA1349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118" y="2151541"/>
            <a:ext cx="10245122" cy="574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0"/>
          <p:cNvSpPr txBox="1"/>
          <p:nvPr/>
        </p:nvSpPr>
        <p:spPr>
          <a:xfrm>
            <a:off x="3425905" y="103491"/>
            <a:ext cx="11671719" cy="340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0"/>
              </a:lnSpc>
            </a:pPr>
            <a:r>
              <a:rPr lang="en-US" altLang="ja-JP" sz="21600">
                <a:solidFill>
                  <a:srgbClr val="F9EC40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Wings</a:t>
            </a:r>
            <a:endParaRPr lang="en-US" sz="18000">
              <a:solidFill>
                <a:srgbClr val="F9EC40"/>
              </a:solidFill>
              <a:latin typeface="TAN Tangkiwood"/>
              <a:ea typeface="TAN Tangkiwood"/>
              <a:cs typeface="TAN Tangkiwood"/>
              <a:sym typeface="TAN Tangkiwoo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3661462" y="2016947"/>
            <a:ext cx="3129022" cy="1598646"/>
          </a:xfrm>
          <a:custGeom>
            <a:avLst/>
            <a:gdLst/>
            <a:ahLst/>
            <a:cxnLst/>
            <a:rect l="l" t="t" r="r" b="b"/>
            <a:pathLst>
              <a:path w="3129022" h="1598646">
                <a:moveTo>
                  <a:pt x="0" y="0"/>
                </a:moveTo>
                <a:lnTo>
                  <a:pt x="3129023" y="0"/>
                </a:lnTo>
                <a:lnTo>
                  <a:pt x="3129023" y="1598646"/>
                </a:lnTo>
                <a:lnTo>
                  <a:pt x="0" y="15986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17"/>
          <p:cNvSpPr/>
          <p:nvPr/>
        </p:nvSpPr>
        <p:spPr>
          <a:xfrm rot="-1368095">
            <a:off x="14089775" y="5813207"/>
            <a:ext cx="1269028" cy="1917487"/>
          </a:xfrm>
          <a:custGeom>
            <a:avLst/>
            <a:gdLst/>
            <a:ahLst/>
            <a:cxnLst/>
            <a:rect l="l" t="t" r="r" b="b"/>
            <a:pathLst>
              <a:path w="1269028" h="1917487">
                <a:moveTo>
                  <a:pt x="0" y="0"/>
                </a:moveTo>
                <a:lnTo>
                  <a:pt x="1269028" y="0"/>
                </a:lnTo>
                <a:lnTo>
                  <a:pt x="1269028" y="1917486"/>
                </a:lnTo>
                <a:lnTo>
                  <a:pt x="0" y="19174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 rot="20604126">
            <a:off x="-221237" y="1322675"/>
            <a:ext cx="5941844" cy="5290487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1567180"/>
                  </a:moveTo>
                  <a:lnTo>
                    <a:pt x="3677920" y="0"/>
                  </a:lnTo>
                  <a:lnTo>
                    <a:pt x="3671570" y="1645920"/>
                  </a:lnTo>
                  <a:lnTo>
                    <a:pt x="4634230" y="309880"/>
                  </a:lnTo>
                  <a:lnTo>
                    <a:pt x="4119880" y="1873250"/>
                  </a:lnTo>
                  <a:lnTo>
                    <a:pt x="5448300" y="901700"/>
                  </a:lnTo>
                  <a:lnTo>
                    <a:pt x="4475480" y="2230120"/>
                  </a:lnTo>
                  <a:lnTo>
                    <a:pt x="6038850" y="1715770"/>
                  </a:lnTo>
                  <a:lnTo>
                    <a:pt x="4702810" y="2678430"/>
                  </a:lnTo>
                  <a:lnTo>
                    <a:pt x="6348730" y="2672080"/>
                  </a:lnTo>
                  <a:lnTo>
                    <a:pt x="4782820" y="3175000"/>
                  </a:lnTo>
                  <a:lnTo>
                    <a:pt x="6350000" y="3677920"/>
                  </a:lnTo>
                  <a:lnTo>
                    <a:pt x="4704080" y="3671570"/>
                  </a:lnTo>
                  <a:lnTo>
                    <a:pt x="6040120" y="4634230"/>
                  </a:lnTo>
                  <a:lnTo>
                    <a:pt x="4476750" y="4119880"/>
                  </a:lnTo>
                  <a:lnTo>
                    <a:pt x="5448300" y="5448300"/>
                  </a:lnTo>
                  <a:lnTo>
                    <a:pt x="4119880" y="4475480"/>
                  </a:lnTo>
                  <a:lnTo>
                    <a:pt x="4634230" y="6038850"/>
                  </a:lnTo>
                  <a:lnTo>
                    <a:pt x="3671570" y="4702810"/>
                  </a:lnTo>
                  <a:lnTo>
                    <a:pt x="3677920" y="6348730"/>
                  </a:lnTo>
                  <a:lnTo>
                    <a:pt x="3175000" y="4782820"/>
                  </a:lnTo>
                  <a:lnTo>
                    <a:pt x="2672080" y="6350000"/>
                  </a:lnTo>
                  <a:lnTo>
                    <a:pt x="2678430" y="4704080"/>
                  </a:lnTo>
                  <a:lnTo>
                    <a:pt x="1715770" y="6040120"/>
                  </a:lnTo>
                  <a:lnTo>
                    <a:pt x="2230120" y="4476750"/>
                  </a:lnTo>
                  <a:lnTo>
                    <a:pt x="901700" y="5448300"/>
                  </a:lnTo>
                  <a:lnTo>
                    <a:pt x="1874520" y="4119880"/>
                  </a:lnTo>
                  <a:lnTo>
                    <a:pt x="311150" y="4634230"/>
                  </a:lnTo>
                  <a:lnTo>
                    <a:pt x="1647190" y="3671570"/>
                  </a:lnTo>
                  <a:lnTo>
                    <a:pt x="0" y="3677920"/>
                  </a:lnTo>
                  <a:lnTo>
                    <a:pt x="1567180" y="3175000"/>
                  </a:lnTo>
                  <a:lnTo>
                    <a:pt x="0" y="2672080"/>
                  </a:lnTo>
                  <a:lnTo>
                    <a:pt x="1645920" y="2678430"/>
                  </a:lnTo>
                  <a:lnTo>
                    <a:pt x="311150" y="1715770"/>
                  </a:lnTo>
                  <a:lnTo>
                    <a:pt x="1874520" y="2230120"/>
                  </a:lnTo>
                  <a:lnTo>
                    <a:pt x="901700" y="901700"/>
                  </a:lnTo>
                  <a:lnTo>
                    <a:pt x="2230120" y="1874520"/>
                  </a:lnTo>
                  <a:lnTo>
                    <a:pt x="1715770" y="311150"/>
                  </a:lnTo>
                  <a:lnTo>
                    <a:pt x="2678430" y="1647190"/>
                  </a:lnTo>
                  <a:lnTo>
                    <a:pt x="2672080" y="0"/>
                  </a:lnTo>
                  <a:lnTo>
                    <a:pt x="3175000" y="1567180"/>
                  </a:lnTo>
                  <a:close/>
                </a:path>
              </a:pathLst>
            </a:custGeom>
            <a:solidFill>
              <a:srgbClr val="FFC5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ja-JP" altLang="en-US" dirty="0"/>
            </a:p>
          </p:txBody>
        </p:sp>
      </p:grpSp>
      <p:sp>
        <p:nvSpPr>
          <p:cNvPr id="16" name="Freeform 16"/>
          <p:cNvSpPr/>
          <p:nvPr/>
        </p:nvSpPr>
        <p:spPr>
          <a:xfrm rot="-1518789">
            <a:off x="2042301" y="5876926"/>
            <a:ext cx="2767209" cy="1509387"/>
          </a:xfrm>
          <a:custGeom>
            <a:avLst/>
            <a:gdLst/>
            <a:ahLst/>
            <a:cxnLst/>
            <a:rect l="l" t="t" r="r" b="b"/>
            <a:pathLst>
              <a:path w="2767209" h="1509387">
                <a:moveTo>
                  <a:pt x="0" y="0"/>
                </a:moveTo>
                <a:lnTo>
                  <a:pt x="2767208" y="0"/>
                </a:lnTo>
                <a:lnTo>
                  <a:pt x="2767208" y="1509387"/>
                </a:lnTo>
                <a:lnTo>
                  <a:pt x="0" y="150938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7CBEB97C-4A17-1B4A-4262-BD2AB2C86DFC}"/>
              </a:ext>
            </a:extLst>
          </p:cNvPr>
          <p:cNvSpPr txBox="1"/>
          <p:nvPr/>
        </p:nvSpPr>
        <p:spPr>
          <a:xfrm rot="20244783">
            <a:off x="-1175747" y="3024583"/>
            <a:ext cx="7897401" cy="1886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altLang="ja-JP" sz="7200" spc="-144" dirty="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All Girls</a:t>
            </a:r>
          </a:p>
          <a:p>
            <a:pPr algn="ctr">
              <a:lnSpc>
                <a:spcPts val="7200"/>
              </a:lnSpc>
            </a:pPr>
            <a:r>
              <a:rPr lang="en-US" altLang="ja-JP" sz="7200" spc="-144" dirty="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 Group1 </a:t>
            </a:r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B7ABEC8-C24D-CFA9-B18A-42420B2802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5"/>
    </mc:Choice>
    <mc:Fallback xmlns="">
      <p:transition spd="slow" advTm="7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63411" y="0"/>
            <a:ext cx="6424589" cy="10287000"/>
            <a:chOff x="0" y="0"/>
            <a:chExt cx="2173256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3256" cy="3479800"/>
            </a:xfrm>
            <a:custGeom>
              <a:avLst/>
              <a:gdLst/>
              <a:ahLst/>
              <a:cxnLst/>
              <a:rect l="l" t="t" r="r" b="b"/>
              <a:pathLst>
                <a:path w="2173256" h="3479800">
                  <a:moveTo>
                    <a:pt x="0" y="0"/>
                  </a:moveTo>
                  <a:lnTo>
                    <a:pt x="2173256" y="0"/>
                  </a:lnTo>
                  <a:lnTo>
                    <a:pt x="2173256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9EC4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23422" y="1398436"/>
            <a:ext cx="10263137" cy="6982049"/>
            <a:chOff x="-540371" y="-1876193"/>
            <a:chExt cx="13684183" cy="9309396"/>
          </a:xfrm>
        </p:grpSpPr>
        <p:sp>
          <p:nvSpPr>
            <p:cNvPr id="5" name="TextBox 5"/>
            <p:cNvSpPr txBox="1"/>
            <p:nvPr/>
          </p:nvSpPr>
          <p:spPr>
            <a:xfrm>
              <a:off x="-540371" y="830285"/>
              <a:ext cx="13684183" cy="66029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5440" lvl="1" algn="l">
                <a:lnSpc>
                  <a:spcPts val="4800"/>
                </a:lnSpc>
              </a:pPr>
              <a:r>
                <a:rPr lang="en-US" altLang="ja-JP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1</a:t>
              </a:r>
              <a:r>
                <a:rPr lang="ja-JP" alt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altLang="ja-JP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:About</a:t>
              </a:r>
              <a:r>
                <a:rPr lang="ja-JP" alt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altLang="ja-JP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Music</a:t>
              </a:r>
              <a:endParaRPr lang="ja-JP" altLang="en-US"/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2:About Artist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3:Let’s watch the MV together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4:Important Vocabulary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5:Gap Fill Quiz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6:Pronunciation Challenge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  <a:p>
              <a:pPr marL="345440" lvl="1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</a:rPr>
                <a:t>7:Quiz Time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345440" lvl="1" algn="l">
                <a:lnSpc>
                  <a:spcPts val="4800"/>
                </a:lnSpc>
              </a:pPr>
              <a:r>
                <a:rPr lang="en-US" sz="4800">
                  <a:solidFill>
                    <a:srgbClr val="F9EC40"/>
                  </a:solidFill>
                  <a:latin typeface="Now"/>
                  <a:ea typeface="Now"/>
                  <a:cs typeface="Now"/>
                  <a:sym typeface="Now"/>
                </a:rPr>
                <a:t>8:Review Filler</a:t>
              </a:r>
              <a:endParaRPr lang="en-US" sz="4800">
                <a:solidFill>
                  <a:srgbClr val="F9EC40"/>
                </a:solidFill>
                <a:latin typeface="Now"/>
                <a:ea typeface="Now"/>
                <a:cs typeface="Now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89185" y="-1876193"/>
              <a:ext cx="11833678" cy="1783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999"/>
                </a:lnSpc>
              </a:pPr>
              <a:r>
                <a:rPr lang="en-US" altLang="ja-JP" sz="9999" spc="-199">
                  <a:solidFill>
                    <a:srgbClr val="F9EC40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Contents</a:t>
              </a:r>
              <a:endParaRPr lang="en-US" sz="9999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  <a:sym typeface="TAN Tangkiwoo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871897" y="-65732"/>
            <a:ext cx="6416103" cy="10352732"/>
          </a:xfrm>
          <a:custGeom>
            <a:avLst/>
            <a:gdLst/>
            <a:ahLst/>
            <a:cxnLst/>
            <a:rect l="l" t="t" r="r" b="b"/>
            <a:pathLst>
              <a:path w="6416103" h="10352732">
                <a:moveTo>
                  <a:pt x="0" y="0"/>
                </a:moveTo>
                <a:lnTo>
                  <a:pt x="6416103" y="0"/>
                </a:lnTo>
                <a:lnTo>
                  <a:pt x="6416103" y="10352732"/>
                </a:lnTo>
                <a:lnTo>
                  <a:pt x="0" y="10352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27661" t="-76649" r="-57371"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2050" name="Picture 2" descr="Little Mix photo 318 of 0 pics, wallpaper - photo #1125972 - ThePlace2">
            <a:extLst>
              <a:ext uri="{FF2B5EF4-FFF2-40B4-BE49-F238E27FC236}">
                <a16:creationId xmlns:a16="http://schemas.microsoft.com/office/drawing/2014/main" id="{A7618832-0143-4DB0-0B58-34894B92C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591" y="2067402"/>
            <a:ext cx="7010295" cy="609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10"/>
          <p:cNvSpPr/>
          <p:nvPr/>
        </p:nvSpPr>
        <p:spPr>
          <a:xfrm>
            <a:off x="16381297" y="952500"/>
            <a:ext cx="1940082" cy="1559120"/>
          </a:xfrm>
          <a:custGeom>
            <a:avLst/>
            <a:gdLst/>
            <a:ahLst/>
            <a:cxnLst/>
            <a:rect l="l" t="t" r="r" b="b"/>
            <a:pathLst>
              <a:path w="1940082" h="1559120">
                <a:moveTo>
                  <a:pt x="0" y="0"/>
                </a:moveTo>
                <a:lnTo>
                  <a:pt x="1940082" y="0"/>
                </a:lnTo>
                <a:lnTo>
                  <a:pt x="1940082" y="1559121"/>
                </a:lnTo>
                <a:lnTo>
                  <a:pt x="0" y="15591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 rot="666662">
            <a:off x="10065708" y="7887144"/>
            <a:ext cx="1793447" cy="1793447"/>
          </a:xfrm>
          <a:custGeom>
            <a:avLst/>
            <a:gdLst/>
            <a:ahLst/>
            <a:cxnLst/>
            <a:rect l="l" t="t" r="r" b="b"/>
            <a:pathLst>
              <a:path w="1793447" h="1793447">
                <a:moveTo>
                  <a:pt x="0" y="0"/>
                </a:moveTo>
                <a:lnTo>
                  <a:pt x="1793447" y="0"/>
                </a:lnTo>
                <a:lnTo>
                  <a:pt x="1793447" y="1793447"/>
                </a:lnTo>
                <a:lnTo>
                  <a:pt x="0" y="17934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32D055E-8DE8-6B44-5899-5BC583F91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78"/>
    </mc:Choice>
    <mc:Fallback xmlns="">
      <p:transition spd="slow" advTm="17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4513" y="254872"/>
            <a:ext cx="15912833" cy="2047649"/>
            <a:chOff x="0" y="0"/>
            <a:chExt cx="6686921" cy="2396171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261718" y="-261718"/>
              <a:ext cx="2396171" cy="2919606"/>
              <a:chOff x="0" y="0"/>
              <a:chExt cx="2354580" cy="286893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353310" cy="2868930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2868930">
                    <a:moveTo>
                      <a:pt x="784860" y="2801620"/>
                    </a:moveTo>
                    <a:cubicBezTo>
                      <a:pt x="905510" y="2842260"/>
                      <a:pt x="1042670" y="2868930"/>
                      <a:pt x="1177290" y="2868930"/>
                    </a:cubicBezTo>
                    <a:cubicBezTo>
                      <a:pt x="1311910" y="2868930"/>
                      <a:pt x="1441450" y="2846070"/>
                      <a:pt x="1560830" y="2805430"/>
                    </a:cubicBezTo>
                    <a:cubicBezTo>
                      <a:pt x="1563370" y="2804160"/>
                      <a:pt x="1565910" y="2804160"/>
                      <a:pt x="1568450" y="2802890"/>
                    </a:cubicBezTo>
                    <a:cubicBezTo>
                      <a:pt x="2016760" y="2640330"/>
                      <a:pt x="2346960" y="2211070"/>
                      <a:pt x="2353310" y="170942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708150"/>
                    </a:lnTo>
                    <a:cubicBezTo>
                      <a:pt x="6350" y="2213610"/>
                      <a:pt x="331470" y="2642870"/>
                      <a:pt x="784860" y="280162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-5399999">
              <a:off x="3596344" y="-694405"/>
              <a:ext cx="2396171" cy="3784982"/>
              <a:chOff x="0" y="0"/>
              <a:chExt cx="2354580" cy="371928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353310" cy="371928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719285">
                    <a:moveTo>
                      <a:pt x="784860" y="3651975"/>
                    </a:moveTo>
                    <a:cubicBezTo>
                      <a:pt x="905510" y="3692615"/>
                      <a:pt x="1042670" y="3719285"/>
                      <a:pt x="1177290" y="3719285"/>
                    </a:cubicBezTo>
                    <a:cubicBezTo>
                      <a:pt x="1311910" y="3719285"/>
                      <a:pt x="1441450" y="3696425"/>
                      <a:pt x="1560830" y="3655785"/>
                    </a:cubicBezTo>
                    <a:cubicBezTo>
                      <a:pt x="1563370" y="3654515"/>
                      <a:pt x="1565910" y="3654515"/>
                      <a:pt x="1568450" y="3653245"/>
                    </a:cubicBezTo>
                    <a:cubicBezTo>
                      <a:pt x="2016760" y="3490685"/>
                      <a:pt x="2346960" y="3061425"/>
                      <a:pt x="2353310" y="2557159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555234"/>
                    </a:lnTo>
                    <a:cubicBezTo>
                      <a:pt x="6350" y="3063965"/>
                      <a:pt x="331470" y="3493225"/>
                      <a:pt x="784860" y="365197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2277588" y="253517"/>
            <a:ext cx="14719250" cy="1707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31"/>
              </a:lnSpc>
            </a:pPr>
            <a:r>
              <a:rPr lang="en-US" sz="8000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Let's watch the MV without sounds!</a:t>
            </a:r>
          </a:p>
        </p:txBody>
      </p:sp>
      <p:pic>
        <p:nvPicPr>
          <p:cNvPr id="9" name="オンライン メディア 8" title="Little Mix - Wings (Official Video)">
            <a:hlinkClick r:id="" action="ppaction://media"/>
            <a:extLst>
              <a:ext uri="{FF2B5EF4-FFF2-40B4-BE49-F238E27FC236}">
                <a16:creationId xmlns:a16="http://schemas.microsoft.com/office/drawing/2014/main" id="{B54F8F65-2F64-F256-0CFB-BCA19A172DE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23301" y="2578795"/>
            <a:ext cx="13250080" cy="7431067"/>
          </a:xfrm>
          <a:prstGeom prst="rect">
            <a:avLst/>
          </a:prstGeom>
        </p:spPr>
      </p:pic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9722959-BCE0-E524-4ADD-E57A0E4692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7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10"/>
    </mc:Choice>
    <mc:Fallback xmlns="">
      <p:transition spd="slow" advTm="6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57697" y="400126"/>
            <a:ext cx="11854848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FE502D"/>
                </a:solidFill>
                <a:latin typeface="TAN Tangkiwood"/>
                <a:ea typeface="TAN Tangkiwood"/>
                <a:cs typeface="TAN Tangkiwood"/>
              </a:rPr>
              <a:t>This music about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0992" y="4533079"/>
            <a:ext cx="15981660" cy="429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We think there are two things that this song wants to convey.</a:t>
            </a:r>
            <a:endParaRPr lang="en-US" sz="4000">
              <a:solidFill>
                <a:srgbClr val="FE502D"/>
              </a:solidFill>
              <a:latin typeface="Now"/>
              <a:ea typeface="Now"/>
              <a:cs typeface="Now"/>
            </a:endParaRPr>
          </a:p>
          <a:p>
            <a:pPr>
              <a:lnSpc>
                <a:spcPts val="4160"/>
              </a:lnSpc>
            </a:pPr>
            <a:r>
              <a:rPr lang="en-US" sz="400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 The first is that you should live your life in your own way, without worrying about what others think. </a:t>
            </a:r>
            <a:endParaRPr lang="en-US" sz="4000">
              <a:solidFill>
                <a:srgbClr val="FE502D"/>
              </a:solidFill>
              <a:latin typeface="Now"/>
              <a:ea typeface="Now"/>
              <a:cs typeface="Now"/>
            </a:endParaRPr>
          </a:p>
          <a:p>
            <a:pPr>
              <a:lnSpc>
                <a:spcPts val="4160"/>
              </a:lnSpc>
            </a:pPr>
            <a:r>
              <a:rPr lang="en-US" sz="400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The second is that you should believe in your own abilities and take on various challenges.</a:t>
            </a:r>
            <a:r>
              <a:rPr lang="en-US" sz="320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 </a:t>
            </a:r>
          </a:p>
          <a:p>
            <a:pPr>
              <a:lnSpc>
                <a:spcPts val="4160"/>
              </a:lnSpc>
            </a:pPr>
            <a:endParaRPr lang="en-US" sz="3200">
              <a:solidFill>
                <a:srgbClr val="FE502D"/>
              </a:solidFill>
              <a:latin typeface="Now"/>
              <a:ea typeface="Now"/>
              <a:cs typeface="Now"/>
            </a:endParaRPr>
          </a:p>
          <a:p>
            <a:pPr>
              <a:lnSpc>
                <a:spcPts val="4160"/>
              </a:lnSpc>
            </a:pPr>
            <a:r>
              <a:rPr lang="en-US" sz="4000">
                <a:solidFill>
                  <a:srgbClr val="FE502D"/>
                </a:solidFill>
                <a:latin typeface="Now"/>
              </a:rPr>
              <a:t>It can be said that it is a song that supports and encourages those who take on challenges.</a:t>
            </a:r>
            <a:endParaRPr lang="en-US" sz="4000">
              <a:ea typeface="Calibri"/>
              <a:cs typeface="Calibri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4EC31F3-6E0F-B9B9-0097-886F458CDE1E}"/>
              </a:ext>
            </a:extLst>
          </p:cNvPr>
          <p:cNvGrpSpPr/>
          <p:nvPr/>
        </p:nvGrpSpPr>
        <p:grpSpPr>
          <a:xfrm>
            <a:off x="4586615" y="1785657"/>
            <a:ext cx="8852255" cy="1759385"/>
            <a:chOff x="4605352" y="1898083"/>
            <a:chExt cx="7353240" cy="1534533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4772958" y="1730477"/>
              <a:ext cx="1534533" cy="1869746"/>
              <a:chOff x="0" y="0"/>
              <a:chExt cx="2354580" cy="286893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353310" cy="2868930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2868930">
                    <a:moveTo>
                      <a:pt x="784860" y="2801620"/>
                    </a:moveTo>
                    <a:cubicBezTo>
                      <a:pt x="905510" y="2842260"/>
                      <a:pt x="1042670" y="2868930"/>
                      <a:pt x="1177290" y="2868930"/>
                    </a:cubicBezTo>
                    <a:cubicBezTo>
                      <a:pt x="1311910" y="2868930"/>
                      <a:pt x="1441450" y="2846070"/>
                      <a:pt x="1560830" y="2805430"/>
                    </a:cubicBezTo>
                    <a:cubicBezTo>
                      <a:pt x="1563370" y="2804160"/>
                      <a:pt x="1565910" y="2804160"/>
                      <a:pt x="1568450" y="2802890"/>
                    </a:cubicBezTo>
                    <a:cubicBezTo>
                      <a:pt x="2016760" y="2640330"/>
                      <a:pt x="2346960" y="2211070"/>
                      <a:pt x="2353310" y="170942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708150"/>
                    </a:lnTo>
                    <a:cubicBezTo>
                      <a:pt x="6350" y="2213610"/>
                      <a:pt x="331470" y="2642870"/>
                      <a:pt x="784860" y="2801620"/>
                    </a:cubicBezTo>
                    <a:close/>
                  </a:path>
                </a:pathLst>
              </a:custGeom>
              <a:solidFill>
                <a:srgbClr val="FE502D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613192" y="1898911"/>
              <a:ext cx="7345400" cy="1533705"/>
              <a:chOff x="-224853" y="2049760"/>
              <a:chExt cx="9793866" cy="2044940"/>
            </a:xfrm>
          </p:grpSpPr>
          <p:grpSp>
            <p:nvGrpSpPr>
              <p:cNvPr id="13" name="Group 13"/>
              <p:cNvGrpSpPr/>
              <p:nvPr/>
            </p:nvGrpSpPr>
            <p:grpSpPr>
              <a:xfrm rot="-5399999">
                <a:off x="4820879" y="-653435"/>
                <a:ext cx="2044940" cy="7451329"/>
                <a:chOff x="-2357586" y="-57500"/>
                <a:chExt cx="2353310" cy="8574964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-2357586" y="-57500"/>
                  <a:ext cx="2353310" cy="85749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310" h="8574964">
                      <a:moveTo>
                        <a:pt x="784860" y="8507654"/>
                      </a:moveTo>
                      <a:cubicBezTo>
                        <a:pt x="905510" y="8548295"/>
                        <a:pt x="1042670" y="8574964"/>
                        <a:pt x="1177290" y="8574964"/>
                      </a:cubicBezTo>
                      <a:cubicBezTo>
                        <a:pt x="1311910" y="8574964"/>
                        <a:pt x="1441450" y="8552104"/>
                        <a:pt x="1560830" y="8511464"/>
                      </a:cubicBezTo>
                      <a:cubicBezTo>
                        <a:pt x="1563370" y="8510195"/>
                        <a:pt x="1565910" y="8510195"/>
                        <a:pt x="1568450" y="8508924"/>
                      </a:cubicBezTo>
                      <a:cubicBezTo>
                        <a:pt x="2016760" y="8346364"/>
                        <a:pt x="2346960" y="7917104"/>
                        <a:pt x="2353310" y="7397897"/>
                      </a:cubicBezTo>
                      <a:lnTo>
                        <a:pt x="2353310" y="0"/>
                      </a:lnTo>
                      <a:lnTo>
                        <a:pt x="0" y="0"/>
                      </a:lnTo>
                      <a:lnTo>
                        <a:pt x="0" y="7392238"/>
                      </a:lnTo>
                      <a:cubicBezTo>
                        <a:pt x="6350" y="7919645"/>
                        <a:pt x="331470" y="8348904"/>
                        <a:pt x="784860" y="8507654"/>
                      </a:cubicBezTo>
                      <a:close/>
                    </a:path>
                  </a:pathLst>
                </a:custGeom>
                <a:solidFill>
                  <a:srgbClr val="FE502D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5" name="TextBox 15"/>
              <p:cNvSpPr txBox="1"/>
              <p:nvPr/>
            </p:nvSpPr>
            <p:spPr>
              <a:xfrm>
                <a:off x="-224853" y="2190601"/>
                <a:ext cx="9372418" cy="146845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9999"/>
                  </a:lnSpc>
                </a:pPr>
                <a:r>
                  <a:rPr lang="en-US" sz="8000" spc="-199">
                    <a:solidFill>
                      <a:srgbClr val="FFC5FF"/>
                    </a:solidFill>
                    <a:latin typeface="TAN Tangkiwood"/>
                    <a:ea typeface="TAN Tangkiwood"/>
                    <a:cs typeface="TAN Tangkiwood"/>
                  </a:rPr>
                  <a:t>Being yourself</a:t>
                </a:r>
              </a:p>
            </p:txBody>
          </p:sp>
        </p:grpSp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F7B65406-4AB8-7C1B-43AD-E7B678AF813E}"/>
              </a:ext>
            </a:extLst>
          </p:cNvPr>
          <p:cNvSpPr/>
          <p:nvPr/>
        </p:nvSpPr>
        <p:spPr>
          <a:xfrm>
            <a:off x="16182552" y="8380673"/>
            <a:ext cx="1915389" cy="1539277"/>
          </a:xfrm>
          <a:custGeom>
            <a:avLst/>
            <a:gdLst/>
            <a:ahLst/>
            <a:cxnLst/>
            <a:rect l="l" t="t" r="r" b="b"/>
            <a:pathLst>
              <a:path w="1915389" h="1539277">
                <a:moveTo>
                  <a:pt x="0" y="0"/>
                </a:moveTo>
                <a:lnTo>
                  <a:pt x="1915389" y="0"/>
                </a:lnTo>
                <a:lnTo>
                  <a:pt x="1915389" y="1539277"/>
                </a:lnTo>
                <a:lnTo>
                  <a:pt x="0" y="153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32417CB2-8525-AFB2-DC11-DB71C99C1308}"/>
              </a:ext>
            </a:extLst>
          </p:cNvPr>
          <p:cNvSpPr/>
          <p:nvPr/>
        </p:nvSpPr>
        <p:spPr>
          <a:xfrm>
            <a:off x="461617" y="2665672"/>
            <a:ext cx="1915389" cy="1539277"/>
          </a:xfrm>
          <a:custGeom>
            <a:avLst/>
            <a:gdLst/>
            <a:ahLst/>
            <a:cxnLst/>
            <a:rect l="l" t="t" r="r" b="b"/>
            <a:pathLst>
              <a:path w="1915389" h="1539277">
                <a:moveTo>
                  <a:pt x="0" y="0"/>
                </a:moveTo>
                <a:lnTo>
                  <a:pt x="1915389" y="0"/>
                </a:lnTo>
                <a:lnTo>
                  <a:pt x="1915389" y="1539277"/>
                </a:lnTo>
                <a:lnTo>
                  <a:pt x="0" y="153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0C9DF9F-FE9A-F7DF-1CF7-5BADB8761B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06"/>
    </mc:Choice>
    <mc:Fallback xmlns="">
      <p:transition spd="slow" advTm="30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21422" y="349919"/>
            <a:ext cx="11078915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FE502D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 This is a song by… 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9795675" y="1091025"/>
            <a:ext cx="1533705" cy="1869746"/>
            <a:chOff x="0" y="0"/>
            <a:chExt cx="2353310" cy="28689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3310" cy="2868930"/>
            </a:xfrm>
            <a:custGeom>
              <a:avLst/>
              <a:gdLst/>
              <a:ahLst/>
              <a:cxnLst/>
              <a:rect l="l" t="t" r="r" b="b"/>
              <a:pathLst>
                <a:path w="2353310" h="2868930">
                  <a:moveTo>
                    <a:pt x="784860" y="2801620"/>
                  </a:moveTo>
                  <a:cubicBezTo>
                    <a:pt x="905510" y="2842260"/>
                    <a:pt x="1042670" y="2868930"/>
                    <a:pt x="1177290" y="2868930"/>
                  </a:cubicBezTo>
                  <a:cubicBezTo>
                    <a:pt x="1311910" y="2868930"/>
                    <a:pt x="1441450" y="2846070"/>
                    <a:pt x="1560830" y="2805430"/>
                  </a:cubicBezTo>
                  <a:cubicBezTo>
                    <a:pt x="1563370" y="2804160"/>
                    <a:pt x="1565910" y="2804160"/>
                    <a:pt x="1568450" y="2802890"/>
                  </a:cubicBezTo>
                  <a:cubicBezTo>
                    <a:pt x="2016760" y="2640330"/>
                    <a:pt x="2346960" y="2211070"/>
                    <a:pt x="2353310" y="170942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708150"/>
                  </a:lnTo>
                  <a:cubicBezTo>
                    <a:pt x="6350" y="2213610"/>
                    <a:pt x="331470" y="2642870"/>
                    <a:pt x="784860" y="2801620"/>
                  </a:cubicBezTo>
                  <a:close/>
                </a:path>
              </a:pathLst>
            </a:custGeom>
            <a:solidFill>
              <a:srgbClr val="FE502D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2372" y="1261236"/>
            <a:ext cx="7272851" cy="1533705"/>
            <a:chOff x="-78155" y="1104"/>
            <a:chExt cx="9697134" cy="2044940"/>
          </a:xfrm>
        </p:grpSpPr>
        <p:grpSp>
          <p:nvGrpSpPr>
            <p:cNvPr id="13" name="Group 13"/>
            <p:cNvGrpSpPr/>
            <p:nvPr/>
          </p:nvGrpSpPr>
          <p:grpSpPr>
            <a:xfrm rot="-5399999">
              <a:off x="4870845" y="-2702091"/>
              <a:ext cx="2044940" cy="7451329"/>
              <a:chOff x="0" y="0"/>
              <a:chExt cx="2353310" cy="857496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353310" cy="8574964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8574964">
                    <a:moveTo>
                      <a:pt x="784860" y="8507654"/>
                    </a:moveTo>
                    <a:cubicBezTo>
                      <a:pt x="905510" y="8548295"/>
                      <a:pt x="1042670" y="8574964"/>
                      <a:pt x="1177290" y="8574964"/>
                    </a:cubicBezTo>
                    <a:cubicBezTo>
                      <a:pt x="1311910" y="8574964"/>
                      <a:pt x="1441450" y="8552104"/>
                      <a:pt x="1560830" y="8511464"/>
                    </a:cubicBezTo>
                    <a:cubicBezTo>
                      <a:pt x="1563370" y="8510195"/>
                      <a:pt x="1565910" y="8510195"/>
                      <a:pt x="1568450" y="8508924"/>
                    </a:cubicBezTo>
                    <a:cubicBezTo>
                      <a:pt x="2016760" y="8346364"/>
                      <a:pt x="2346960" y="7917104"/>
                      <a:pt x="2353310" y="7397897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7392238"/>
                    </a:lnTo>
                    <a:cubicBezTo>
                      <a:pt x="6350" y="7919645"/>
                      <a:pt x="331470" y="8348904"/>
                      <a:pt x="784860" y="8507654"/>
                    </a:cubicBezTo>
                    <a:close/>
                  </a:path>
                </a:pathLst>
              </a:custGeom>
              <a:solidFill>
                <a:srgbClr val="FE502D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-78155" y="98385"/>
              <a:ext cx="9372419" cy="17815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99"/>
                </a:lnSpc>
              </a:pPr>
              <a:r>
                <a:rPr lang="en-US" sz="9950" spc="-199">
                  <a:solidFill>
                    <a:srgbClr val="FFC5FF"/>
                  </a:solidFill>
                  <a:latin typeface="TAN Tangkiwood"/>
                  <a:ea typeface="TAN Tangkiwood"/>
                  <a:cs typeface="TAN Tangkiwood"/>
                </a:rPr>
                <a:t>Little Mix</a:t>
              </a:r>
            </a:p>
          </p:txBody>
        </p:sp>
      </p:grpSp>
      <p:pic>
        <p:nvPicPr>
          <p:cNvPr id="17" name="図 16" descr="Little Mix Wallpapers - Wallpaper Cave">
            <a:extLst>
              <a:ext uri="{FF2B5EF4-FFF2-40B4-BE49-F238E27FC236}">
                <a16:creationId xmlns:a16="http://schemas.microsoft.com/office/drawing/2014/main" id="{995EDE7A-558E-0ED6-9CF4-EC00B8C6A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64" y="3732877"/>
            <a:ext cx="7125503" cy="4731466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315D67AB-1FEF-0668-AF90-7B3DD7191C57}"/>
              </a:ext>
            </a:extLst>
          </p:cNvPr>
          <p:cNvSpPr txBox="1"/>
          <p:nvPr/>
        </p:nvSpPr>
        <p:spPr>
          <a:xfrm>
            <a:off x="8024650" y="3421395"/>
            <a:ext cx="10125741" cy="7757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>
                <a:solidFill>
                  <a:srgbClr val="FE502D"/>
                </a:solidFill>
                <a:latin typeface="Now"/>
                <a:ea typeface="Calibri"/>
                <a:cs typeface="Calibri"/>
                <a:sym typeface="Now"/>
              </a:rPr>
              <a:t>Winner of the eighth season of “The X Factor,”</a:t>
            </a:r>
            <a:endParaRPr lang="en-US" sz="3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 sz="3600">
                <a:solidFill>
                  <a:srgbClr val="FE502D"/>
                </a:solidFill>
                <a:latin typeface="Now"/>
                <a:ea typeface="Calibri"/>
                <a:cs typeface="Calibri"/>
                <a:sym typeface="Now"/>
              </a:rPr>
              <a:t> the group was formed in 2011.</a:t>
            </a:r>
            <a:endParaRPr lang="en-US" sz="3600">
              <a:ea typeface="Calibri"/>
              <a:cs typeface="Calibri"/>
            </a:endParaRPr>
          </a:p>
          <a:p>
            <a:endParaRPr lang="en-US" sz="360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r>
              <a:rPr lang="en-US" sz="3600">
                <a:solidFill>
                  <a:srgbClr val="FE502D"/>
                </a:solidFill>
                <a:latin typeface="Now"/>
                <a:ea typeface="Calibri"/>
                <a:cs typeface="Calibri"/>
                <a:sym typeface="Now"/>
              </a:rPr>
              <a:t>They are characterized by their powerful singing voices and dance and fashion that match the themes of their songs.</a:t>
            </a:r>
            <a:endParaRPr lang="en-US" sz="360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endParaRPr lang="en-US" sz="360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r>
              <a:rPr lang="en-US" sz="3600">
                <a:solidFill>
                  <a:srgbClr val="FE502D"/>
                </a:solidFill>
                <a:latin typeface="Now"/>
                <a:ea typeface="Calibri"/>
                <a:cs typeface="Calibri"/>
              </a:rPr>
              <a:t>The lineup consisted of Leigh-Anne Pinnock, </a:t>
            </a: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 sz="3600">
                <a:solidFill>
                  <a:srgbClr val="FE502D"/>
                </a:solidFill>
                <a:latin typeface="Now"/>
                <a:ea typeface="Calibri"/>
                <a:cs typeface="Calibri"/>
              </a:rPr>
              <a:t>Jade Thirlwall, Perrie Edwards, and originally Jesy Nelson, before her departure from the group in 2020.</a:t>
            </a:r>
            <a:endParaRPr lang="en-US">
              <a:ea typeface="Calibri"/>
              <a:cs typeface="Calibri"/>
            </a:endParaRPr>
          </a:p>
          <a:p>
            <a:endParaRPr lang="en-US" sz="360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endParaRPr lang="en-US" sz="360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endParaRPr lang="en-US" sz="4000">
              <a:solidFill>
                <a:srgbClr val="FE502D"/>
              </a:solidFill>
              <a:latin typeface="Now"/>
              <a:ea typeface="Calibri"/>
              <a:cs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F0D662B-D163-00F3-C9FB-4EDAA58CFB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9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68"/>
    </mc:Choice>
    <mc:Fallback xmlns="">
      <p:transition spd="slow" advTm="38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21422" y="349919"/>
            <a:ext cx="11078915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FE502D"/>
                </a:solidFill>
                <a:latin typeface="TAN Tangkiwood"/>
              </a:rPr>
              <a:t>Little</a:t>
            </a:r>
            <a:r>
              <a:rPr lang="en-US" altLang="ja-JP" sz="9950" spc="-199">
                <a:solidFill>
                  <a:srgbClr val="FE502D"/>
                </a:solidFill>
                <a:latin typeface="TAN Tangkiwood"/>
                <a:ea typeface="ＭＳ Ｐゴシック"/>
              </a:rPr>
              <a:t> Mix's TOP3 Album</a:t>
            </a:r>
            <a:endParaRPr lang="ja-JP" altLang="en-US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A3B8D58-CA1C-DFD5-4D7E-C085405DFCA8}"/>
              </a:ext>
            </a:extLst>
          </p:cNvPr>
          <p:cNvGrpSpPr/>
          <p:nvPr/>
        </p:nvGrpSpPr>
        <p:grpSpPr>
          <a:xfrm>
            <a:off x="5960864" y="1696116"/>
            <a:ext cx="5783466" cy="1635329"/>
            <a:chOff x="1813671" y="3040868"/>
            <a:chExt cx="6644630" cy="1760588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44799407-C5E6-E16F-FB20-C448E383B7E4}"/>
                </a:ext>
              </a:extLst>
            </p:cNvPr>
            <p:cNvGrpSpPr/>
            <p:nvPr/>
          </p:nvGrpSpPr>
          <p:grpSpPr>
            <a:xfrm>
              <a:off x="1813671" y="3040868"/>
              <a:ext cx="6637799" cy="1758238"/>
              <a:chOff x="1202595" y="2988989"/>
              <a:chExt cx="7248875" cy="1872747"/>
            </a:xfrm>
          </p:grpSpPr>
          <p:grpSp>
            <p:nvGrpSpPr>
              <p:cNvPr id="5" name="Group 10">
                <a:extLst>
                  <a:ext uri="{FF2B5EF4-FFF2-40B4-BE49-F238E27FC236}">
                    <a16:creationId xmlns:a16="http://schemas.microsoft.com/office/drawing/2014/main" id="{A3A2B09B-1CDB-92E1-105A-952431F5B583}"/>
                  </a:ext>
                </a:extLst>
              </p:cNvPr>
              <p:cNvGrpSpPr/>
              <p:nvPr/>
            </p:nvGrpSpPr>
            <p:grpSpPr>
              <a:xfrm rot="5400000">
                <a:off x="1371922" y="3157819"/>
                <a:ext cx="1533705" cy="1869746"/>
                <a:chOff x="0" y="0"/>
                <a:chExt cx="2353310" cy="2868930"/>
              </a:xfrm>
            </p:grpSpPr>
            <p:sp>
              <p:nvSpPr>
                <p:cNvPr id="4" name="Freeform 11">
                  <a:extLst>
                    <a:ext uri="{FF2B5EF4-FFF2-40B4-BE49-F238E27FC236}">
                      <a16:creationId xmlns:a16="http://schemas.microsoft.com/office/drawing/2014/main" id="{F5942F26-A131-D0AE-AC17-B421A68835C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53310" cy="2868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310" h="2868930">
                      <a:moveTo>
                        <a:pt x="784860" y="2801620"/>
                      </a:moveTo>
                      <a:cubicBezTo>
                        <a:pt x="905510" y="2842260"/>
                        <a:pt x="1042670" y="2868930"/>
                        <a:pt x="1177290" y="2868930"/>
                      </a:cubicBezTo>
                      <a:cubicBezTo>
                        <a:pt x="1311910" y="2868930"/>
                        <a:pt x="1441450" y="2846070"/>
                        <a:pt x="1560830" y="2805430"/>
                      </a:cubicBezTo>
                      <a:cubicBezTo>
                        <a:pt x="1563370" y="2804160"/>
                        <a:pt x="1565910" y="2804160"/>
                        <a:pt x="1568450" y="2802890"/>
                      </a:cubicBezTo>
                      <a:cubicBezTo>
                        <a:pt x="2016760" y="2640330"/>
                        <a:pt x="2346960" y="2211070"/>
                        <a:pt x="2353310" y="1709420"/>
                      </a:cubicBezTo>
                      <a:lnTo>
                        <a:pt x="2353310" y="0"/>
                      </a:lnTo>
                      <a:lnTo>
                        <a:pt x="0" y="0"/>
                      </a:lnTo>
                      <a:lnTo>
                        <a:pt x="0" y="1708150"/>
                      </a:lnTo>
                      <a:cubicBezTo>
                        <a:pt x="6350" y="2213610"/>
                        <a:pt x="331470" y="2642870"/>
                        <a:pt x="784860" y="2801620"/>
                      </a:cubicBezTo>
                      <a:close/>
                    </a:path>
                  </a:pathLst>
                </a:custGeom>
                <a:solidFill>
                  <a:srgbClr val="FE502D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8" name="Group 12">
                <a:extLst>
                  <a:ext uri="{FF2B5EF4-FFF2-40B4-BE49-F238E27FC236}">
                    <a16:creationId xmlns:a16="http://schemas.microsoft.com/office/drawing/2014/main" id="{59407C87-FD00-F363-D8F2-E176F33A54B8}"/>
                  </a:ext>
                </a:extLst>
              </p:cNvPr>
              <p:cNvGrpSpPr/>
              <p:nvPr/>
            </p:nvGrpSpPr>
            <p:grpSpPr>
              <a:xfrm>
                <a:off x="1202595" y="2988989"/>
                <a:ext cx="7248875" cy="1872747"/>
                <a:chOff x="-46186" y="-450952"/>
                <a:chExt cx="9665165" cy="2496996"/>
              </a:xfrm>
            </p:grpSpPr>
            <p:grpSp>
              <p:nvGrpSpPr>
                <p:cNvPr id="7" name="Group 13">
                  <a:extLst>
                    <a:ext uri="{FF2B5EF4-FFF2-40B4-BE49-F238E27FC236}">
                      <a16:creationId xmlns:a16="http://schemas.microsoft.com/office/drawing/2014/main" id="{DAD2B0F1-4614-12CE-AF4B-D560350097D2}"/>
                    </a:ext>
                  </a:extLst>
                </p:cNvPr>
                <p:cNvGrpSpPr/>
                <p:nvPr/>
              </p:nvGrpSpPr>
              <p:grpSpPr>
                <a:xfrm rot="-5399999">
                  <a:off x="4870845" y="-2702091"/>
                  <a:ext cx="2044940" cy="7451329"/>
                  <a:chOff x="0" y="0"/>
                  <a:chExt cx="2353310" cy="8574964"/>
                </a:xfrm>
              </p:grpSpPr>
              <p:sp>
                <p:nvSpPr>
                  <p:cNvPr id="16" name="Freeform 14">
                    <a:extLst>
                      <a:ext uri="{FF2B5EF4-FFF2-40B4-BE49-F238E27FC236}">
                        <a16:creationId xmlns:a16="http://schemas.microsoft.com/office/drawing/2014/main" id="{BD8A419A-70A1-970B-ADC0-0CF3C5FC465C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2353310" cy="85749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3310" h="8574964">
                        <a:moveTo>
                          <a:pt x="784860" y="8507654"/>
                        </a:moveTo>
                        <a:cubicBezTo>
                          <a:pt x="905510" y="8548295"/>
                          <a:pt x="1042670" y="8574964"/>
                          <a:pt x="1177290" y="8574964"/>
                        </a:cubicBezTo>
                        <a:cubicBezTo>
                          <a:pt x="1311910" y="8574964"/>
                          <a:pt x="1441450" y="8552104"/>
                          <a:pt x="1560830" y="8511464"/>
                        </a:cubicBezTo>
                        <a:cubicBezTo>
                          <a:pt x="1563370" y="8510195"/>
                          <a:pt x="1565910" y="8510195"/>
                          <a:pt x="1568450" y="8508924"/>
                        </a:cubicBezTo>
                        <a:cubicBezTo>
                          <a:pt x="2016760" y="8346364"/>
                          <a:pt x="2346960" y="7917104"/>
                          <a:pt x="2353310" y="7397897"/>
                        </a:cubicBezTo>
                        <a:lnTo>
                          <a:pt x="2353310" y="0"/>
                        </a:lnTo>
                        <a:lnTo>
                          <a:pt x="0" y="0"/>
                        </a:lnTo>
                        <a:lnTo>
                          <a:pt x="0" y="7392238"/>
                        </a:lnTo>
                        <a:cubicBezTo>
                          <a:pt x="6350" y="7919645"/>
                          <a:pt x="331470" y="8348904"/>
                          <a:pt x="784860" y="8507654"/>
                        </a:cubicBezTo>
                        <a:close/>
                      </a:path>
                    </a:pathLst>
                  </a:custGeom>
                  <a:solidFill>
                    <a:srgbClr val="FE502D"/>
                  </a:solidFill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" name="TextBox 15">
                  <a:extLst>
                    <a:ext uri="{FF2B5EF4-FFF2-40B4-BE49-F238E27FC236}">
                      <a16:creationId xmlns:a16="http://schemas.microsoft.com/office/drawing/2014/main" id="{9D0ECAC9-E21C-E6EB-88F6-C380F2AC1E38}"/>
                    </a:ext>
                  </a:extLst>
                </p:cNvPr>
                <p:cNvSpPr txBox="1"/>
                <p:nvPr/>
              </p:nvSpPr>
              <p:spPr>
                <a:xfrm>
                  <a:off x="-46186" y="-450952"/>
                  <a:ext cx="9372418" cy="1683624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9999"/>
                    </a:lnSpc>
                  </a:pPr>
                  <a:r>
                    <a:rPr lang="en-US" sz="8000" spc="-199">
                      <a:solidFill>
                        <a:srgbClr val="FFC5FF"/>
                      </a:solidFill>
                      <a:latin typeface="TAN Tangkiwood"/>
                      <a:ea typeface="TAN Tangkiwood"/>
                      <a:cs typeface="TAN Tangkiwood"/>
                    </a:rPr>
                    <a:t>DNA</a:t>
                  </a:r>
                </a:p>
              </p:txBody>
            </p:sp>
          </p:grp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43A3AE5-8262-5600-C0C2-0D41CAA882B4}"/>
                </a:ext>
              </a:extLst>
            </p:cNvPr>
            <p:cNvSpPr txBox="1"/>
            <p:nvPr/>
          </p:nvSpPr>
          <p:spPr>
            <a:xfrm>
              <a:off x="2427021" y="4155125"/>
              <a:ext cx="603128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3600">
                  <a:solidFill>
                    <a:srgbClr val="FFC5FF"/>
                  </a:solidFill>
                  <a:latin typeface="TAN Tangkiwood"/>
                  <a:ea typeface="ＭＳ Ｐゴシック"/>
                </a:rPr>
                <a:t>Released November 19, 2012</a:t>
              </a:r>
              <a:endParaRPr lang="ja-JP" altLang="en-US" sz="3600">
                <a:ea typeface="ＭＳ Ｐゴシック"/>
                <a:cs typeface="Calibri"/>
              </a:endParaRPr>
            </a:p>
          </p:txBody>
        </p:sp>
      </p:grpSp>
      <p:pic>
        <p:nvPicPr>
          <p:cNvPr id="24" name="図 23" descr="ポーズをとっている男たち&#10;&#10;説明は自動で生成されたものです">
            <a:extLst>
              <a:ext uri="{FF2B5EF4-FFF2-40B4-BE49-F238E27FC236}">
                <a16:creationId xmlns:a16="http://schemas.microsoft.com/office/drawing/2014/main" id="{7373CAD6-0F87-049C-C8E4-7DEB24472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843" y="3852214"/>
            <a:ext cx="4133850" cy="4090718"/>
          </a:xfrm>
          <a:prstGeom prst="rect">
            <a:avLst/>
          </a:prstGeom>
        </p:spPr>
      </p:pic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B5B61443-D876-F07C-4C83-7A1826A42E02}"/>
              </a:ext>
            </a:extLst>
          </p:cNvPr>
          <p:cNvGrpSpPr/>
          <p:nvPr/>
        </p:nvGrpSpPr>
        <p:grpSpPr>
          <a:xfrm>
            <a:off x="418096" y="3339270"/>
            <a:ext cx="5783466" cy="1681313"/>
            <a:chOff x="1813671" y="3040868"/>
            <a:chExt cx="6644630" cy="1810094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6CA2192C-638E-853E-5F3C-822838294D92}"/>
                </a:ext>
              </a:extLst>
            </p:cNvPr>
            <p:cNvGrpSpPr/>
            <p:nvPr/>
          </p:nvGrpSpPr>
          <p:grpSpPr>
            <a:xfrm>
              <a:off x="1813671" y="3040868"/>
              <a:ext cx="6637797" cy="1758238"/>
              <a:chOff x="1202595" y="2988989"/>
              <a:chExt cx="7248875" cy="1872747"/>
            </a:xfrm>
          </p:grpSpPr>
          <p:grpSp>
            <p:nvGrpSpPr>
              <p:cNvPr id="47" name="Group 10">
                <a:extLst>
                  <a:ext uri="{FF2B5EF4-FFF2-40B4-BE49-F238E27FC236}">
                    <a16:creationId xmlns:a16="http://schemas.microsoft.com/office/drawing/2014/main" id="{01F80CBF-B189-DCC7-876B-BEA3FFE6B848}"/>
                  </a:ext>
                </a:extLst>
              </p:cNvPr>
              <p:cNvGrpSpPr/>
              <p:nvPr/>
            </p:nvGrpSpPr>
            <p:grpSpPr>
              <a:xfrm rot="5400000">
                <a:off x="1371922" y="3157819"/>
                <a:ext cx="1533705" cy="1869746"/>
                <a:chOff x="0" y="0"/>
                <a:chExt cx="2353310" cy="2868930"/>
              </a:xfrm>
            </p:grpSpPr>
            <p:sp>
              <p:nvSpPr>
                <p:cNvPr id="52" name="Freeform 11">
                  <a:extLst>
                    <a:ext uri="{FF2B5EF4-FFF2-40B4-BE49-F238E27FC236}">
                      <a16:creationId xmlns:a16="http://schemas.microsoft.com/office/drawing/2014/main" id="{DC085F29-1E7B-005A-861D-D960A12CB85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53310" cy="2868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310" h="2868930">
                      <a:moveTo>
                        <a:pt x="784860" y="2801620"/>
                      </a:moveTo>
                      <a:cubicBezTo>
                        <a:pt x="905510" y="2842260"/>
                        <a:pt x="1042670" y="2868930"/>
                        <a:pt x="1177290" y="2868930"/>
                      </a:cubicBezTo>
                      <a:cubicBezTo>
                        <a:pt x="1311910" y="2868930"/>
                        <a:pt x="1441450" y="2846070"/>
                        <a:pt x="1560830" y="2805430"/>
                      </a:cubicBezTo>
                      <a:cubicBezTo>
                        <a:pt x="1563370" y="2804160"/>
                        <a:pt x="1565910" y="2804160"/>
                        <a:pt x="1568450" y="2802890"/>
                      </a:cubicBezTo>
                      <a:cubicBezTo>
                        <a:pt x="2016760" y="2640330"/>
                        <a:pt x="2346960" y="2211070"/>
                        <a:pt x="2353310" y="1709420"/>
                      </a:cubicBezTo>
                      <a:lnTo>
                        <a:pt x="2353310" y="0"/>
                      </a:lnTo>
                      <a:lnTo>
                        <a:pt x="0" y="0"/>
                      </a:lnTo>
                      <a:lnTo>
                        <a:pt x="0" y="1708150"/>
                      </a:lnTo>
                      <a:cubicBezTo>
                        <a:pt x="6350" y="2213610"/>
                        <a:pt x="331470" y="2642870"/>
                        <a:pt x="784860" y="2801620"/>
                      </a:cubicBezTo>
                      <a:close/>
                    </a:path>
                  </a:pathLst>
                </a:custGeom>
                <a:solidFill>
                  <a:srgbClr val="FE502D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8" name="Group 12">
                <a:extLst>
                  <a:ext uri="{FF2B5EF4-FFF2-40B4-BE49-F238E27FC236}">
                    <a16:creationId xmlns:a16="http://schemas.microsoft.com/office/drawing/2014/main" id="{97FCAE4B-3B05-AB18-49B9-0D2D35063201}"/>
                  </a:ext>
                </a:extLst>
              </p:cNvPr>
              <p:cNvGrpSpPr/>
              <p:nvPr/>
            </p:nvGrpSpPr>
            <p:grpSpPr>
              <a:xfrm>
                <a:off x="1202595" y="2988989"/>
                <a:ext cx="7248875" cy="1872747"/>
                <a:chOff x="-46186" y="-450952"/>
                <a:chExt cx="9665165" cy="2496996"/>
              </a:xfrm>
            </p:grpSpPr>
            <p:grpSp>
              <p:nvGrpSpPr>
                <p:cNvPr id="49" name="Group 13">
                  <a:extLst>
                    <a:ext uri="{FF2B5EF4-FFF2-40B4-BE49-F238E27FC236}">
                      <a16:creationId xmlns:a16="http://schemas.microsoft.com/office/drawing/2014/main" id="{EDFDFC6C-3C94-D5A8-69F8-0BB974BBF3C2}"/>
                    </a:ext>
                  </a:extLst>
                </p:cNvPr>
                <p:cNvGrpSpPr/>
                <p:nvPr/>
              </p:nvGrpSpPr>
              <p:grpSpPr>
                <a:xfrm rot="-5399999">
                  <a:off x="4870845" y="-2702091"/>
                  <a:ext cx="2044940" cy="7451329"/>
                  <a:chOff x="0" y="0"/>
                  <a:chExt cx="2353310" cy="8574964"/>
                </a:xfrm>
              </p:grpSpPr>
              <p:sp>
                <p:nvSpPr>
                  <p:cNvPr id="51" name="Freeform 14">
                    <a:extLst>
                      <a:ext uri="{FF2B5EF4-FFF2-40B4-BE49-F238E27FC236}">
                        <a16:creationId xmlns:a16="http://schemas.microsoft.com/office/drawing/2014/main" id="{927D4188-C153-3A37-8D3F-CBFA24468205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2353310" cy="85749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3310" h="8574964">
                        <a:moveTo>
                          <a:pt x="784860" y="8507654"/>
                        </a:moveTo>
                        <a:cubicBezTo>
                          <a:pt x="905510" y="8548295"/>
                          <a:pt x="1042670" y="8574964"/>
                          <a:pt x="1177290" y="8574964"/>
                        </a:cubicBezTo>
                        <a:cubicBezTo>
                          <a:pt x="1311910" y="8574964"/>
                          <a:pt x="1441450" y="8552104"/>
                          <a:pt x="1560830" y="8511464"/>
                        </a:cubicBezTo>
                        <a:cubicBezTo>
                          <a:pt x="1563370" y="8510195"/>
                          <a:pt x="1565910" y="8510195"/>
                          <a:pt x="1568450" y="8508924"/>
                        </a:cubicBezTo>
                        <a:cubicBezTo>
                          <a:pt x="2016760" y="8346364"/>
                          <a:pt x="2346960" y="7917104"/>
                          <a:pt x="2353310" y="7397897"/>
                        </a:cubicBezTo>
                        <a:lnTo>
                          <a:pt x="2353310" y="0"/>
                        </a:lnTo>
                        <a:lnTo>
                          <a:pt x="0" y="0"/>
                        </a:lnTo>
                        <a:lnTo>
                          <a:pt x="0" y="7392238"/>
                        </a:lnTo>
                        <a:cubicBezTo>
                          <a:pt x="6350" y="7919645"/>
                          <a:pt x="331470" y="8348904"/>
                          <a:pt x="784860" y="8507654"/>
                        </a:cubicBezTo>
                        <a:close/>
                      </a:path>
                    </a:pathLst>
                  </a:custGeom>
                  <a:solidFill>
                    <a:srgbClr val="FE502D"/>
                  </a:solidFill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0" name="TextBox 15">
                  <a:extLst>
                    <a:ext uri="{FF2B5EF4-FFF2-40B4-BE49-F238E27FC236}">
                      <a16:creationId xmlns:a16="http://schemas.microsoft.com/office/drawing/2014/main" id="{2A035A69-4D42-2E81-8733-948732878C45}"/>
                    </a:ext>
                  </a:extLst>
                </p:cNvPr>
                <p:cNvSpPr txBox="1"/>
                <p:nvPr/>
              </p:nvSpPr>
              <p:spPr>
                <a:xfrm>
                  <a:off x="-46186" y="-450952"/>
                  <a:ext cx="9372417" cy="1930631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9999"/>
                    </a:lnSpc>
                  </a:pPr>
                  <a:r>
                    <a:rPr lang="en-US" sz="8000" spc="-199">
                      <a:solidFill>
                        <a:srgbClr val="FFC5FF"/>
                      </a:solidFill>
                      <a:latin typeface="TAN Tangkiwood"/>
                      <a:ea typeface="TAN Tangkiwood"/>
                      <a:cs typeface="TAN Tangkiwood"/>
                    </a:rPr>
                    <a:t>Salute</a:t>
                  </a:r>
                </a:p>
              </p:txBody>
            </p:sp>
          </p:grp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E4E1E9A-B42B-C610-8D0F-1902AA950560}"/>
                </a:ext>
              </a:extLst>
            </p:cNvPr>
            <p:cNvSpPr txBox="1"/>
            <p:nvPr/>
          </p:nvSpPr>
          <p:spPr>
            <a:xfrm>
              <a:off x="2427021" y="4155125"/>
              <a:ext cx="6031280" cy="69583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3600">
                  <a:solidFill>
                    <a:srgbClr val="FFC5FF"/>
                  </a:solidFill>
                  <a:latin typeface="TAN Tangkiwood"/>
                  <a:ea typeface="ＭＳ Ｐゴシック"/>
                </a:rPr>
                <a:t>Released November 8, 2013</a:t>
              </a:r>
              <a:endParaRPr lang="ja-JP" altLang="en-US" sz="3600">
                <a:ea typeface="ＭＳ Ｐゴシック"/>
                <a:cs typeface="Calibri"/>
              </a:endParaRPr>
            </a:p>
          </p:txBody>
        </p:sp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001F605E-804F-24E5-8147-7BD443A2A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329" y="5254925"/>
            <a:ext cx="4155059" cy="4392284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DFF1305-FC3D-A88B-6733-E86360191AB8}"/>
              </a:ext>
            </a:extLst>
          </p:cNvPr>
          <p:cNvGrpSpPr/>
          <p:nvPr/>
        </p:nvGrpSpPr>
        <p:grpSpPr>
          <a:xfrm>
            <a:off x="12042190" y="3576496"/>
            <a:ext cx="5783466" cy="1681313"/>
            <a:chOff x="1813671" y="3040868"/>
            <a:chExt cx="6644630" cy="1810094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6C376AD2-8FFB-C6D3-D6E1-DC4BEF165AF9}"/>
                </a:ext>
              </a:extLst>
            </p:cNvPr>
            <p:cNvGrpSpPr/>
            <p:nvPr/>
          </p:nvGrpSpPr>
          <p:grpSpPr>
            <a:xfrm>
              <a:off x="1813671" y="3040868"/>
              <a:ext cx="6637797" cy="1758238"/>
              <a:chOff x="1202595" y="2988989"/>
              <a:chExt cx="7248875" cy="1872747"/>
            </a:xfrm>
          </p:grpSpPr>
          <p:grpSp>
            <p:nvGrpSpPr>
              <p:cNvPr id="57" name="Group 10">
                <a:extLst>
                  <a:ext uri="{FF2B5EF4-FFF2-40B4-BE49-F238E27FC236}">
                    <a16:creationId xmlns:a16="http://schemas.microsoft.com/office/drawing/2014/main" id="{0A03B15B-5B47-9011-1AF9-18848AB20C43}"/>
                  </a:ext>
                </a:extLst>
              </p:cNvPr>
              <p:cNvGrpSpPr/>
              <p:nvPr/>
            </p:nvGrpSpPr>
            <p:grpSpPr>
              <a:xfrm rot="5400000">
                <a:off x="1371922" y="3157819"/>
                <a:ext cx="1533705" cy="1869746"/>
                <a:chOff x="0" y="0"/>
                <a:chExt cx="2353310" cy="2868930"/>
              </a:xfrm>
            </p:grpSpPr>
            <p:sp>
              <p:nvSpPr>
                <p:cNvPr id="62" name="Freeform 11">
                  <a:extLst>
                    <a:ext uri="{FF2B5EF4-FFF2-40B4-BE49-F238E27FC236}">
                      <a16:creationId xmlns:a16="http://schemas.microsoft.com/office/drawing/2014/main" id="{5A6F0921-7B71-3086-2D37-13C246E5A86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53310" cy="2868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310" h="2868930">
                      <a:moveTo>
                        <a:pt x="784860" y="2801620"/>
                      </a:moveTo>
                      <a:cubicBezTo>
                        <a:pt x="905510" y="2842260"/>
                        <a:pt x="1042670" y="2868930"/>
                        <a:pt x="1177290" y="2868930"/>
                      </a:cubicBezTo>
                      <a:cubicBezTo>
                        <a:pt x="1311910" y="2868930"/>
                        <a:pt x="1441450" y="2846070"/>
                        <a:pt x="1560830" y="2805430"/>
                      </a:cubicBezTo>
                      <a:cubicBezTo>
                        <a:pt x="1563370" y="2804160"/>
                        <a:pt x="1565910" y="2804160"/>
                        <a:pt x="1568450" y="2802890"/>
                      </a:cubicBezTo>
                      <a:cubicBezTo>
                        <a:pt x="2016760" y="2640330"/>
                        <a:pt x="2346960" y="2211070"/>
                        <a:pt x="2353310" y="1709420"/>
                      </a:cubicBezTo>
                      <a:lnTo>
                        <a:pt x="2353310" y="0"/>
                      </a:lnTo>
                      <a:lnTo>
                        <a:pt x="0" y="0"/>
                      </a:lnTo>
                      <a:lnTo>
                        <a:pt x="0" y="1708150"/>
                      </a:lnTo>
                      <a:cubicBezTo>
                        <a:pt x="6350" y="2213610"/>
                        <a:pt x="331470" y="2642870"/>
                        <a:pt x="784860" y="2801620"/>
                      </a:cubicBezTo>
                      <a:close/>
                    </a:path>
                  </a:pathLst>
                </a:custGeom>
                <a:solidFill>
                  <a:srgbClr val="FE502D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B9F3C06E-B406-211F-8958-15F774860355}"/>
                  </a:ext>
                </a:extLst>
              </p:cNvPr>
              <p:cNvGrpSpPr/>
              <p:nvPr/>
            </p:nvGrpSpPr>
            <p:grpSpPr>
              <a:xfrm>
                <a:off x="1202595" y="2988989"/>
                <a:ext cx="7248875" cy="1872747"/>
                <a:chOff x="-46186" y="-450952"/>
                <a:chExt cx="9665165" cy="2496996"/>
              </a:xfrm>
            </p:grpSpPr>
            <p:grpSp>
              <p:nvGrpSpPr>
                <p:cNvPr id="59" name="Group 13">
                  <a:extLst>
                    <a:ext uri="{FF2B5EF4-FFF2-40B4-BE49-F238E27FC236}">
                      <a16:creationId xmlns:a16="http://schemas.microsoft.com/office/drawing/2014/main" id="{973DB591-B9E5-976A-C7AE-AA1FF785D31B}"/>
                    </a:ext>
                  </a:extLst>
                </p:cNvPr>
                <p:cNvGrpSpPr/>
                <p:nvPr/>
              </p:nvGrpSpPr>
              <p:grpSpPr>
                <a:xfrm rot="-5399999">
                  <a:off x="4870845" y="-2702091"/>
                  <a:ext cx="2044940" cy="7451329"/>
                  <a:chOff x="0" y="0"/>
                  <a:chExt cx="2353310" cy="8574964"/>
                </a:xfrm>
              </p:grpSpPr>
              <p:sp>
                <p:nvSpPr>
                  <p:cNvPr id="61" name="Freeform 14">
                    <a:extLst>
                      <a:ext uri="{FF2B5EF4-FFF2-40B4-BE49-F238E27FC236}">
                        <a16:creationId xmlns:a16="http://schemas.microsoft.com/office/drawing/2014/main" id="{DC5FB122-0767-0CBC-33F4-22E6DB68E717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2353310" cy="85749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3310" h="8574964">
                        <a:moveTo>
                          <a:pt x="784860" y="8507654"/>
                        </a:moveTo>
                        <a:cubicBezTo>
                          <a:pt x="905510" y="8548295"/>
                          <a:pt x="1042670" y="8574964"/>
                          <a:pt x="1177290" y="8574964"/>
                        </a:cubicBezTo>
                        <a:cubicBezTo>
                          <a:pt x="1311910" y="8574964"/>
                          <a:pt x="1441450" y="8552104"/>
                          <a:pt x="1560830" y="8511464"/>
                        </a:cubicBezTo>
                        <a:cubicBezTo>
                          <a:pt x="1563370" y="8510195"/>
                          <a:pt x="1565910" y="8510195"/>
                          <a:pt x="1568450" y="8508924"/>
                        </a:cubicBezTo>
                        <a:cubicBezTo>
                          <a:pt x="2016760" y="8346364"/>
                          <a:pt x="2346960" y="7917104"/>
                          <a:pt x="2353310" y="7397897"/>
                        </a:cubicBezTo>
                        <a:lnTo>
                          <a:pt x="2353310" y="0"/>
                        </a:lnTo>
                        <a:lnTo>
                          <a:pt x="0" y="0"/>
                        </a:lnTo>
                        <a:lnTo>
                          <a:pt x="0" y="7392238"/>
                        </a:lnTo>
                        <a:cubicBezTo>
                          <a:pt x="6350" y="7919645"/>
                          <a:pt x="331470" y="8348904"/>
                          <a:pt x="784860" y="8507654"/>
                        </a:cubicBezTo>
                        <a:close/>
                      </a:path>
                    </a:pathLst>
                  </a:custGeom>
                  <a:solidFill>
                    <a:srgbClr val="FE502D"/>
                  </a:solidFill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0" name="TextBox 15">
                  <a:extLst>
                    <a:ext uri="{FF2B5EF4-FFF2-40B4-BE49-F238E27FC236}">
                      <a16:creationId xmlns:a16="http://schemas.microsoft.com/office/drawing/2014/main" id="{EB001648-74E1-BC63-7299-2293889D8956}"/>
                    </a:ext>
                  </a:extLst>
                </p:cNvPr>
                <p:cNvSpPr txBox="1"/>
                <p:nvPr/>
              </p:nvSpPr>
              <p:spPr>
                <a:xfrm>
                  <a:off x="-46186" y="-450952"/>
                  <a:ext cx="9372417" cy="1930631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9999"/>
                    </a:lnSpc>
                  </a:pPr>
                  <a:r>
                    <a:rPr lang="en-US" sz="8000" spc="-199">
                      <a:solidFill>
                        <a:srgbClr val="FFC5FF"/>
                      </a:solidFill>
                      <a:latin typeface="TAN Tangkiwood"/>
                      <a:ea typeface="TAN Tangkiwood"/>
                      <a:cs typeface="TAN Tangkiwood"/>
                    </a:rPr>
                    <a:t>Get Weird</a:t>
                  </a:r>
                </a:p>
              </p:txBody>
            </p:sp>
          </p:grp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B3154D6-380D-6166-0A8A-0343794EB078}"/>
                </a:ext>
              </a:extLst>
            </p:cNvPr>
            <p:cNvSpPr txBox="1"/>
            <p:nvPr/>
          </p:nvSpPr>
          <p:spPr>
            <a:xfrm>
              <a:off x="2427021" y="4155125"/>
              <a:ext cx="6031280" cy="69583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3600">
                  <a:solidFill>
                    <a:srgbClr val="FFC5FF"/>
                  </a:solidFill>
                  <a:latin typeface="TAN Tangkiwood"/>
                  <a:ea typeface="ＭＳ Ｐゴシック"/>
                </a:rPr>
                <a:t>Released November 6, 2015</a:t>
              </a:r>
              <a:endParaRPr lang="ja-JP" altLang="en-US" sz="3600">
                <a:ea typeface="ＭＳ Ｐゴシック"/>
                <a:cs typeface="Calibri"/>
              </a:endParaRPr>
            </a:p>
          </p:txBody>
        </p:sp>
      </p:grpSp>
      <p:pic>
        <p:nvPicPr>
          <p:cNvPr id="63" name="図 62">
            <a:extLst>
              <a:ext uri="{FF2B5EF4-FFF2-40B4-BE49-F238E27FC236}">
                <a16:creationId xmlns:a16="http://schemas.microsoft.com/office/drawing/2014/main" id="{BB24C3C9-0ECB-CDF7-D5C6-6D825C2AD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9674" y="5479570"/>
            <a:ext cx="4331180" cy="4374312"/>
          </a:xfrm>
          <a:prstGeom prst="rect">
            <a:avLst/>
          </a:prstGeom>
        </p:spPr>
      </p:pic>
      <p:pic>
        <p:nvPicPr>
          <p:cNvPr id="64" name="図 63" descr="金メダルのイラスト">
            <a:extLst>
              <a:ext uri="{FF2B5EF4-FFF2-40B4-BE49-F238E27FC236}">
                <a16:creationId xmlns:a16="http://schemas.microsoft.com/office/drawing/2014/main" id="{D8EE475C-F4E4-41B3-B135-E56F9446D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20000">
            <a:off x="9871022" y="6700009"/>
            <a:ext cx="1637675" cy="1927423"/>
          </a:xfrm>
          <a:prstGeom prst="rect">
            <a:avLst/>
          </a:prstGeom>
        </p:spPr>
      </p:pic>
      <p:pic>
        <p:nvPicPr>
          <p:cNvPr id="65" name="図 64" descr="銀メダルのイラスト">
            <a:extLst>
              <a:ext uri="{FF2B5EF4-FFF2-40B4-BE49-F238E27FC236}">
                <a16:creationId xmlns:a16="http://schemas.microsoft.com/office/drawing/2014/main" id="{45B3816B-A23D-427B-1758-AAEEA010A9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00000">
            <a:off x="4069049" y="8203991"/>
            <a:ext cx="1568034" cy="2011181"/>
          </a:xfrm>
          <a:prstGeom prst="rect">
            <a:avLst/>
          </a:prstGeom>
        </p:spPr>
      </p:pic>
      <p:pic>
        <p:nvPicPr>
          <p:cNvPr id="66" name="図 65" descr="銅メダルのイラスト">
            <a:extLst>
              <a:ext uri="{FF2B5EF4-FFF2-40B4-BE49-F238E27FC236}">
                <a16:creationId xmlns:a16="http://schemas.microsoft.com/office/drawing/2014/main" id="{D0C38CAE-B642-32D6-5A9D-54D75CE91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60000">
            <a:off x="16237776" y="8201938"/>
            <a:ext cx="1751818" cy="2087672"/>
          </a:xfrm>
          <a:prstGeom prst="rect">
            <a:avLst/>
          </a:prstGeom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352DBC2-EBFD-DF63-D4D7-828ABE1837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5"/>
    </mc:Choice>
    <mc:Fallback xmlns="">
      <p:transition spd="slow" advTm="6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4513" y="254872"/>
            <a:ext cx="15912833" cy="2047649"/>
            <a:chOff x="0" y="0"/>
            <a:chExt cx="6686921" cy="2396171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261718" y="-261718"/>
              <a:ext cx="2396171" cy="2919606"/>
              <a:chOff x="0" y="0"/>
              <a:chExt cx="2354580" cy="286893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353310" cy="2868930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2868930">
                    <a:moveTo>
                      <a:pt x="784860" y="2801620"/>
                    </a:moveTo>
                    <a:cubicBezTo>
                      <a:pt x="905510" y="2842260"/>
                      <a:pt x="1042670" y="2868930"/>
                      <a:pt x="1177290" y="2868930"/>
                    </a:cubicBezTo>
                    <a:cubicBezTo>
                      <a:pt x="1311910" y="2868930"/>
                      <a:pt x="1441450" y="2846070"/>
                      <a:pt x="1560830" y="2805430"/>
                    </a:cubicBezTo>
                    <a:cubicBezTo>
                      <a:pt x="1563370" y="2804160"/>
                      <a:pt x="1565910" y="2804160"/>
                      <a:pt x="1568450" y="2802890"/>
                    </a:cubicBezTo>
                    <a:cubicBezTo>
                      <a:pt x="2016760" y="2640330"/>
                      <a:pt x="2346960" y="2211070"/>
                      <a:pt x="2353310" y="170942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708150"/>
                    </a:lnTo>
                    <a:cubicBezTo>
                      <a:pt x="6350" y="2213610"/>
                      <a:pt x="331470" y="2642870"/>
                      <a:pt x="784860" y="280162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-5399999">
              <a:off x="3596344" y="-694405"/>
              <a:ext cx="2396171" cy="3784982"/>
              <a:chOff x="0" y="0"/>
              <a:chExt cx="2354580" cy="371928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353310" cy="371928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719285">
                    <a:moveTo>
                      <a:pt x="784860" y="3651975"/>
                    </a:moveTo>
                    <a:cubicBezTo>
                      <a:pt x="905510" y="3692615"/>
                      <a:pt x="1042670" y="3719285"/>
                      <a:pt x="1177290" y="3719285"/>
                    </a:cubicBezTo>
                    <a:cubicBezTo>
                      <a:pt x="1311910" y="3719285"/>
                      <a:pt x="1441450" y="3696425"/>
                      <a:pt x="1560830" y="3655785"/>
                    </a:cubicBezTo>
                    <a:cubicBezTo>
                      <a:pt x="1563370" y="3654515"/>
                      <a:pt x="1565910" y="3654515"/>
                      <a:pt x="1568450" y="3653245"/>
                    </a:cubicBezTo>
                    <a:cubicBezTo>
                      <a:pt x="2016760" y="3490685"/>
                      <a:pt x="2346960" y="3061425"/>
                      <a:pt x="2353310" y="2557159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555234"/>
                    </a:lnTo>
                    <a:cubicBezTo>
                      <a:pt x="6350" y="3063965"/>
                      <a:pt x="331470" y="3493225"/>
                      <a:pt x="784860" y="365197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2277588" y="253517"/>
            <a:ext cx="14719250" cy="1707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31"/>
              </a:lnSpc>
            </a:pPr>
            <a:r>
              <a:rPr lang="en-US" sz="8000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Let's watch the MV </a:t>
            </a:r>
            <a:r>
              <a:rPr lang="en-US" sz="8000" b="1" u="sng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with</a:t>
            </a:r>
            <a:r>
              <a:rPr lang="en-US" sz="8000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 sounds!</a:t>
            </a:r>
          </a:p>
        </p:txBody>
      </p:sp>
      <p:pic>
        <p:nvPicPr>
          <p:cNvPr id="9" name="オンライン メディア 8" title="Little Mix - Wings (Official Video)">
            <a:hlinkClick r:id="" action="ppaction://media"/>
            <a:extLst>
              <a:ext uri="{FF2B5EF4-FFF2-40B4-BE49-F238E27FC236}">
                <a16:creationId xmlns:a16="http://schemas.microsoft.com/office/drawing/2014/main" id="{B54F8F65-2F64-F256-0CFB-BCA19A172DE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23301" y="2578795"/>
            <a:ext cx="13250080" cy="7431067"/>
          </a:xfrm>
          <a:prstGeom prst="rect">
            <a:avLst/>
          </a:prstGeom>
        </p:spPr>
      </p:pic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39C005E-8363-6592-BCF0-D25F6EBB6A3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4"/>
    </mc:Choice>
    <mc:Fallback xmlns="">
      <p:transition spd="slow" advTm="6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50277" y="470457"/>
            <a:ext cx="8387928" cy="2813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spc="-199">
                <a:solidFill>
                  <a:srgbClr val="F9EC40"/>
                </a:solidFill>
                <a:latin typeface="Now"/>
                <a:ea typeface="TAN Tangkiwood"/>
                <a:cs typeface="TAN Tangkiwood"/>
              </a:rPr>
              <a:t>Vocabulary</a:t>
            </a:r>
            <a:endParaRPr lang="en-US" sz="4800" spc="-199">
              <a:solidFill>
                <a:srgbClr val="000000"/>
              </a:solidFill>
              <a:latin typeface="Now"/>
              <a:ea typeface="TAN Tangkiwood"/>
              <a:cs typeface="TAN Tangkiwood"/>
            </a:endParaRPr>
          </a:p>
          <a:p>
            <a:r>
              <a:rPr lang="en-US" sz="4800" spc="-199">
                <a:solidFill>
                  <a:srgbClr val="F9EC40"/>
                </a:solidFill>
                <a:latin typeface="Now"/>
                <a:ea typeface="TAN Tangkiwood"/>
                <a:cs typeface="TAN Tangkiwood"/>
              </a:rPr>
              <a:t>Important Vocabulary</a:t>
            </a:r>
            <a:endParaRPr lang="en-US" sz="4800" spc="-199">
              <a:solidFill>
                <a:srgbClr val="000000"/>
              </a:solidFill>
              <a:latin typeface="Now"/>
              <a:ea typeface="TAN Tangkiwood"/>
              <a:cs typeface="TAN Tangkiwood"/>
            </a:endParaRPr>
          </a:p>
          <a:p>
            <a:pPr algn="l">
              <a:lnSpc>
                <a:spcPts val="9999"/>
              </a:lnSpc>
            </a:pPr>
            <a:endParaRPr lang="en-US" sz="9950" spc="-199">
              <a:solidFill>
                <a:srgbClr val="5D62F6"/>
              </a:solidFill>
              <a:latin typeface="TAN Tangkiwood"/>
              <a:ea typeface="TAN Tangkiwood"/>
              <a:cs typeface="TAN Tangkiwood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45D3BD-6D8C-C1EF-5DDD-714B4ECA9402}"/>
              </a:ext>
            </a:extLst>
          </p:cNvPr>
          <p:cNvSpPr txBox="1"/>
          <p:nvPr/>
        </p:nvSpPr>
        <p:spPr>
          <a:xfrm>
            <a:off x="606072" y="306549"/>
            <a:ext cx="1557216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8000" b="1">
                <a:solidFill>
                  <a:srgbClr val="0070C0"/>
                </a:solidFill>
                <a:latin typeface="TAN Tangkiwood"/>
                <a:ea typeface="ＭＳ Ｐゴシック"/>
                <a:cs typeface="Calibri"/>
              </a:rPr>
              <a:t>Important Vocabulary</a:t>
            </a:r>
          </a:p>
          <a:p>
            <a:endParaRPr lang="ja-JP" altLang="en-US" sz="8000" b="1">
              <a:solidFill>
                <a:srgbClr val="0070C0"/>
              </a:solidFill>
              <a:latin typeface="TAN Tangkiwood"/>
              <a:ea typeface="ＭＳ Ｐゴシック"/>
              <a:cs typeface="Calibri"/>
            </a:endParaRPr>
          </a:p>
        </p:txBody>
      </p:sp>
      <p:pic>
        <p:nvPicPr>
          <p:cNvPr id="12" name="図 11" descr="Little Mix: Wings (Music Video 2012) - IMDb">
            <a:extLst>
              <a:ext uri="{FF2B5EF4-FFF2-40B4-BE49-F238E27FC236}">
                <a16:creationId xmlns:a16="http://schemas.microsoft.com/office/drawing/2014/main" id="{4CC5A19E-E93E-3712-176A-65C319AC5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479" y="3277416"/>
            <a:ext cx="4696440" cy="4689953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AAC5B0FA-8514-92B8-B119-72EF8D318EA3}"/>
              </a:ext>
            </a:extLst>
          </p:cNvPr>
          <p:cNvSpPr txBox="1"/>
          <p:nvPr/>
        </p:nvSpPr>
        <p:spPr>
          <a:xfrm>
            <a:off x="597731" y="3278202"/>
            <a:ext cx="8946612" cy="486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chemeClr val="tx2"/>
                </a:solidFill>
                <a:latin typeface="Now"/>
                <a:ea typeface="Calibri"/>
                <a:cs typeface="Calibri"/>
              </a:rPr>
              <a:t>【</a:t>
            </a:r>
            <a:r>
              <a:rPr lang="en-US" sz="4000" i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Wings・butterfly</a:t>
            </a:r>
            <a:r>
              <a:rPr lang="en-US" sz="4000">
                <a:solidFill>
                  <a:schemeClr val="tx2"/>
                </a:solidFill>
                <a:latin typeface="Now"/>
                <a:ea typeface="Calibri"/>
                <a:cs typeface="Calibri"/>
              </a:rPr>
              <a:t>】</a:t>
            </a:r>
          </a:p>
          <a:p>
            <a:pPr>
              <a:lnSpc>
                <a:spcPts val="4160"/>
              </a:lnSpc>
            </a:pPr>
            <a:r>
              <a:rPr lang="en-US" sz="4000">
                <a:solidFill>
                  <a:schemeClr val="tx2"/>
                </a:solidFill>
                <a:latin typeface="Now"/>
                <a:ea typeface="Calibri"/>
                <a:cs typeface="Calibri"/>
              </a:rPr>
              <a:t>These are important words that appear many times in the song.</a:t>
            </a:r>
            <a:endParaRPr lang="en-US" sz="4000">
              <a:solidFill>
                <a:srgbClr val="000000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endParaRPr lang="en-US" sz="4000">
              <a:solidFill>
                <a:srgbClr val="000000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r>
              <a:rPr lang="en-US" sz="4000">
                <a:solidFill>
                  <a:schemeClr val="tx2"/>
                </a:solidFill>
                <a:latin typeface="Now"/>
                <a:ea typeface="Calibri"/>
                <a:cs typeface="Calibri"/>
              </a:rPr>
              <a:t> These words are metaphors. Butterflies mean children. Spread your wings, I think, implies that we want our children to grow up.</a:t>
            </a:r>
            <a:endParaRPr lang="en-US" sz="4000">
              <a:solidFill>
                <a:srgbClr val="000000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endParaRPr lang="en-US" sz="4000">
              <a:solidFill>
                <a:schemeClr val="tx2"/>
              </a:solidFill>
              <a:latin typeface="Now"/>
              <a:ea typeface="Calibri"/>
              <a:cs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7FA20CC-1EA8-E74F-ECB2-89F5F3B83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0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7"/>
    </mc:Choice>
    <mc:Fallback xmlns="">
      <p:transition spd="slow" advTm="24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50277" y="470457"/>
            <a:ext cx="8387928" cy="2813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spc="-199">
                <a:solidFill>
                  <a:srgbClr val="F9EC40"/>
                </a:solidFill>
                <a:latin typeface="Now"/>
                <a:ea typeface="TAN Tangkiwood"/>
                <a:cs typeface="TAN Tangkiwood"/>
              </a:rPr>
              <a:t>Vocabulary</a:t>
            </a:r>
            <a:endParaRPr lang="en-US" sz="4800" spc="-199">
              <a:solidFill>
                <a:srgbClr val="000000"/>
              </a:solidFill>
              <a:latin typeface="Now"/>
              <a:ea typeface="TAN Tangkiwood"/>
              <a:cs typeface="TAN Tangkiwood"/>
            </a:endParaRPr>
          </a:p>
          <a:p>
            <a:r>
              <a:rPr lang="en-US" sz="4800" spc="-199">
                <a:solidFill>
                  <a:srgbClr val="F9EC40"/>
                </a:solidFill>
                <a:latin typeface="Now"/>
                <a:ea typeface="TAN Tangkiwood"/>
                <a:cs typeface="TAN Tangkiwood"/>
              </a:rPr>
              <a:t>Important Vocabulary</a:t>
            </a:r>
            <a:endParaRPr lang="en-US" sz="4800" spc="-199">
              <a:solidFill>
                <a:srgbClr val="000000"/>
              </a:solidFill>
              <a:latin typeface="Now"/>
              <a:ea typeface="TAN Tangkiwood"/>
              <a:cs typeface="TAN Tangkiwood"/>
            </a:endParaRPr>
          </a:p>
          <a:p>
            <a:pPr algn="l">
              <a:lnSpc>
                <a:spcPts val="9999"/>
              </a:lnSpc>
            </a:pPr>
            <a:endParaRPr lang="en-US" sz="9950" spc="-199">
              <a:solidFill>
                <a:srgbClr val="5D62F6"/>
              </a:solidFill>
              <a:latin typeface="TAN Tangkiwood"/>
              <a:ea typeface="TAN Tangkiwood"/>
              <a:cs typeface="TAN Tangkiwood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45D3BD-6D8C-C1EF-5DDD-714B4ECA9402}"/>
              </a:ext>
            </a:extLst>
          </p:cNvPr>
          <p:cNvSpPr txBox="1"/>
          <p:nvPr/>
        </p:nvSpPr>
        <p:spPr>
          <a:xfrm>
            <a:off x="606072" y="306549"/>
            <a:ext cx="1557216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8000" b="1">
                <a:solidFill>
                  <a:srgbClr val="0070C0"/>
                </a:solidFill>
                <a:latin typeface="TAN Tangkiwood"/>
                <a:ea typeface="ＭＳ Ｐゴシック"/>
                <a:cs typeface="Calibri"/>
              </a:rPr>
              <a:t>Important </a:t>
            </a:r>
            <a:r>
              <a:rPr lang="ja-JP" sz="8000" b="1">
                <a:solidFill>
                  <a:srgbClr val="0070C0"/>
                </a:solidFill>
                <a:latin typeface="TAN Tangkiwood"/>
                <a:ea typeface="+mn-lt"/>
                <a:cs typeface="+mn-lt"/>
              </a:rPr>
              <a:t>lyrics</a:t>
            </a:r>
            <a:endParaRPr lang="ja-JP" altLang="en-US" sz="8000" b="1">
              <a:solidFill>
                <a:srgbClr val="0070C0"/>
              </a:solidFill>
              <a:latin typeface="TAN Tangkiwood"/>
              <a:ea typeface="ＭＳ Ｐゴシック"/>
            </a:endParaRPr>
          </a:p>
        </p:txBody>
      </p:sp>
      <p:pic>
        <p:nvPicPr>
          <p:cNvPr id="12" name="図 11" descr="Little Mix: Wings (Music Video 2012) - IMDb">
            <a:extLst>
              <a:ext uri="{FF2B5EF4-FFF2-40B4-BE49-F238E27FC236}">
                <a16:creationId xmlns:a16="http://schemas.microsoft.com/office/drawing/2014/main" id="{4CC5A19E-E93E-3712-176A-65C319AC5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1282" y="5151187"/>
            <a:ext cx="4771391" cy="4821118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AEABB789-91E1-18F5-5EC0-F12EB6A5B682}"/>
              </a:ext>
            </a:extLst>
          </p:cNvPr>
          <p:cNvSpPr txBox="1"/>
          <p:nvPr/>
        </p:nvSpPr>
        <p:spPr>
          <a:xfrm>
            <a:off x="246336" y="1880831"/>
            <a:ext cx="18381430" cy="3633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【Don't let what they say keep you up at night</a:t>
            </a:r>
          </a:p>
          <a:p>
            <a:r>
              <a:rPr lang="en-US" sz="4000" i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And they can't detain you </a:t>
            </a:r>
            <a:r>
              <a:rPr lang="en-US" sz="4000" i="1" err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'cause</a:t>
            </a:r>
            <a:r>
              <a:rPr lang="en-US" sz="4000" i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 wings are made to fly</a:t>
            </a:r>
            <a:endParaRPr lang="en-US" sz="4000">
              <a:solidFill>
                <a:schemeClr val="tx2"/>
              </a:solidFill>
              <a:latin typeface="Now"/>
              <a:ea typeface="Calibri"/>
              <a:cs typeface="Calibri"/>
            </a:endParaRPr>
          </a:p>
          <a:p>
            <a:endParaRPr lang="en-US" sz="4000" i="1">
              <a:solidFill>
                <a:schemeClr val="tx2"/>
              </a:solidFill>
              <a:latin typeface="Now"/>
              <a:ea typeface="Calibri"/>
              <a:cs typeface="Calibri"/>
            </a:endParaRPr>
          </a:p>
          <a:p>
            <a:r>
              <a:rPr lang="en-US" sz="4000" i="1">
                <a:solidFill>
                  <a:schemeClr val="tx2"/>
                </a:solidFill>
                <a:latin typeface="Now"/>
                <a:ea typeface="Calibri"/>
                <a:cs typeface="Calibri"/>
              </a:rPr>
              <a:t>And we don't let nobody bring us down No matter what you say it won't hurt me Don't matter if I fall from the sky These wings are made to fly】</a:t>
            </a:r>
            <a:endParaRPr lang="en-US" sz="4000">
              <a:solidFill>
                <a:schemeClr val="tx2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endParaRPr lang="en-US" sz="4000">
              <a:solidFill>
                <a:schemeClr val="tx2"/>
              </a:solidFill>
              <a:latin typeface="Now"/>
              <a:ea typeface="Calibri"/>
              <a:cs typeface="Calibri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AAC5B0FA-8514-92B8-B119-72EF8D318EA3}"/>
              </a:ext>
            </a:extLst>
          </p:cNvPr>
          <p:cNvSpPr txBox="1"/>
          <p:nvPr/>
        </p:nvSpPr>
        <p:spPr>
          <a:xfrm>
            <a:off x="1009960" y="6576038"/>
            <a:ext cx="8946612" cy="270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chemeClr val="tx2"/>
                </a:solidFill>
                <a:latin typeface="Now"/>
                <a:ea typeface="Now"/>
                <a:cs typeface="Now"/>
              </a:rPr>
              <a:t>We tought that this lyric was intended for us in today's world, where we tend to be concerned about what people say and do. </a:t>
            </a:r>
          </a:p>
          <a:p>
            <a:pPr>
              <a:lnSpc>
                <a:spcPts val="4160"/>
              </a:lnSpc>
            </a:pPr>
            <a:endParaRPr lang="en-US" sz="4000">
              <a:solidFill>
                <a:schemeClr val="tx2"/>
              </a:solidFill>
              <a:latin typeface="Now"/>
              <a:ea typeface="Calibri"/>
              <a:cs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CFAECC9-93F1-A78A-9759-E89086594A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5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31"/>
    </mc:Choice>
    <mc:Fallback xmlns="">
      <p:transition spd="slow" advTm="39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028700" y="766937"/>
            <a:ext cx="14917034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38FBCB-968C-5522-02C3-B1E837535180}"/>
              </a:ext>
            </a:extLst>
          </p:cNvPr>
          <p:cNvSpPr txBox="1"/>
          <p:nvPr/>
        </p:nvSpPr>
        <p:spPr>
          <a:xfrm>
            <a:off x="963941" y="2166349"/>
            <a:ext cx="16580515" cy="322986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---</a:t>
            </a:r>
            <a:endParaRPr lang="en-US" sz="440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4400">
                <a:solidFill>
                  <a:srgbClr val="FF0000"/>
                </a:solidFill>
              </a:rPr>
              <a:t>Mama</a:t>
            </a:r>
            <a:r>
              <a:rPr lang="en-US" sz="4400">
                <a:solidFill>
                  <a:srgbClr val="000000"/>
                </a:solidFill>
              </a:rPr>
              <a:t> told</a:t>
            </a:r>
            <a:r>
              <a:rPr lang="en-US" sz="4400"/>
              <a:t> me not to waste my life (Ah-ooh)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She said, "Spread your wings, my little </a:t>
            </a:r>
            <a:r>
              <a:rPr lang="en-US" sz="4400">
                <a:solidFill>
                  <a:srgbClr val="FF0000"/>
                </a:solidFill>
              </a:rPr>
              <a:t>butterfly</a:t>
            </a:r>
            <a:r>
              <a:rPr lang="en-US" sz="4400"/>
              <a:t>(Ah-ooh)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Don't let what they say keep you up at night (Ah-ooh)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And if they give you shh, then they can walk on by"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r>
              <a:rPr lang="en-US" sz="4400"/>
              <a:t>[Verse 1: Jesy, Jade]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My feet, feet can't touch the </a:t>
            </a:r>
            <a:r>
              <a:rPr lang="en-US" sz="4400">
                <a:solidFill>
                  <a:srgbClr val="FF0000"/>
                </a:solidFill>
              </a:rPr>
              <a:t>ground</a:t>
            </a:r>
            <a:endParaRPr lang="en-US" sz="44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400"/>
              <a:t>And I can't hear a sound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But you just keep on </a:t>
            </a:r>
            <a:r>
              <a:rPr lang="en-US" sz="4400">
                <a:solidFill>
                  <a:srgbClr val="FF0000"/>
                </a:solidFill>
              </a:rPr>
              <a:t>running up  </a:t>
            </a:r>
            <a:r>
              <a:rPr lang="en-US" sz="4400"/>
              <a:t>your mouth, yeah (Hey, hey, hey, hey)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Walk, walk on over there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 err="1"/>
              <a:t>'Cause</a:t>
            </a:r>
            <a:r>
              <a:rPr lang="en-US" sz="4400"/>
              <a:t> I'm too </a:t>
            </a:r>
            <a:r>
              <a:rPr lang="en-US" sz="4400">
                <a:solidFill>
                  <a:srgbClr val="FF0000"/>
                </a:solidFill>
              </a:rPr>
              <a:t>fly </a:t>
            </a:r>
            <a:r>
              <a:rPr lang="en-US" sz="4400"/>
              <a:t>to care, oh, yeah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r>
              <a:rPr lang="en-US"/>
              <a:t>[Pre-Chorus: Leigh-Anne &amp;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--------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Keep --------, all I know is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Perrie, Jade]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---- -----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"------- your wings, my little butterfly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keep you up --- -------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'------- wings are made to fly"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------ ------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 (Hey, hey)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See upcoming ----- -------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Get ----- for your favorite artists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You might also like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Bed Chem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Sabrina Carpenter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Taste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Sabrina Carpenter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Good Graces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Sabrina Carpenter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[Verse 2: Perrie, Leigh-Anne]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------ --- on that runway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know we're </a:t>
            </a:r>
            <a:r>
              <a:rPr lang="en-US" err="1"/>
              <a:t>gonna</a:t>
            </a:r>
            <a:r>
              <a:rPr lang="en-US"/>
              <a:t> get there someday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But we don't need no ready steady go, no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Talk, talk turns into 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I don't even care, oh, yeah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Leigh-Anne &amp;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Keep talking, all I know is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------ butterfly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keep you up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</a:t>
            </a:r>
            <a:r>
              <a:rPr lang="en-US" err="1"/>
              <a:t>'cause</a:t>
            </a:r>
            <a:r>
              <a:rPr lang="en-US"/>
              <a:t> wings are made to fly"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----- ----- ------,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-----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[Bridge: Leigh-Anne,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need no one </a:t>
            </a:r>
            <a:r>
              <a:rPr lang="en-US" err="1"/>
              <a:t>sayin</a:t>
            </a:r>
            <a:r>
              <a:rPr lang="en-US"/>
              <a:t>', "Hey,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hear no one </a:t>
            </a:r>
            <a:r>
              <a:rPr lang="en-US" err="1"/>
              <a:t>sayin</a:t>
            </a:r>
            <a:r>
              <a:rPr lang="en-US"/>
              <a:t>', "Hey, hey, hey, hey, 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 (Don't mean a thing)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 (Not listening)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They're just like ------ ----- my wings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 (Ooh,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little butterfly (My little butterfly)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------ ----- ---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(They can't detain you)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'Cause</a:t>
            </a:r>
            <a:r>
              <a:rPr lang="en-US"/>
              <a:t> wings are made to fly" 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 -------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[Outro: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------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----- 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----- --- fly</a:t>
            </a:r>
            <a:endParaRPr lang="ja-JP" altLang="en-US"/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7C47AEE-26A3-8C19-1F1B-6D28C38A7F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1"/>
    </mc:Choice>
    <mc:Fallback xmlns="">
      <p:transition spd="slow" advTm="6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91638" y="291530"/>
            <a:ext cx="16271305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290156" y="971082"/>
            <a:ext cx="17597468" cy="279768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altLang="ja-JP">
              <a:ea typeface="Calibri"/>
              <a:cs typeface="Calibri"/>
            </a:endParaRPr>
          </a:p>
          <a:p>
            <a:endParaRPr lang="en-US"/>
          </a:p>
          <a:p>
            <a:r>
              <a:rPr lang="en-US" sz="4000"/>
              <a:t>[Pre-Chorus: Leigh-Anne &amp; Perrie, All]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Your words don't mean a thing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I'm not </a:t>
            </a:r>
            <a:r>
              <a:rPr lang="en-US" sz="4000">
                <a:solidFill>
                  <a:srgbClr val="FF0000"/>
                </a:solidFill>
              </a:rPr>
              <a:t>listening</a:t>
            </a:r>
            <a:endParaRPr lang="en-US" sz="40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000"/>
              <a:t>Keep </a:t>
            </a:r>
            <a:r>
              <a:rPr lang="en-US" sz="4000">
                <a:solidFill>
                  <a:srgbClr val="FF0000"/>
                </a:solidFill>
              </a:rPr>
              <a:t>talking</a:t>
            </a:r>
            <a:r>
              <a:rPr lang="en-US" sz="4000"/>
              <a:t>, all I know is</a:t>
            </a:r>
            <a:endParaRPr lang="en-US" sz="4000"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r>
              <a:rPr lang="en-US" sz="4000"/>
              <a:t>[Chorus: All, Perrie, Jade]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Mama told me not to waste </a:t>
            </a:r>
            <a:r>
              <a:rPr lang="en-US" sz="4000">
                <a:solidFill>
                  <a:srgbClr val="FF0000"/>
                </a:solidFill>
              </a:rPr>
              <a:t>my life</a:t>
            </a:r>
            <a:endParaRPr lang="en-US" sz="40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000"/>
              <a:t>She said, "</a:t>
            </a:r>
            <a:r>
              <a:rPr lang="en-US" sz="4000">
                <a:solidFill>
                  <a:srgbClr val="FF0000"/>
                </a:solidFill>
              </a:rPr>
              <a:t>spread</a:t>
            </a:r>
            <a:r>
              <a:rPr lang="en-US" sz="4000"/>
              <a:t> your wings, my little butterfly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let what they say keep you up </a:t>
            </a:r>
            <a:r>
              <a:rPr lang="en-US" sz="4000">
                <a:solidFill>
                  <a:srgbClr val="FF0000"/>
                </a:solidFill>
              </a:rPr>
              <a:t>at night </a:t>
            </a:r>
            <a:endParaRPr lang="en-US" sz="40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000"/>
              <a:t>And they can't detain you </a:t>
            </a:r>
            <a:r>
              <a:rPr lang="en-US" sz="4000" err="1"/>
              <a:t>'</a:t>
            </a:r>
            <a:r>
              <a:rPr lang="en-US" sz="4000" err="1">
                <a:solidFill>
                  <a:srgbClr val="FF0000"/>
                </a:solidFill>
              </a:rPr>
              <a:t>cause</a:t>
            </a:r>
            <a:r>
              <a:rPr lang="en-US" sz="4000">
                <a:solidFill>
                  <a:srgbClr val="FF0000"/>
                </a:solidFill>
              </a:rPr>
              <a:t> </a:t>
            </a:r>
            <a:r>
              <a:rPr lang="en-US" sz="4000"/>
              <a:t>wings are made to fly"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we don't let nobody bring us down (Down, down)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No matter what you say, it won't hurt me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 </a:t>
            </a:r>
            <a:r>
              <a:rPr lang="en-US" sz="4000">
                <a:solidFill>
                  <a:srgbClr val="FF0000"/>
                </a:solidFill>
              </a:rPr>
              <a:t>Don't matter</a:t>
            </a:r>
            <a:r>
              <a:rPr lang="en-US" sz="4000"/>
              <a:t> if I fall from the sky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These wings are made to fly (Hey, hey)</a:t>
            </a:r>
            <a:endParaRPr lang="en-US" sz="4000"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[Verse 2: Perrie, Leigh-Anne]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------ --- on that runway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know we're </a:t>
            </a:r>
            <a:r>
              <a:rPr lang="en-US" err="1"/>
              <a:t>gonna</a:t>
            </a:r>
            <a:r>
              <a:rPr lang="en-US"/>
              <a:t> get there someday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But we don't need no ready steady go, no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Talk, talk turns into ----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I don't even care, oh, yeah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Leigh-Anne &amp;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Keep talking, all I know is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------ butterfly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keep you up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</a:t>
            </a:r>
            <a:r>
              <a:rPr lang="en-US" err="1"/>
              <a:t>'cause</a:t>
            </a:r>
            <a:r>
              <a:rPr lang="en-US"/>
              <a:t> wings are made to fly"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----- ----- ------,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-----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[Bridge: Leigh-Anne,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need no one </a:t>
            </a:r>
            <a:r>
              <a:rPr lang="en-US" err="1"/>
              <a:t>sayin</a:t>
            </a:r>
            <a:r>
              <a:rPr lang="en-US"/>
              <a:t>', "Hey,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hear no one </a:t>
            </a:r>
            <a:r>
              <a:rPr lang="en-US" err="1"/>
              <a:t>sayin</a:t>
            </a:r>
            <a:r>
              <a:rPr lang="en-US"/>
              <a:t>', "Hey, hey, hey, hey, 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 (Don't mean a thing)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 (Not listening)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They're just like ------ ----- my wings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 (Ooh,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little butterfly (My little butterfly)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------ ----- ---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(They can't detain you)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'Cause</a:t>
            </a:r>
            <a:r>
              <a:rPr lang="en-US"/>
              <a:t> wings are made to fly" 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 -------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[Outro: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------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----- 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----- --- fly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2615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91638" y="291530"/>
            <a:ext cx="15063607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320501" y="1618444"/>
            <a:ext cx="17223212" cy="22067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altLang="ja-JP"/>
          </a:p>
          <a:p>
            <a:r>
              <a:rPr lang="en-US"/>
              <a:t>[</a:t>
            </a:r>
            <a:r>
              <a:rPr lang="en-US" sz="4400"/>
              <a:t>Verse 2: Perrie, Leigh-Anne]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I'm</a:t>
            </a:r>
            <a:r>
              <a:rPr lang="en-US" sz="4400">
                <a:solidFill>
                  <a:srgbClr val="FF0000"/>
                </a:solidFill>
              </a:rPr>
              <a:t> firing up</a:t>
            </a:r>
            <a:r>
              <a:rPr lang="en-US" sz="4400"/>
              <a:t> on that runway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 know we're </a:t>
            </a:r>
            <a:r>
              <a:rPr lang="en-US" sz="4400" err="1"/>
              <a:t>gonna</a:t>
            </a:r>
            <a:r>
              <a:rPr lang="en-US" sz="4400"/>
              <a:t> get there someday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But we don't need no ready steady go, no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Talk, talk turns into </a:t>
            </a:r>
            <a:r>
              <a:rPr lang="en-US" sz="4400">
                <a:solidFill>
                  <a:srgbClr val="FF0000"/>
                </a:solidFill>
              </a:rPr>
              <a:t>air</a:t>
            </a:r>
            <a:endParaRPr lang="en-US" sz="44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400"/>
              <a:t>And I don't even care, oh, yeah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r>
              <a:rPr lang="en-US" sz="4400"/>
              <a:t>[Pre-Chorus: Leigh-Anne &amp; Perrie, All]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Your words don't mean a thing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I'm not listening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Keep talking, all I know is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------ butterfly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keep you up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</a:t>
            </a:r>
            <a:r>
              <a:rPr lang="en-US" err="1"/>
              <a:t>'cause</a:t>
            </a:r>
            <a:r>
              <a:rPr lang="en-US"/>
              <a:t> wings are made to fly"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----- ----- ------,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-----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[Bridge: Leigh-Anne,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need no one </a:t>
            </a:r>
            <a:r>
              <a:rPr lang="en-US" err="1"/>
              <a:t>sayin</a:t>
            </a:r>
            <a:r>
              <a:rPr lang="en-US"/>
              <a:t>', "Hey,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hear no one </a:t>
            </a:r>
            <a:r>
              <a:rPr lang="en-US" err="1"/>
              <a:t>sayin</a:t>
            </a:r>
            <a:r>
              <a:rPr lang="en-US"/>
              <a:t>', "Hey, hey, hey, hey, 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 (Don't mean a thing)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 (Not listening)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They're just like ------ ----- my wings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 (Ooh,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little butterfly (My little butterfly)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------ ----- ---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(They can't detain you)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'Cause</a:t>
            </a:r>
            <a:r>
              <a:rPr lang="en-US"/>
              <a:t> wings are made to fly" 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 -------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[Outro: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------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----- 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----- --- fly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7867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91638" y="291530"/>
            <a:ext cx="14200965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320501" y="1618444"/>
            <a:ext cx="17223212" cy="183434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/>
              <a:t>Chorus: All, Perrie]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Mama told me not to waste my life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She said, "Spread your wings, my</a:t>
            </a:r>
            <a:r>
              <a:rPr lang="en-US" sz="4000">
                <a:solidFill>
                  <a:srgbClr val="FF0000"/>
                </a:solidFill>
              </a:rPr>
              <a:t> little</a:t>
            </a:r>
            <a:r>
              <a:rPr lang="en-US" sz="4000"/>
              <a:t> butterfly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let what they say keep you up at night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they can't detain you </a:t>
            </a:r>
            <a:r>
              <a:rPr lang="en-US" sz="4000" err="1"/>
              <a:t>'cause</a:t>
            </a:r>
            <a:r>
              <a:rPr lang="en-US" sz="4000"/>
              <a:t> wings are made to fly"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we don't let nobody bring us down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(Down, down; 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No matter </a:t>
            </a:r>
            <a:r>
              <a:rPr lang="en-US" sz="4000">
                <a:solidFill>
                  <a:srgbClr val="FF0000"/>
                </a:solidFill>
              </a:rPr>
              <a:t>what you say</a:t>
            </a:r>
            <a:r>
              <a:rPr lang="en-US" sz="4000"/>
              <a:t>, it won't hurt me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matter if I </a:t>
            </a:r>
            <a:r>
              <a:rPr lang="en-US" sz="4000">
                <a:solidFill>
                  <a:srgbClr val="FF0000"/>
                </a:solidFill>
              </a:rPr>
              <a:t>fall</a:t>
            </a:r>
            <a:r>
              <a:rPr lang="en-US" sz="4000"/>
              <a:t> from the sky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These wings are made to fly</a:t>
            </a:r>
            <a:endParaRPr lang="en-US" sz="4000"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[Bridge: Leigh-Anne,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need no one </a:t>
            </a:r>
            <a:r>
              <a:rPr lang="en-US" err="1"/>
              <a:t>sayin</a:t>
            </a:r>
            <a:r>
              <a:rPr lang="en-US"/>
              <a:t>', "Hey,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hear no one </a:t>
            </a:r>
            <a:r>
              <a:rPr lang="en-US" err="1"/>
              <a:t>sayin</a:t>
            </a:r>
            <a:r>
              <a:rPr lang="en-US"/>
              <a:t>', "Hey, hey, hey, hey, hey, hey, hey, hey"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You'd better keep on </a:t>
            </a:r>
            <a:r>
              <a:rPr lang="en-US" err="1"/>
              <a:t>walkin</a:t>
            </a:r>
            <a:r>
              <a:rPr lang="en-US"/>
              <a:t>'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 don't </a:t>
            </a:r>
            <a:r>
              <a:rPr lang="en-US" err="1"/>
              <a:t>wanna</a:t>
            </a:r>
            <a:r>
              <a:rPr lang="en-US"/>
              <a:t> hear your talking, </a:t>
            </a:r>
            <a:r>
              <a:rPr lang="en-US" err="1"/>
              <a:t>boy'd</a:t>
            </a:r>
            <a:endParaRPr lang="en-US" err="1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[Pre-Chorus: Perrie, All]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Your words don't mean a thing (Don't mean a thing)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I'm not listening (Not listening)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They're just like ------ ----- my wings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 (Ooh,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little butterfly (My little butterfly)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------ ----- ---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(They can't detain you)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'Cause</a:t>
            </a:r>
            <a:r>
              <a:rPr lang="en-US"/>
              <a:t> wings are made to fly" 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 -------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[Outro: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------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----- 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----- --- fly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8588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91638" y="291530"/>
            <a:ext cx="13424588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298935" y="-42140"/>
            <a:ext cx="17244778" cy="164968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</a:t>
            </a:r>
            <a:r>
              <a:rPr lang="en-US" sz="4400"/>
              <a:t>Bridge: Leigh-Anne, All]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 don't </a:t>
            </a:r>
            <a:r>
              <a:rPr lang="en-US" sz="4400">
                <a:solidFill>
                  <a:srgbClr val="FF0000"/>
                </a:solidFill>
              </a:rPr>
              <a:t>need</a:t>
            </a:r>
            <a:r>
              <a:rPr lang="en-US" sz="4400"/>
              <a:t> no one </a:t>
            </a:r>
            <a:r>
              <a:rPr lang="en-US" sz="4400" err="1"/>
              <a:t>sayin</a:t>
            </a:r>
            <a:r>
              <a:rPr lang="en-US" sz="4400"/>
              <a:t>', "Hey, hey, hey, hey"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 don't </a:t>
            </a:r>
            <a:r>
              <a:rPr lang="en-US" sz="4400">
                <a:solidFill>
                  <a:srgbClr val="FF0000"/>
                </a:solidFill>
              </a:rPr>
              <a:t>hear</a:t>
            </a:r>
            <a:r>
              <a:rPr lang="en-US" sz="4400"/>
              <a:t> no one </a:t>
            </a:r>
            <a:r>
              <a:rPr lang="en-US" sz="4400" err="1"/>
              <a:t>sayin</a:t>
            </a:r>
            <a:r>
              <a:rPr lang="en-US" sz="4400"/>
              <a:t>', "Hey, hey, hey, hey, hey, hey, hey, hey"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You'd better keep on </a:t>
            </a:r>
            <a:r>
              <a:rPr lang="en-US" sz="4400" err="1"/>
              <a:t>walkin</a:t>
            </a:r>
            <a:r>
              <a:rPr lang="en-US" sz="4400"/>
              <a:t>'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 don't </a:t>
            </a:r>
            <a:r>
              <a:rPr lang="en-US" sz="4400" err="1"/>
              <a:t>wanna</a:t>
            </a:r>
            <a:r>
              <a:rPr lang="en-US" sz="4400"/>
              <a:t> hear your talking, </a:t>
            </a:r>
            <a:r>
              <a:rPr lang="en-US" sz="4400" err="1"/>
              <a:t>boy'd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You'd better keep </a:t>
            </a:r>
            <a:r>
              <a:rPr lang="en-US" sz="4400">
                <a:solidFill>
                  <a:srgbClr val="FF0000"/>
                </a:solidFill>
              </a:rPr>
              <a:t>on </a:t>
            </a:r>
            <a:r>
              <a:rPr lang="en-US" sz="4400" err="1">
                <a:solidFill>
                  <a:srgbClr val="FF0000"/>
                </a:solidFill>
              </a:rPr>
              <a:t>walkin</a:t>
            </a:r>
            <a:r>
              <a:rPr lang="en-US" sz="4400"/>
              <a:t>'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 don't </a:t>
            </a:r>
            <a:r>
              <a:rPr lang="en-US" sz="4400" err="1"/>
              <a:t>wanna</a:t>
            </a:r>
            <a:r>
              <a:rPr lang="en-US" sz="4400"/>
              <a:t> hear your talking, </a:t>
            </a:r>
            <a:r>
              <a:rPr lang="en-US" sz="4400" err="1"/>
              <a:t>boy'd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r>
              <a:rPr lang="en-US" sz="4400"/>
              <a:t>[Pre-Chorus: Perrie, All]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Your words don't </a:t>
            </a:r>
            <a:r>
              <a:rPr lang="en-US" sz="4400">
                <a:solidFill>
                  <a:srgbClr val="FF0000"/>
                </a:solidFill>
              </a:rPr>
              <a:t>mean a thing</a:t>
            </a:r>
            <a:r>
              <a:rPr lang="en-US" sz="4400"/>
              <a:t> (Don't mean a thing)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I'm not listening (Not listening)</a:t>
            </a:r>
            <a:endParaRPr lang="en-US" sz="4400">
              <a:ea typeface="Calibri"/>
              <a:cs typeface="Calibri"/>
            </a:endParaRPr>
          </a:p>
          <a:p>
            <a:r>
              <a:rPr lang="en-US" sz="4400"/>
              <a:t>They're just like </a:t>
            </a:r>
            <a:r>
              <a:rPr lang="en-US" sz="4400">
                <a:solidFill>
                  <a:srgbClr val="FF0000"/>
                </a:solidFill>
              </a:rPr>
              <a:t>water off</a:t>
            </a:r>
            <a:r>
              <a:rPr lang="en-US" sz="4400"/>
              <a:t> my wings</a:t>
            </a:r>
            <a:endParaRPr lang="en-US" sz="4400"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[Chorus: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Mama told me not to waste my life (Ooh,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She said, "Spread your wings, my little butterfly (My little butterfly)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let what they say ------ ----- --- at night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they can't detain you (They can't detain you)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'Cause</a:t>
            </a:r>
            <a:r>
              <a:rPr lang="en-US"/>
              <a:t> wings are made to fly" 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nobody bring us down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(Down, down; 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--- ------- what you say, it won't hurt me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(Let '</a:t>
            </a:r>
            <a:r>
              <a:rPr lang="en-US" err="1"/>
              <a:t>em</a:t>
            </a:r>
            <a:r>
              <a:rPr lang="en-US"/>
              <a:t> fly, let '</a:t>
            </a:r>
            <a:r>
              <a:rPr lang="en-US" err="1"/>
              <a:t>em</a:t>
            </a:r>
            <a:r>
              <a:rPr lang="en-US"/>
              <a:t> fly, fly; Oh, woah)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made to fly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  <a:p>
            <a:r>
              <a:rPr lang="en-US"/>
              <a:t>[Outro: All, Perrie]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And we don't let ------ bring us down (Down, down)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No matter what you say, it won't ----- ---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Don't matter if I fall from the sky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These wings are ----- --- fly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8379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80187" y="291530"/>
            <a:ext cx="13672884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298935" y="-42140"/>
            <a:ext cx="17244778" cy="139730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4400">
              <a:ea typeface="Calibri"/>
              <a:cs typeface="Calibri"/>
            </a:endParaRPr>
          </a:p>
          <a:p>
            <a:endParaRPr lang="en-US"/>
          </a:p>
          <a:p>
            <a:r>
              <a:rPr lang="en-US"/>
              <a:t>[</a:t>
            </a:r>
            <a:r>
              <a:rPr lang="en-US" sz="4000"/>
              <a:t>Chorus: All, Perrie]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Mama told me not to waste my life (Ooh, woah)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She said, "Spread your wings, my little butterfly (My little butterfly)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let what they say </a:t>
            </a:r>
            <a:r>
              <a:rPr lang="en-US" sz="4000">
                <a:solidFill>
                  <a:srgbClr val="FF0000"/>
                </a:solidFill>
              </a:rPr>
              <a:t>keep you up</a:t>
            </a:r>
            <a:r>
              <a:rPr lang="en-US" sz="4000"/>
              <a:t> at night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they can't detain you (They can't detain you)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 err="1"/>
              <a:t>'Cause</a:t>
            </a:r>
            <a:r>
              <a:rPr lang="en-US" sz="4000"/>
              <a:t> wings are made to fly" 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we don't let nobody bring us down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(Down, down; 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>
                <a:solidFill>
                  <a:srgbClr val="FF0000"/>
                </a:solidFill>
              </a:rPr>
              <a:t>No matter</a:t>
            </a:r>
            <a:r>
              <a:rPr lang="en-US" sz="4000"/>
              <a:t> what you say, it won't hurt me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fly; Oh, woah)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matter if I fall from the sky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(Let '</a:t>
            </a:r>
            <a:r>
              <a:rPr lang="en-US" sz="4000" err="1"/>
              <a:t>em</a:t>
            </a:r>
            <a:r>
              <a:rPr lang="en-US" sz="4000"/>
              <a:t> fly, let '</a:t>
            </a:r>
            <a:r>
              <a:rPr lang="en-US" sz="4000" err="1"/>
              <a:t>em</a:t>
            </a:r>
            <a:r>
              <a:rPr lang="en-US" sz="4000"/>
              <a:t> fly, fly; Oh, woah)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These wings are made to fly</a:t>
            </a:r>
            <a:endParaRPr lang="en-US" sz="4000"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endParaRPr lang="en-US" sz="4000">
              <a:ea typeface="Calibri"/>
              <a:cs typeface="Calibri"/>
            </a:endParaRPr>
          </a:p>
          <a:p>
            <a:r>
              <a:rPr lang="en-US" sz="4000"/>
              <a:t>[Outro: All, Perrie]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And we don't let ------ bring us down (Down, down)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No matter what you say, it won't ----- ---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Don't matter if I fall from the sky</a:t>
            </a:r>
            <a:endParaRPr lang="en-US" sz="4000">
              <a:ea typeface="Calibri"/>
              <a:cs typeface="Calibri"/>
            </a:endParaRPr>
          </a:p>
          <a:p>
            <a:r>
              <a:rPr lang="en-US" sz="4000"/>
              <a:t>These wings are ----- --- fly</a:t>
            </a:r>
            <a:endParaRPr lang="ja-JP" altLang="en-US" sz="4000">
              <a:ea typeface="ＭＳ Ｐ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9081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70072" y="291530"/>
            <a:ext cx="12669777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Gap fill quiz answer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D02C04B-8514-01B4-80E6-E3852AB03CBF}"/>
              </a:ext>
            </a:extLst>
          </p:cNvPr>
          <p:cNvSpPr txBox="1"/>
          <p:nvPr/>
        </p:nvSpPr>
        <p:spPr>
          <a:xfrm>
            <a:off x="277369" y="1683143"/>
            <a:ext cx="17266344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/>
          </a:p>
          <a:p>
            <a:r>
              <a:rPr lang="en-US" sz="4000"/>
              <a:t>[</a:t>
            </a:r>
            <a:r>
              <a:rPr lang="en-US" sz="4800"/>
              <a:t>Outro: All, Perrie]</a:t>
            </a:r>
            <a:endParaRPr lang="en-US" sz="4800">
              <a:ea typeface="Calibri"/>
              <a:cs typeface="Calibri"/>
            </a:endParaRPr>
          </a:p>
          <a:p>
            <a:r>
              <a:rPr lang="en-US" sz="4800"/>
              <a:t>And we don't let </a:t>
            </a:r>
            <a:r>
              <a:rPr lang="en-US" sz="4800">
                <a:solidFill>
                  <a:srgbClr val="FF0000"/>
                </a:solidFill>
              </a:rPr>
              <a:t>nobody </a:t>
            </a:r>
            <a:r>
              <a:rPr lang="en-US" sz="4800"/>
              <a:t>bring us down (Down, down)</a:t>
            </a:r>
            <a:endParaRPr lang="en-US" sz="4800">
              <a:ea typeface="Calibri"/>
              <a:cs typeface="Calibri"/>
            </a:endParaRPr>
          </a:p>
          <a:p>
            <a:r>
              <a:rPr lang="en-US" sz="4800"/>
              <a:t>No matter what you say, it won't </a:t>
            </a:r>
            <a:r>
              <a:rPr lang="en-US" sz="4800">
                <a:solidFill>
                  <a:srgbClr val="FF0000"/>
                </a:solidFill>
              </a:rPr>
              <a:t>hurt me</a:t>
            </a:r>
            <a:endParaRPr lang="en-US" sz="48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4800"/>
              <a:t>Don't matter if I fall from the sky</a:t>
            </a:r>
            <a:endParaRPr lang="en-US" sz="4800">
              <a:ea typeface="Calibri"/>
              <a:cs typeface="Calibri"/>
            </a:endParaRPr>
          </a:p>
          <a:p>
            <a:r>
              <a:rPr lang="en-US" sz="4800"/>
              <a:t>These wings are </a:t>
            </a:r>
            <a:r>
              <a:rPr lang="en-US" sz="4800">
                <a:solidFill>
                  <a:srgbClr val="FF0000"/>
                </a:solidFill>
              </a:rPr>
              <a:t>made to</a:t>
            </a:r>
            <a:r>
              <a:rPr lang="en-US" sz="4800"/>
              <a:t> fly</a:t>
            </a:r>
            <a:endParaRPr lang="ja-JP" altLang="en-US" sz="4800">
              <a:ea typeface="ＭＳ Ｐ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4045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7">
            <a:extLst>
              <a:ext uri="{FF2B5EF4-FFF2-40B4-BE49-F238E27FC236}">
                <a16:creationId xmlns:a16="http://schemas.microsoft.com/office/drawing/2014/main" id="{F88A16D3-4E8D-11FB-C508-234FCBAB658F}"/>
              </a:ext>
            </a:extLst>
          </p:cNvPr>
          <p:cNvSpPr/>
          <p:nvPr/>
        </p:nvSpPr>
        <p:spPr>
          <a:xfrm rot="20231905">
            <a:off x="16138359" y="8202141"/>
            <a:ext cx="1269028" cy="1917487"/>
          </a:xfrm>
          <a:custGeom>
            <a:avLst/>
            <a:gdLst/>
            <a:ahLst/>
            <a:cxnLst/>
            <a:rect l="l" t="t" r="r" b="b"/>
            <a:pathLst>
              <a:path w="1269028" h="1917487">
                <a:moveTo>
                  <a:pt x="0" y="0"/>
                </a:moveTo>
                <a:lnTo>
                  <a:pt x="1269028" y="0"/>
                </a:lnTo>
                <a:lnTo>
                  <a:pt x="1269028" y="1917487"/>
                </a:lnTo>
                <a:lnTo>
                  <a:pt x="0" y="1917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443531" y="440821"/>
            <a:ext cx="15863349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5D62F6"/>
                </a:solidFill>
                <a:latin typeface="TAN Tangkiwood"/>
                <a:ea typeface="TAN Tangkiwood"/>
                <a:cs typeface="TAN Tangkiwood"/>
              </a:rPr>
              <a:t>Pronunciation challenge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0DDF96-CA4F-334D-B57A-918E03FDE852}"/>
              </a:ext>
            </a:extLst>
          </p:cNvPr>
          <p:cNvSpPr txBox="1"/>
          <p:nvPr/>
        </p:nvSpPr>
        <p:spPr>
          <a:xfrm>
            <a:off x="18773887" y="8862024"/>
            <a:ext cx="6466577" cy="252802"/>
          </a:xfrm>
          <a:prstGeom prst="rect">
            <a:avLst/>
          </a:prstGeom>
        </p:spPr>
        <p:txBody>
          <a:bodyPr lIns="91440" tIns="45720" rIns="91440" bIns="45720" anchor="t">
            <a:normAutofit fontScale="70000" lnSpcReduction="20000"/>
          </a:bodyPr>
          <a:lstStyle/>
          <a:p>
            <a:r>
              <a:rPr lang="ja-JP" altLang="en-US">
                <a:ea typeface="ＭＳ Ｐゴシック"/>
              </a:rPr>
              <a:t>による</a:t>
            </a:r>
            <a:r>
              <a:rPr lang="en-US" altLang="ja-JP">
                <a:ea typeface="ＭＳ Ｐゴシック"/>
              </a:rPr>
              <a:t> </a:t>
            </a:r>
            <a:r>
              <a:rPr lang="en-US" altLang="ja-JP" err="1">
                <a:ea typeface="ＭＳ Ｐゴシック"/>
              </a:rPr>
              <a:t>ThePhoto</a:t>
            </a:r>
            <a:r>
              <a:rPr lang="en-US" altLang="ja-JP">
                <a:ea typeface="ＭＳ Ｐゴシック"/>
              </a:rPr>
              <a:t> </a:t>
            </a:r>
            <a:r>
              <a:rPr lang="ja-JP" altLang="en-US">
                <a:ea typeface="ＭＳ Ｐゴシック"/>
              </a:rPr>
              <a:t>は</a:t>
            </a:r>
            <a:r>
              <a:rPr lang="en-US" altLang="ja-JP">
                <a:ea typeface="ＭＳ Ｐゴシック"/>
              </a:rPr>
              <a:t> CCYYSA </a:t>
            </a:r>
            <a:r>
              <a:rPr lang="ja-JP" altLang="en-US">
                <a:ea typeface="ＭＳ Ｐゴシック"/>
              </a:rPr>
              <a:t>の下でライセンスされています。</a:t>
            </a:r>
            <a:endParaRPr lang="en-US" altLang="ja-JP">
              <a:ea typeface="ＭＳ Ｐゴシック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883FCEF-8393-5C3A-0AD4-964FBD6A14B1}"/>
              </a:ext>
            </a:extLst>
          </p:cNvPr>
          <p:cNvGrpSpPr/>
          <p:nvPr/>
        </p:nvGrpSpPr>
        <p:grpSpPr>
          <a:xfrm>
            <a:off x="663087" y="2030941"/>
            <a:ext cx="16318062" cy="1265935"/>
            <a:chOff x="443882" y="2046599"/>
            <a:chExt cx="16318062" cy="1265935"/>
          </a:xfrm>
        </p:grpSpPr>
        <p:sp>
          <p:nvSpPr>
            <p:cNvPr id="19" name="フローチャート: 結合子 18">
              <a:extLst>
                <a:ext uri="{FF2B5EF4-FFF2-40B4-BE49-F238E27FC236}">
                  <a16:creationId xmlns:a16="http://schemas.microsoft.com/office/drawing/2014/main" id="{86AC1EA0-1E45-212C-27AB-E7F5010809A4}"/>
                </a:ext>
              </a:extLst>
            </p:cNvPr>
            <p:cNvSpPr/>
            <p:nvPr/>
          </p:nvSpPr>
          <p:spPr>
            <a:xfrm>
              <a:off x="443882" y="2052210"/>
              <a:ext cx="1203167" cy="1260324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フローチャート: 結合子 19">
              <a:extLst>
                <a:ext uri="{FF2B5EF4-FFF2-40B4-BE49-F238E27FC236}">
                  <a16:creationId xmlns:a16="http://schemas.microsoft.com/office/drawing/2014/main" id="{570BE63E-FD61-43DE-2F5A-9DA2B717EC58}"/>
                </a:ext>
              </a:extLst>
            </p:cNvPr>
            <p:cNvSpPr/>
            <p:nvPr/>
          </p:nvSpPr>
          <p:spPr>
            <a:xfrm>
              <a:off x="2508105" y="2067866"/>
              <a:ext cx="1203167" cy="1244667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フローチャート: 結合子 20">
              <a:extLst>
                <a:ext uri="{FF2B5EF4-FFF2-40B4-BE49-F238E27FC236}">
                  <a16:creationId xmlns:a16="http://schemas.microsoft.com/office/drawing/2014/main" id="{2A621BA8-70AA-A36F-DFB2-F12A4007E93B}"/>
                </a:ext>
              </a:extLst>
            </p:cNvPr>
            <p:cNvSpPr/>
            <p:nvPr/>
          </p:nvSpPr>
          <p:spPr>
            <a:xfrm>
              <a:off x="4572329" y="2099182"/>
              <a:ext cx="1218824" cy="1213352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" name="フローチャート: 結合子 21">
              <a:extLst>
                <a:ext uri="{FF2B5EF4-FFF2-40B4-BE49-F238E27FC236}">
                  <a16:creationId xmlns:a16="http://schemas.microsoft.com/office/drawing/2014/main" id="{133D457E-3638-E82D-99D6-440E25ACB786}"/>
                </a:ext>
              </a:extLst>
            </p:cNvPr>
            <p:cNvSpPr/>
            <p:nvPr/>
          </p:nvSpPr>
          <p:spPr>
            <a:xfrm>
              <a:off x="15558777" y="2046599"/>
              <a:ext cx="1203167" cy="1213352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フローチャート: 結合子 22">
              <a:extLst>
                <a:ext uri="{FF2B5EF4-FFF2-40B4-BE49-F238E27FC236}">
                  <a16:creationId xmlns:a16="http://schemas.microsoft.com/office/drawing/2014/main" id="{06EAF2E8-60F1-B086-8821-ED8F2985EE7F}"/>
                </a:ext>
              </a:extLst>
            </p:cNvPr>
            <p:cNvSpPr/>
            <p:nvPr/>
          </p:nvSpPr>
          <p:spPr>
            <a:xfrm>
              <a:off x="13494554" y="2046600"/>
              <a:ext cx="1203167" cy="1213352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" name="フローチャート: 結合子 23">
              <a:extLst>
                <a:ext uri="{FF2B5EF4-FFF2-40B4-BE49-F238E27FC236}">
                  <a16:creationId xmlns:a16="http://schemas.microsoft.com/office/drawing/2014/main" id="{8480FDE3-1E40-BFD9-35AE-17A3B8131AB2}"/>
                </a:ext>
              </a:extLst>
            </p:cNvPr>
            <p:cNvSpPr/>
            <p:nvPr/>
          </p:nvSpPr>
          <p:spPr>
            <a:xfrm>
              <a:off x="11430330" y="2046599"/>
              <a:ext cx="1203167" cy="1229010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" name="フローチャート: 結合子 24">
              <a:extLst>
                <a:ext uri="{FF2B5EF4-FFF2-40B4-BE49-F238E27FC236}">
                  <a16:creationId xmlns:a16="http://schemas.microsoft.com/office/drawing/2014/main" id="{F633D796-DAA7-A208-E5E5-FF4B64DBD428}"/>
                </a:ext>
              </a:extLst>
            </p:cNvPr>
            <p:cNvSpPr/>
            <p:nvPr/>
          </p:nvSpPr>
          <p:spPr>
            <a:xfrm>
              <a:off x="9400226" y="2046599"/>
              <a:ext cx="1203167" cy="1244667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6" name="フローチャート: 結合子 25">
              <a:extLst>
                <a:ext uri="{FF2B5EF4-FFF2-40B4-BE49-F238E27FC236}">
                  <a16:creationId xmlns:a16="http://schemas.microsoft.com/office/drawing/2014/main" id="{277B6CD8-E3C7-6AD1-56E8-6DD435CA01AD}"/>
                </a:ext>
              </a:extLst>
            </p:cNvPr>
            <p:cNvSpPr/>
            <p:nvPr/>
          </p:nvSpPr>
          <p:spPr>
            <a:xfrm>
              <a:off x="6602434" y="2083525"/>
              <a:ext cx="1203167" cy="1213351"/>
            </a:xfrm>
            <a:prstGeom prst="flowChartConnector">
              <a:avLst/>
            </a:prstGeom>
            <a:solidFill>
              <a:srgbClr val="5D62F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4C962BE-20B1-9BE0-F93D-55D7EC74AAAD}"/>
              </a:ext>
            </a:extLst>
          </p:cNvPr>
          <p:cNvSpPr txBox="1"/>
          <p:nvPr/>
        </p:nvSpPr>
        <p:spPr>
          <a:xfrm>
            <a:off x="296148" y="3455905"/>
            <a:ext cx="1811570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4400">
                <a:ea typeface="ＭＳ Ｐゴシック"/>
                <a:cs typeface="Calibri"/>
              </a:rPr>
              <a:t>  </a:t>
            </a:r>
            <a:r>
              <a:rPr lang="ja-JP" altLang="en-US" sz="4400">
                <a:latin typeface="TAN Tangkiwood"/>
                <a:ea typeface="MS PGothic"/>
                <a:cs typeface="Calibri"/>
              </a:rPr>
              <a:t>Mama</a:t>
            </a:r>
            <a:r>
              <a:rPr lang="ja-JP" altLang="en-US" sz="4400">
                <a:latin typeface="Constantia"/>
                <a:ea typeface="ＭＳ Ｐゴシック"/>
                <a:cs typeface="Calibri"/>
              </a:rPr>
              <a:t> </a:t>
            </a:r>
            <a:r>
              <a:rPr lang="ja-JP" altLang="en-US" sz="4400">
                <a:ea typeface="ＭＳ Ｐゴシック"/>
                <a:cs typeface="Calibri"/>
              </a:rPr>
              <a:t>      </a:t>
            </a:r>
            <a:r>
              <a:rPr lang="ja-JP" altLang="en-US" sz="4400">
                <a:latin typeface="TAN Tangkiwood"/>
                <a:ea typeface="MS PGothic"/>
                <a:cs typeface="Calibri"/>
              </a:rPr>
              <a:t>told   </a:t>
            </a:r>
            <a:r>
              <a:rPr lang="ja-JP" altLang="en-US" sz="4400">
                <a:latin typeface="MS PGothic"/>
                <a:ea typeface="MS PGothic"/>
                <a:cs typeface="Calibri"/>
              </a:rPr>
              <a:t> </a:t>
            </a:r>
            <a:r>
              <a:rPr lang="ja-JP" altLang="en-US" sz="4400">
                <a:ea typeface="ＭＳ Ｐゴシック"/>
                <a:cs typeface="Calibri"/>
              </a:rPr>
              <a:t>  me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not</a:t>
            </a:r>
            <a:r>
              <a:rPr lang="ja-JP" altLang="en-US" sz="4400">
                <a:ea typeface="ＭＳ Ｐゴシック"/>
                <a:cs typeface="Calibri"/>
              </a:rPr>
              <a:t> to  </a:t>
            </a:r>
            <a:r>
              <a:rPr lang="ja-JP" altLang="en-US" sz="4400">
                <a:latin typeface="Calibri"/>
                <a:ea typeface="ＭＳ Ｐゴシック"/>
                <a:cs typeface="Calibri"/>
              </a:rPr>
              <a:t> 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waste               my life</a:t>
            </a:r>
            <a:endParaRPr lang="ja-JP">
              <a:latin typeface="TAN Tangkiwood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4355B0F-8332-141F-303E-F795DF2E3D6B}"/>
              </a:ext>
            </a:extLst>
          </p:cNvPr>
          <p:cNvSpPr txBox="1"/>
          <p:nvPr/>
        </p:nvSpPr>
        <p:spPr>
          <a:xfrm>
            <a:off x="449844" y="4787069"/>
            <a:ext cx="1817550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4400">
                <a:latin typeface="TAN Tangkiwood"/>
                <a:ea typeface="ＭＳ Ｐゴシック"/>
                <a:cs typeface="Calibri"/>
              </a:rPr>
              <a:t>She said '  Spread   your wings</a:t>
            </a:r>
            <a:r>
              <a:rPr lang="ja-JP" altLang="en-US" sz="4400">
                <a:ea typeface="ＭＳ Ｐゴシック"/>
                <a:cs typeface="Calibri"/>
              </a:rPr>
              <a:t> ,                </a:t>
            </a:r>
            <a:r>
              <a:rPr lang="ja-JP" altLang="en-US" sz="4400">
                <a:latin typeface="Calibri"/>
                <a:ea typeface="ＭＳ Ｐゴシック"/>
                <a:cs typeface="Calibri"/>
              </a:rPr>
              <a:t>  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  my little      butterfly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D6286AB-805C-AA73-019B-D4986CCCE5AC}"/>
              </a:ext>
            </a:extLst>
          </p:cNvPr>
          <p:cNvSpPr txBox="1"/>
          <p:nvPr/>
        </p:nvSpPr>
        <p:spPr>
          <a:xfrm>
            <a:off x="415547" y="6220630"/>
            <a:ext cx="1817550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4400">
                <a:ea typeface="ＭＳ Ｐゴシック"/>
                <a:cs typeface="Calibri"/>
              </a:rPr>
              <a:t>Don't let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    what             they                say              </a:t>
            </a:r>
            <a:r>
              <a:rPr lang="ja-JP" altLang="en-US" sz="4400">
                <a:ea typeface="ＭＳ Ｐゴシック"/>
                <a:cs typeface="Calibri"/>
              </a:rPr>
              <a:t>keep you </a:t>
            </a:r>
            <a:r>
              <a:rPr lang="ja-JP" altLang="en-US" sz="4400">
                <a:latin typeface="Calibri"/>
                <a:ea typeface="ＭＳ Ｐゴシック"/>
                <a:cs typeface="Calibri"/>
              </a:rPr>
              <a:t>    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up at             night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626CC69-3238-6790-C6E8-8D5FC25375FC}"/>
              </a:ext>
            </a:extLst>
          </p:cNvPr>
          <p:cNvSpPr txBox="1"/>
          <p:nvPr/>
        </p:nvSpPr>
        <p:spPr>
          <a:xfrm>
            <a:off x="385185" y="7517742"/>
            <a:ext cx="1753552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4400">
                <a:ea typeface="ＭＳ Ｐゴシック"/>
                <a:cs typeface="Calibri"/>
              </a:rPr>
              <a:t>And if they </a:t>
            </a:r>
            <a:r>
              <a:rPr lang="ja-JP" altLang="en-US" sz="4400">
                <a:latin typeface="Calibri"/>
                <a:ea typeface="ＭＳ Ｐゴシック"/>
                <a:cs typeface="Calibri"/>
              </a:rPr>
              <a:t>          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give you        </a:t>
            </a:r>
            <a:r>
              <a:rPr lang="ja-JP" altLang="en-US" sz="4400">
                <a:ea typeface="ＭＳ Ｐゴシック"/>
                <a:cs typeface="Calibri"/>
              </a:rPr>
              <a:t>sh...         then they can     </a:t>
            </a:r>
            <a:r>
              <a:rPr lang="ja-JP" altLang="en-US" sz="4400">
                <a:latin typeface="Calibri"/>
                <a:ea typeface="ＭＳ Ｐゴシック"/>
                <a:cs typeface="Calibri"/>
              </a:rPr>
              <a:t>     </a:t>
            </a:r>
            <a:r>
              <a:rPr lang="ja-JP" altLang="en-US" sz="4400">
                <a:latin typeface="TAN Tangkiwood"/>
                <a:ea typeface="ＭＳ Ｐゴシック"/>
                <a:cs typeface="Calibri"/>
              </a:rPr>
              <a:t>walk on             by'</a:t>
            </a: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80C4212-FAB3-F8D6-1748-A4E90D5FC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8"/>
    </mc:Choice>
    <mc:Fallback xmlns="">
      <p:transition spd="slow" advTm="27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Love is the most important things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2102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1：</a:t>
            </a:r>
          </a:p>
          <a:p>
            <a:pPr>
              <a:lnSpc>
                <a:spcPts val="7698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What does this song want to convey?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42918"/>
            <a:ext cx="1047967" cy="1347514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39245" y="3925753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Being selfish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Being yourself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Money is the most important things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3ECD8A5-16D2-336F-8855-262F7E37E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4"/>
    </mc:Choice>
    <mc:Fallback xmlns="">
      <p:transition spd="slow" advTm="6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Love is the most important things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2102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1：</a:t>
            </a:r>
          </a:p>
          <a:p>
            <a:pPr>
              <a:lnSpc>
                <a:spcPts val="7698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What does this song want to convey?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24180"/>
            <a:ext cx="1047967" cy="1347514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39245" y="3925753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Being selfish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Being yourself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Money is the most important things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979B877A-5892-D3E3-0F26-B76961E8148F}"/>
              </a:ext>
            </a:extLst>
          </p:cNvPr>
          <p:cNvSpPr/>
          <p:nvPr/>
        </p:nvSpPr>
        <p:spPr>
          <a:xfrm>
            <a:off x="3595868" y="6121683"/>
            <a:ext cx="1457671" cy="13062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C37ECFE-35F4-A4B0-84D4-712371C68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9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7"/>
    </mc:Choice>
    <mc:Fallback xmlns="">
      <p:transition spd="slow" advTm="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食品, テーブル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CE87F5F-F2D4-E887-0FC3-6CC39477F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598" y="5206575"/>
            <a:ext cx="8985560" cy="4557365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841001" y="4056503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Radios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2639" y="474624"/>
            <a:ext cx="16994743" cy="308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2：</a:t>
            </a:r>
            <a:endParaRPr lang="ja-JP" altLang="en-US"/>
          </a:p>
          <a:p>
            <a:pPr>
              <a:lnSpc>
                <a:spcPts val="7698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What is displayed behind the member Jesy in the MV?</a:t>
            </a:r>
            <a:endParaRPr 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ABF759-B6D3-13C7-F3A2-82D0C7DD6B03}"/>
              </a:ext>
            </a:extLst>
          </p:cNvPr>
          <p:cNvGrpSpPr/>
          <p:nvPr/>
        </p:nvGrpSpPr>
        <p:grpSpPr>
          <a:xfrm>
            <a:off x="1520569" y="3842119"/>
            <a:ext cx="1066705" cy="4669265"/>
            <a:chOff x="3820508" y="3925753"/>
            <a:chExt cx="1066705" cy="4669265"/>
          </a:xfrm>
        </p:grpSpPr>
        <p:grpSp>
          <p:nvGrpSpPr>
            <p:cNvPr id="26" name="Group 26"/>
            <p:cNvGrpSpPr/>
            <p:nvPr/>
          </p:nvGrpSpPr>
          <p:grpSpPr>
            <a:xfrm>
              <a:off x="3839246" y="5143705"/>
              <a:ext cx="1047967" cy="921723"/>
              <a:chOff x="0" y="22560"/>
              <a:chExt cx="872635" cy="872635"/>
            </a:xfrm>
          </p:grpSpPr>
          <p:grpSp>
            <p:nvGrpSpPr>
              <p:cNvPr id="27" name="Group 27"/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151967" y="287768"/>
                <a:ext cx="568701" cy="5323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  <a:sym typeface="TAN Tangkiwood"/>
                  </a:rPr>
                  <a:t>2</a:t>
                </a: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78" name="Group 26">
              <a:extLst>
                <a:ext uri="{FF2B5EF4-FFF2-40B4-BE49-F238E27FC236}">
                  <a16:creationId xmlns:a16="http://schemas.microsoft.com/office/drawing/2014/main" id="{87E116F9-0249-B7D6-8456-735A60294757}"/>
                </a:ext>
              </a:extLst>
            </p:cNvPr>
            <p:cNvGrpSpPr/>
            <p:nvPr/>
          </p:nvGrpSpPr>
          <p:grpSpPr>
            <a:xfrm>
              <a:off x="3820508" y="6342918"/>
              <a:ext cx="1047967" cy="1347514"/>
              <a:chOff x="0" y="22560"/>
              <a:chExt cx="872635" cy="1275749"/>
            </a:xfrm>
          </p:grpSpPr>
          <p:grpSp>
            <p:nvGrpSpPr>
              <p:cNvPr id="79" name="Group 27">
                <a:extLst>
                  <a:ext uri="{FF2B5EF4-FFF2-40B4-BE49-F238E27FC236}">
                    <a16:creationId xmlns:a16="http://schemas.microsoft.com/office/drawing/2014/main" id="{7D8F6889-2076-D5F0-7D55-6DAB43939F34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1" name="Freeform 28">
                  <a:extLst>
                    <a:ext uri="{FF2B5EF4-FFF2-40B4-BE49-F238E27FC236}">
                      <a16:creationId xmlns:a16="http://schemas.microsoft.com/office/drawing/2014/main" id="{3D4E36FE-25B2-555A-2520-B0C8FBD54F1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0" name="TextBox 29">
                <a:extLst>
                  <a:ext uri="{FF2B5EF4-FFF2-40B4-BE49-F238E27FC236}">
                    <a16:creationId xmlns:a16="http://schemas.microsoft.com/office/drawing/2014/main" id="{E70DCA14-F6AA-9880-1B57-1A23D5BAC5E7}"/>
                  </a:ext>
                </a:extLst>
              </p:cNvPr>
              <p:cNvSpPr txBox="1"/>
              <p:nvPr/>
            </p:nvSpPr>
            <p:spPr>
              <a:xfrm>
                <a:off x="151967" y="340987"/>
                <a:ext cx="568701" cy="95732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3</a:t>
                </a:r>
              </a:p>
              <a:p>
                <a:pPr algn="ctr">
                  <a:lnSpc>
                    <a:spcPts val="3492"/>
                  </a:lnSpc>
                </a:pP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82" name="Group 26">
              <a:extLst>
                <a:ext uri="{FF2B5EF4-FFF2-40B4-BE49-F238E27FC236}">
                  <a16:creationId xmlns:a16="http://schemas.microsoft.com/office/drawing/2014/main" id="{2CF527A6-F64A-5A20-2B65-EB86E0C08A0D}"/>
                </a:ext>
              </a:extLst>
            </p:cNvPr>
            <p:cNvGrpSpPr/>
            <p:nvPr/>
          </p:nvGrpSpPr>
          <p:grpSpPr>
            <a:xfrm>
              <a:off x="3839245" y="3925753"/>
              <a:ext cx="1047967" cy="1291301"/>
              <a:chOff x="0" y="22560"/>
              <a:chExt cx="872635" cy="1222530"/>
            </a:xfrm>
          </p:grpSpPr>
          <p:grpSp>
            <p:nvGrpSpPr>
              <p:cNvPr id="83" name="Group 27">
                <a:extLst>
                  <a:ext uri="{FF2B5EF4-FFF2-40B4-BE49-F238E27FC236}">
                    <a16:creationId xmlns:a16="http://schemas.microsoft.com/office/drawing/2014/main" id="{2DBEA1D8-5447-767F-1C35-0B8D9463952B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5" name="Freeform 28">
                  <a:extLst>
                    <a:ext uri="{FF2B5EF4-FFF2-40B4-BE49-F238E27FC236}">
                      <a16:creationId xmlns:a16="http://schemas.microsoft.com/office/drawing/2014/main" id="{FB23DDC8-E26C-088C-8958-7B083F16537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4" name="TextBox 29">
                <a:extLst>
                  <a:ext uri="{FF2B5EF4-FFF2-40B4-BE49-F238E27FC236}">
                    <a16:creationId xmlns:a16="http://schemas.microsoft.com/office/drawing/2014/main" id="{69706B62-4210-2EDC-7372-A6C5E618F258}"/>
                  </a:ext>
                </a:extLst>
              </p:cNvPr>
              <p:cNvSpPr txBox="1"/>
              <p:nvPr/>
            </p:nvSpPr>
            <p:spPr>
              <a:xfrm>
                <a:off x="151967" y="287768"/>
                <a:ext cx="568701" cy="95732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1</a:t>
                </a:r>
              </a:p>
              <a:p>
                <a:pPr algn="ctr">
                  <a:lnSpc>
                    <a:spcPts val="3492"/>
                  </a:lnSpc>
                </a:pP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86" name="Group 26">
              <a:extLst>
                <a:ext uri="{FF2B5EF4-FFF2-40B4-BE49-F238E27FC236}">
                  <a16:creationId xmlns:a16="http://schemas.microsoft.com/office/drawing/2014/main" id="{2486BC97-F69F-7E4D-B959-48630A59E66B}"/>
                </a:ext>
              </a:extLst>
            </p:cNvPr>
            <p:cNvGrpSpPr/>
            <p:nvPr/>
          </p:nvGrpSpPr>
          <p:grpSpPr>
            <a:xfrm>
              <a:off x="3839245" y="7673295"/>
              <a:ext cx="1047967" cy="921723"/>
              <a:chOff x="0" y="22560"/>
              <a:chExt cx="872635" cy="872635"/>
            </a:xfrm>
          </p:grpSpPr>
          <p:grpSp>
            <p:nvGrpSpPr>
              <p:cNvPr id="87" name="Group 27">
                <a:extLst>
                  <a:ext uri="{FF2B5EF4-FFF2-40B4-BE49-F238E27FC236}">
                    <a16:creationId xmlns:a16="http://schemas.microsoft.com/office/drawing/2014/main" id="{C93FFFC3-66AE-2B60-18BF-87DEC097E7B0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9" name="Freeform 28">
                  <a:extLst>
                    <a:ext uri="{FF2B5EF4-FFF2-40B4-BE49-F238E27FC236}">
                      <a16:creationId xmlns:a16="http://schemas.microsoft.com/office/drawing/2014/main" id="{3E8BDDFD-37E0-7494-3402-9DB97AC7CB9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8" name="TextBox 29">
                <a:extLst>
                  <a:ext uri="{FF2B5EF4-FFF2-40B4-BE49-F238E27FC236}">
                    <a16:creationId xmlns:a16="http://schemas.microsoft.com/office/drawing/2014/main" id="{8E3AF3F1-BEA4-DCEA-46DC-C65B0A970792}"/>
                  </a:ext>
                </a:extLst>
              </p:cNvPr>
              <p:cNvSpPr txBox="1"/>
              <p:nvPr/>
            </p:nvSpPr>
            <p:spPr>
              <a:xfrm>
                <a:off x="120762" y="287768"/>
                <a:ext cx="568701" cy="5323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4</a:t>
                </a:r>
              </a:p>
            </p:txBody>
          </p:sp>
        </p:grpSp>
      </p:grpSp>
      <p:pic>
        <p:nvPicPr>
          <p:cNvPr id="6" name="図 5" descr="屋外, フロント, グリーン, 男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E8BF677-826E-7766-0FD1-6939460896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494" t="10763" r="34769" b="305"/>
          <a:stretch/>
        </p:blipFill>
        <p:spPr>
          <a:xfrm>
            <a:off x="12107596" y="5604136"/>
            <a:ext cx="2347903" cy="4040150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9855CA65-B9E8-3D4F-356E-09C78E343CD7}"/>
              </a:ext>
            </a:extLst>
          </p:cNvPr>
          <p:cNvSpPr txBox="1"/>
          <p:nvPr/>
        </p:nvSpPr>
        <p:spPr>
          <a:xfrm>
            <a:off x="2841001" y="521344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Bows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528A64BA-8065-4271-8212-210BF1A8BDC4}"/>
              </a:ext>
            </a:extLst>
          </p:cNvPr>
          <p:cNvSpPr txBox="1"/>
          <p:nvPr/>
        </p:nvSpPr>
        <p:spPr>
          <a:xfrm>
            <a:off x="2841001" y="644007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Flowers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034530A-DBDF-A2E7-6650-AAB7B6A3EBEB}"/>
              </a:ext>
            </a:extLst>
          </p:cNvPr>
          <p:cNvSpPr txBox="1"/>
          <p:nvPr/>
        </p:nvSpPr>
        <p:spPr>
          <a:xfrm>
            <a:off x="2841000" y="7624893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Paintings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95B0765-6227-F58E-4628-CA6155C04330}"/>
              </a:ext>
            </a:extLst>
          </p:cNvPr>
          <p:cNvSpPr/>
          <p:nvPr/>
        </p:nvSpPr>
        <p:spPr>
          <a:xfrm>
            <a:off x="5214989" y="2357841"/>
            <a:ext cx="2038214" cy="11367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22BF385-ACA0-2D48-BCF2-CD107DA75A7D}"/>
              </a:ext>
            </a:extLst>
          </p:cNvPr>
          <p:cNvCxnSpPr/>
          <p:nvPr/>
        </p:nvCxnSpPr>
        <p:spPr>
          <a:xfrm>
            <a:off x="6205654" y="3501482"/>
            <a:ext cx="6476068" cy="22246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3705547-6AD1-9F5D-19FE-ABBC522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6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41"/>
    </mc:Choice>
    <mc:Fallback xmlns="">
      <p:transition spd="slow" advTm="9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41001" y="4056503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Radios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2639" y="474624"/>
            <a:ext cx="16994743" cy="308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2：</a:t>
            </a:r>
            <a:endParaRPr lang="ja-JP" altLang="en-US"/>
          </a:p>
          <a:p>
            <a:pPr>
              <a:lnSpc>
                <a:spcPts val="7698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What is displayed behind the member Jesy in the MV?</a:t>
            </a:r>
            <a:endParaRPr 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ABF759-B6D3-13C7-F3A2-82D0C7DD6B03}"/>
              </a:ext>
            </a:extLst>
          </p:cNvPr>
          <p:cNvGrpSpPr/>
          <p:nvPr/>
        </p:nvGrpSpPr>
        <p:grpSpPr>
          <a:xfrm>
            <a:off x="1520569" y="3842119"/>
            <a:ext cx="1066705" cy="4669265"/>
            <a:chOff x="3820508" y="3925753"/>
            <a:chExt cx="1066705" cy="4669265"/>
          </a:xfrm>
        </p:grpSpPr>
        <p:grpSp>
          <p:nvGrpSpPr>
            <p:cNvPr id="26" name="Group 26"/>
            <p:cNvGrpSpPr/>
            <p:nvPr/>
          </p:nvGrpSpPr>
          <p:grpSpPr>
            <a:xfrm>
              <a:off x="3839246" y="5143705"/>
              <a:ext cx="1047967" cy="921723"/>
              <a:chOff x="0" y="22560"/>
              <a:chExt cx="872635" cy="872635"/>
            </a:xfrm>
          </p:grpSpPr>
          <p:grpSp>
            <p:nvGrpSpPr>
              <p:cNvPr id="27" name="Group 27"/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151967" y="287768"/>
                <a:ext cx="568701" cy="5323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  <a:sym typeface="TAN Tangkiwood"/>
                  </a:rPr>
                  <a:t>2</a:t>
                </a: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78" name="Group 26">
              <a:extLst>
                <a:ext uri="{FF2B5EF4-FFF2-40B4-BE49-F238E27FC236}">
                  <a16:creationId xmlns:a16="http://schemas.microsoft.com/office/drawing/2014/main" id="{87E116F9-0249-B7D6-8456-735A60294757}"/>
                </a:ext>
              </a:extLst>
            </p:cNvPr>
            <p:cNvGrpSpPr/>
            <p:nvPr/>
          </p:nvGrpSpPr>
          <p:grpSpPr>
            <a:xfrm>
              <a:off x="3820508" y="6342918"/>
              <a:ext cx="1047967" cy="1347514"/>
              <a:chOff x="0" y="22560"/>
              <a:chExt cx="872635" cy="1275749"/>
            </a:xfrm>
          </p:grpSpPr>
          <p:grpSp>
            <p:nvGrpSpPr>
              <p:cNvPr id="79" name="Group 27">
                <a:extLst>
                  <a:ext uri="{FF2B5EF4-FFF2-40B4-BE49-F238E27FC236}">
                    <a16:creationId xmlns:a16="http://schemas.microsoft.com/office/drawing/2014/main" id="{7D8F6889-2076-D5F0-7D55-6DAB43939F34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1" name="Freeform 28">
                  <a:extLst>
                    <a:ext uri="{FF2B5EF4-FFF2-40B4-BE49-F238E27FC236}">
                      <a16:creationId xmlns:a16="http://schemas.microsoft.com/office/drawing/2014/main" id="{3D4E36FE-25B2-555A-2520-B0C8FBD54F1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0" name="TextBox 29">
                <a:extLst>
                  <a:ext uri="{FF2B5EF4-FFF2-40B4-BE49-F238E27FC236}">
                    <a16:creationId xmlns:a16="http://schemas.microsoft.com/office/drawing/2014/main" id="{E70DCA14-F6AA-9880-1B57-1A23D5BAC5E7}"/>
                  </a:ext>
                </a:extLst>
              </p:cNvPr>
              <p:cNvSpPr txBox="1"/>
              <p:nvPr/>
            </p:nvSpPr>
            <p:spPr>
              <a:xfrm>
                <a:off x="151967" y="340987"/>
                <a:ext cx="568701" cy="95732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3</a:t>
                </a:r>
              </a:p>
              <a:p>
                <a:pPr algn="ctr">
                  <a:lnSpc>
                    <a:spcPts val="3492"/>
                  </a:lnSpc>
                </a:pP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82" name="Group 26">
              <a:extLst>
                <a:ext uri="{FF2B5EF4-FFF2-40B4-BE49-F238E27FC236}">
                  <a16:creationId xmlns:a16="http://schemas.microsoft.com/office/drawing/2014/main" id="{2CF527A6-F64A-5A20-2B65-EB86E0C08A0D}"/>
                </a:ext>
              </a:extLst>
            </p:cNvPr>
            <p:cNvGrpSpPr/>
            <p:nvPr/>
          </p:nvGrpSpPr>
          <p:grpSpPr>
            <a:xfrm>
              <a:off x="3839245" y="3925753"/>
              <a:ext cx="1047967" cy="1291301"/>
              <a:chOff x="0" y="22560"/>
              <a:chExt cx="872635" cy="1222530"/>
            </a:xfrm>
          </p:grpSpPr>
          <p:grpSp>
            <p:nvGrpSpPr>
              <p:cNvPr id="83" name="Group 27">
                <a:extLst>
                  <a:ext uri="{FF2B5EF4-FFF2-40B4-BE49-F238E27FC236}">
                    <a16:creationId xmlns:a16="http://schemas.microsoft.com/office/drawing/2014/main" id="{2DBEA1D8-5447-767F-1C35-0B8D9463952B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5" name="Freeform 28">
                  <a:extLst>
                    <a:ext uri="{FF2B5EF4-FFF2-40B4-BE49-F238E27FC236}">
                      <a16:creationId xmlns:a16="http://schemas.microsoft.com/office/drawing/2014/main" id="{FB23DDC8-E26C-088C-8958-7B083F16537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4" name="TextBox 29">
                <a:extLst>
                  <a:ext uri="{FF2B5EF4-FFF2-40B4-BE49-F238E27FC236}">
                    <a16:creationId xmlns:a16="http://schemas.microsoft.com/office/drawing/2014/main" id="{69706B62-4210-2EDC-7372-A6C5E618F258}"/>
                  </a:ext>
                </a:extLst>
              </p:cNvPr>
              <p:cNvSpPr txBox="1"/>
              <p:nvPr/>
            </p:nvSpPr>
            <p:spPr>
              <a:xfrm>
                <a:off x="151967" y="287768"/>
                <a:ext cx="568701" cy="95732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1</a:t>
                </a:r>
              </a:p>
              <a:p>
                <a:pPr algn="ctr">
                  <a:lnSpc>
                    <a:spcPts val="3492"/>
                  </a:lnSpc>
                </a:pPr>
                <a:endPara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endParaRPr>
              </a:p>
            </p:txBody>
          </p:sp>
        </p:grpSp>
        <p:grpSp>
          <p:nvGrpSpPr>
            <p:cNvPr id="86" name="Group 26">
              <a:extLst>
                <a:ext uri="{FF2B5EF4-FFF2-40B4-BE49-F238E27FC236}">
                  <a16:creationId xmlns:a16="http://schemas.microsoft.com/office/drawing/2014/main" id="{2486BC97-F69F-7E4D-B959-48630A59E66B}"/>
                </a:ext>
              </a:extLst>
            </p:cNvPr>
            <p:cNvGrpSpPr/>
            <p:nvPr/>
          </p:nvGrpSpPr>
          <p:grpSpPr>
            <a:xfrm>
              <a:off x="3839245" y="7673295"/>
              <a:ext cx="1047967" cy="921723"/>
              <a:chOff x="0" y="22560"/>
              <a:chExt cx="872635" cy="872635"/>
            </a:xfrm>
          </p:grpSpPr>
          <p:grpSp>
            <p:nvGrpSpPr>
              <p:cNvPr id="87" name="Group 27">
                <a:extLst>
                  <a:ext uri="{FF2B5EF4-FFF2-40B4-BE49-F238E27FC236}">
                    <a16:creationId xmlns:a16="http://schemas.microsoft.com/office/drawing/2014/main" id="{C93FFFC3-66AE-2B60-18BF-87DEC097E7B0}"/>
                  </a:ext>
                </a:extLst>
              </p:cNvPr>
              <p:cNvGrpSpPr/>
              <p:nvPr/>
            </p:nvGrpSpPr>
            <p:grpSpPr>
              <a:xfrm>
                <a:off x="0" y="22560"/>
                <a:ext cx="872635" cy="872635"/>
                <a:chOff x="0" y="0"/>
                <a:chExt cx="6350000" cy="6350000"/>
              </a:xfrm>
            </p:grpSpPr>
            <p:sp>
              <p:nvSpPr>
                <p:cNvPr id="89" name="Freeform 28">
                  <a:extLst>
                    <a:ext uri="{FF2B5EF4-FFF2-40B4-BE49-F238E27FC236}">
                      <a16:creationId xmlns:a16="http://schemas.microsoft.com/office/drawing/2014/main" id="{3E8BDDFD-37E0-7494-3402-9DB97AC7CB9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9EC40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88" name="TextBox 29">
                <a:extLst>
                  <a:ext uri="{FF2B5EF4-FFF2-40B4-BE49-F238E27FC236}">
                    <a16:creationId xmlns:a16="http://schemas.microsoft.com/office/drawing/2014/main" id="{8E3AF3F1-BEA4-DCEA-46DC-C65B0A970792}"/>
                  </a:ext>
                </a:extLst>
              </p:cNvPr>
              <p:cNvSpPr txBox="1"/>
              <p:nvPr/>
            </p:nvSpPr>
            <p:spPr>
              <a:xfrm>
                <a:off x="120762" y="287768"/>
                <a:ext cx="568701" cy="5323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492"/>
                  </a:lnSpc>
                </a:pPr>
                <a:r>
                  <a:rPr lang="en-US" sz="6000" spc="-90">
                    <a:solidFill>
                      <a:srgbClr val="5D62F6"/>
                    </a:solidFill>
                    <a:latin typeface="TAN Tangkiwood"/>
                    <a:ea typeface="TAN Tangkiwood"/>
                    <a:cs typeface="TAN Tangkiwood"/>
                  </a:rPr>
                  <a:t>4</a:t>
                </a:r>
              </a:p>
            </p:txBody>
          </p:sp>
        </p:grpSp>
      </p:grpSp>
      <p:sp>
        <p:nvSpPr>
          <p:cNvPr id="11" name="TextBox 2">
            <a:extLst>
              <a:ext uri="{FF2B5EF4-FFF2-40B4-BE49-F238E27FC236}">
                <a16:creationId xmlns:a16="http://schemas.microsoft.com/office/drawing/2014/main" id="{9855CA65-B9E8-3D4F-356E-09C78E343CD7}"/>
              </a:ext>
            </a:extLst>
          </p:cNvPr>
          <p:cNvSpPr txBox="1"/>
          <p:nvPr/>
        </p:nvSpPr>
        <p:spPr>
          <a:xfrm>
            <a:off x="2841001" y="521344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Bows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528A64BA-8065-4271-8212-210BF1A8BDC4}"/>
              </a:ext>
            </a:extLst>
          </p:cNvPr>
          <p:cNvSpPr txBox="1"/>
          <p:nvPr/>
        </p:nvSpPr>
        <p:spPr>
          <a:xfrm>
            <a:off x="2841001" y="644007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Flowers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034530A-DBDF-A2E7-6650-AAB7B6A3EBEB}"/>
              </a:ext>
            </a:extLst>
          </p:cNvPr>
          <p:cNvSpPr txBox="1"/>
          <p:nvPr/>
        </p:nvSpPr>
        <p:spPr>
          <a:xfrm>
            <a:off x="2841000" y="7624893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Paintings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EF52F3F7-03ED-9705-62FF-2F4A680C19E2}"/>
              </a:ext>
            </a:extLst>
          </p:cNvPr>
          <p:cNvSpPr/>
          <p:nvPr/>
        </p:nvSpPr>
        <p:spPr>
          <a:xfrm>
            <a:off x="1331434" y="3684721"/>
            <a:ext cx="1457671" cy="13062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7" name="図 6" descr="屋外, フロント, グリーン, 立つ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12F20CE-3784-A941-A5D4-B87A19380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158" y="4969085"/>
            <a:ext cx="8930856" cy="4575774"/>
          </a:xfrm>
          <a:prstGeom prst="rect">
            <a:avLst/>
          </a:prstGeom>
        </p:spPr>
      </p:pic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B9BB002-1659-E9B4-28AF-6DD5064817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7"/>
    </mc:Choice>
    <mc:Fallback xmlns="">
      <p:transition spd="slow" advTm="5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Friends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4077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3：Who is encourage you in the lyrics?</a:t>
            </a: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42918"/>
            <a:ext cx="1047967" cy="1347514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39245" y="3925753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Mom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Lover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God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6AC780E-6B3A-6E91-4725-925F32153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6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6"/>
    </mc:Choice>
    <mc:Fallback xmlns="">
      <p:transition spd="slow" advTm="5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楕円 6">
            <a:extLst>
              <a:ext uri="{FF2B5EF4-FFF2-40B4-BE49-F238E27FC236}">
                <a16:creationId xmlns:a16="http://schemas.microsoft.com/office/drawing/2014/main" id="{1282F6D7-1C4F-BE32-75C1-9C743436CA86}"/>
              </a:ext>
            </a:extLst>
          </p:cNvPr>
          <p:cNvSpPr/>
          <p:nvPr/>
        </p:nvSpPr>
        <p:spPr>
          <a:xfrm>
            <a:off x="3612135" y="4975564"/>
            <a:ext cx="1484759" cy="12543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Friends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4077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3：Who is encourage you in the lyrics?</a:t>
            </a: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42918"/>
            <a:ext cx="1047967" cy="1347515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39245" y="3925753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Mom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Lover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God</a:t>
            </a:r>
          </a:p>
        </p:txBody>
      </p:sp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4B36ACC8-6A1C-9DF9-3795-753C9B01FB54}"/>
              </a:ext>
            </a:extLst>
          </p:cNvPr>
          <p:cNvSpPr/>
          <p:nvPr/>
        </p:nvSpPr>
        <p:spPr>
          <a:xfrm>
            <a:off x="11084498" y="1303004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6F12BD7-AF5C-75AC-AB35-40E2A67877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1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0"/>
    </mc:Choice>
    <mc:Fallback xmlns="">
      <p:transition spd="slow" advTm="4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Butterfly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3089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4：What kind of creature does Mom compare to me?</a:t>
            </a: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42918"/>
            <a:ext cx="1047967" cy="1347514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39245" y="3925753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Cat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Bird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Lion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80165AD-5DD3-0C52-246F-5D931CE95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8"/>
    </mc:Choice>
    <mc:Fallback xmlns="">
      <p:transition spd="slow" advTm="6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24D8B925-A534-5843-1EB8-A6D4D4955817}"/>
              </a:ext>
            </a:extLst>
          </p:cNvPr>
          <p:cNvSpPr/>
          <p:nvPr/>
        </p:nvSpPr>
        <p:spPr>
          <a:xfrm>
            <a:off x="3695018" y="3753948"/>
            <a:ext cx="1281810" cy="132050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TextBox 2"/>
          <p:cNvSpPr txBox="1"/>
          <p:nvPr/>
        </p:nvSpPr>
        <p:spPr>
          <a:xfrm>
            <a:off x="5057306" y="4140137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Butterfly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71575"/>
            <a:ext cx="16994743" cy="3089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4：What kind of creature does Mom compare to me?</a:t>
            </a:r>
          </a:p>
          <a:p>
            <a:pPr>
              <a:lnSpc>
                <a:spcPts val="7698"/>
              </a:lnSpc>
            </a:pP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3839246" y="5143705"/>
            <a:ext cx="1047967" cy="921723"/>
            <a:chOff x="0" y="22560"/>
            <a:chExt cx="872635" cy="87263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51967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  <a:sym typeface="TAN Tangkiwood"/>
                </a:rPr>
                <a:t>2</a:t>
              </a: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id="{87E116F9-0249-B7D6-8456-735A60294757}"/>
              </a:ext>
            </a:extLst>
          </p:cNvPr>
          <p:cNvGrpSpPr/>
          <p:nvPr/>
        </p:nvGrpSpPr>
        <p:grpSpPr>
          <a:xfrm>
            <a:off x="3820508" y="6342918"/>
            <a:ext cx="1047967" cy="1347514"/>
            <a:chOff x="0" y="22560"/>
            <a:chExt cx="872635" cy="1275749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D8F6889-2076-D5F0-7D55-6DAB43939F34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1" name="Freeform 28">
                <a:extLst>
                  <a:ext uri="{FF2B5EF4-FFF2-40B4-BE49-F238E27FC236}">
                    <a16:creationId xmlns:a16="http://schemas.microsoft.com/office/drawing/2014/main" id="{3D4E36FE-25B2-555A-2520-B0C8FBD54F19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E70DCA14-F6AA-9880-1B57-1A23D5BAC5E7}"/>
                </a:ext>
              </a:extLst>
            </p:cNvPr>
            <p:cNvSpPr txBox="1"/>
            <p:nvPr/>
          </p:nvSpPr>
          <p:spPr>
            <a:xfrm>
              <a:off x="151967" y="340987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3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2" name="Group 26">
            <a:extLst>
              <a:ext uri="{FF2B5EF4-FFF2-40B4-BE49-F238E27FC236}">
                <a16:creationId xmlns:a16="http://schemas.microsoft.com/office/drawing/2014/main" id="{2CF527A6-F64A-5A20-2B65-EB86E0C08A0D}"/>
              </a:ext>
            </a:extLst>
          </p:cNvPr>
          <p:cNvGrpSpPr/>
          <p:nvPr/>
        </p:nvGrpSpPr>
        <p:grpSpPr>
          <a:xfrm>
            <a:off x="3819015" y="3915638"/>
            <a:ext cx="1047967" cy="1291301"/>
            <a:chOff x="0" y="22560"/>
            <a:chExt cx="872635" cy="1222530"/>
          </a:xfrm>
        </p:grpSpPr>
        <p:grpSp>
          <p:nvGrpSpPr>
            <p:cNvPr id="83" name="Group 27">
              <a:extLst>
                <a:ext uri="{FF2B5EF4-FFF2-40B4-BE49-F238E27FC236}">
                  <a16:creationId xmlns:a16="http://schemas.microsoft.com/office/drawing/2014/main" id="{2DBEA1D8-5447-767F-1C35-0B8D9463952B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5" name="Freeform 28">
                <a:extLst>
                  <a:ext uri="{FF2B5EF4-FFF2-40B4-BE49-F238E27FC236}">
                    <a16:creationId xmlns:a16="http://schemas.microsoft.com/office/drawing/2014/main" id="{FB23DDC8-E26C-088C-8958-7B083F16537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69706B62-4210-2EDC-7372-A6C5E618F258}"/>
                </a:ext>
              </a:extLst>
            </p:cNvPr>
            <p:cNvSpPr txBox="1"/>
            <p:nvPr/>
          </p:nvSpPr>
          <p:spPr>
            <a:xfrm>
              <a:off x="151967" y="287768"/>
              <a:ext cx="568701" cy="957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1</a:t>
              </a:r>
            </a:p>
            <a:p>
              <a:pPr algn="ctr">
                <a:lnSpc>
                  <a:spcPts val="3492"/>
                </a:lnSpc>
              </a:pPr>
              <a:endParaRPr lang="en-US" sz="6000" spc="-90">
                <a:solidFill>
                  <a:srgbClr val="5D62F6"/>
                </a:solidFill>
                <a:latin typeface="TAN Tangkiwood"/>
                <a:ea typeface="TAN Tangkiwood"/>
                <a:cs typeface="TAN Tangkiwood"/>
              </a:endParaRPr>
            </a:p>
          </p:txBody>
        </p:sp>
      </p:grpSp>
      <p:grpSp>
        <p:nvGrpSpPr>
          <p:cNvPr id="86" name="Group 26">
            <a:extLst>
              <a:ext uri="{FF2B5EF4-FFF2-40B4-BE49-F238E27FC236}">
                <a16:creationId xmlns:a16="http://schemas.microsoft.com/office/drawing/2014/main" id="{2486BC97-F69F-7E4D-B959-48630A59E66B}"/>
              </a:ext>
            </a:extLst>
          </p:cNvPr>
          <p:cNvGrpSpPr/>
          <p:nvPr/>
        </p:nvGrpSpPr>
        <p:grpSpPr>
          <a:xfrm>
            <a:off x="3839245" y="7673295"/>
            <a:ext cx="1047967" cy="921723"/>
            <a:chOff x="0" y="22560"/>
            <a:chExt cx="872635" cy="872635"/>
          </a:xfrm>
        </p:grpSpPr>
        <p:grpSp>
          <p:nvGrpSpPr>
            <p:cNvPr id="87" name="Group 27">
              <a:extLst>
                <a:ext uri="{FF2B5EF4-FFF2-40B4-BE49-F238E27FC236}">
                  <a16:creationId xmlns:a16="http://schemas.microsoft.com/office/drawing/2014/main" id="{C93FFFC3-66AE-2B60-18BF-87DEC097E7B0}"/>
                </a:ext>
              </a:extLst>
            </p:cNvPr>
            <p:cNvGrpSpPr/>
            <p:nvPr/>
          </p:nvGrpSpPr>
          <p:grpSpPr>
            <a:xfrm>
              <a:off x="0" y="22560"/>
              <a:ext cx="872635" cy="872635"/>
              <a:chOff x="0" y="0"/>
              <a:chExt cx="6350000" cy="6350000"/>
            </a:xfrm>
          </p:grpSpPr>
          <p:sp>
            <p:nvSpPr>
              <p:cNvPr id="89" name="Freeform 28">
                <a:extLst>
                  <a:ext uri="{FF2B5EF4-FFF2-40B4-BE49-F238E27FC236}">
                    <a16:creationId xmlns:a16="http://schemas.microsoft.com/office/drawing/2014/main" id="{3E8BDDFD-37E0-7494-3402-9DB97AC7CB9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9EC40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8" name="TextBox 29">
              <a:extLst>
                <a:ext uri="{FF2B5EF4-FFF2-40B4-BE49-F238E27FC236}">
                  <a16:creationId xmlns:a16="http://schemas.microsoft.com/office/drawing/2014/main" id="{8E3AF3F1-BEA4-DCEA-46DC-C65B0A970792}"/>
                </a:ext>
              </a:extLst>
            </p:cNvPr>
            <p:cNvSpPr txBox="1"/>
            <p:nvPr/>
          </p:nvSpPr>
          <p:spPr>
            <a:xfrm>
              <a:off x="120762" y="287768"/>
              <a:ext cx="568701" cy="532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2"/>
                </a:lnSpc>
              </a:pPr>
              <a:r>
                <a:rPr lang="en-US" sz="6000" spc="-90">
                  <a:solidFill>
                    <a:srgbClr val="5D62F6"/>
                  </a:solidFill>
                  <a:latin typeface="TAN Tangkiwood"/>
                  <a:ea typeface="TAN Tangkiwood"/>
                  <a:cs typeface="TAN Tangkiwood"/>
                </a:rPr>
                <a:t>4</a:t>
              </a:r>
            </a:p>
          </p:txBody>
        </p:sp>
      </p:grpSp>
      <p:sp>
        <p:nvSpPr>
          <p:cNvPr id="94" name="TextBox 2">
            <a:extLst>
              <a:ext uri="{FF2B5EF4-FFF2-40B4-BE49-F238E27FC236}">
                <a16:creationId xmlns:a16="http://schemas.microsoft.com/office/drawing/2014/main" id="{5A72B045-4EB1-0171-E3DB-D8C4A1E20453}"/>
              </a:ext>
            </a:extLst>
          </p:cNvPr>
          <p:cNvSpPr txBox="1"/>
          <p:nvPr/>
        </p:nvSpPr>
        <p:spPr>
          <a:xfrm>
            <a:off x="5057305" y="5208186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Cat</a:t>
            </a:r>
          </a:p>
        </p:txBody>
      </p:sp>
      <p:sp>
        <p:nvSpPr>
          <p:cNvPr id="95" name="TextBox 2">
            <a:extLst>
              <a:ext uri="{FF2B5EF4-FFF2-40B4-BE49-F238E27FC236}">
                <a16:creationId xmlns:a16="http://schemas.microsoft.com/office/drawing/2014/main" id="{3A72530F-5211-ED89-419F-E8F6B1C60F2B}"/>
              </a:ext>
            </a:extLst>
          </p:cNvPr>
          <p:cNvSpPr txBox="1"/>
          <p:nvPr/>
        </p:nvSpPr>
        <p:spPr>
          <a:xfrm>
            <a:off x="5057306" y="6444874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Bird</a:t>
            </a: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A31788CD-E1BF-5E9E-80FA-0FFC4327D131}"/>
              </a:ext>
            </a:extLst>
          </p:cNvPr>
          <p:cNvSpPr txBox="1"/>
          <p:nvPr/>
        </p:nvSpPr>
        <p:spPr>
          <a:xfrm>
            <a:off x="5057305" y="7681562"/>
            <a:ext cx="8946612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9EC40"/>
                </a:solidFill>
                <a:latin typeface="Now"/>
                <a:ea typeface="Now"/>
                <a:cs typeface="Now"/>
              </a:rPr>
              <a:t>Lion</a:t>
            </a: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221C3A8-5506-3A08-AFAE-6023EA664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3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5"/>
    </mc:Choice>
    <mc:Fallback xmlns="">
      <p:transition spd="slow" advTm="4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753898" y="1447066"/>
            <a:ext cx="672653" cy="672653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6458" y="5155406"/>
            <a:ext cx="439439" cy="439439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647825" y="805538"/>
            <a:ext cx="5092297" cy="222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31"/>
              </a:lnSpc>
            </a:pPr>
            <a:r>
              <a:rPr lang="en-US" sz="14031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fast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397977" y="7336526"/>
            <a:ext cx="5492047" cy="222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31"/>
              </a:lnSpc>
            </a:pPr>
            <a:r>
              <a:rPr lang="en-US" sz="14031" spc="-280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facts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884E51A5-1C00-C53D-E56D-0D27DBEB4B3A}"/>
              </a:ext>
            </a:extLst>
          </p:cNvPr>
          <p:cNvSpPr txBox="1"/>
          <p:nvPr/>
        </p:nvSpPr>
        <p:spPr>
          <a:xfrm>
            <a:off x="589085" y="585421"/>
            <a:ext cx="16994743" cy="4064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5：</a:t>
            </a:r>
            <a:endParaRPr lang="en-US" sz="9950" spc="-199">
              <a:solidFill>
                <a:srgbClr val="F9EC40"/>
              </a:solidFill>
              <a:latin typeface="TAN Tangkiwood"/>
              <a:ea typeface="+mn-lt"/>
              <a:cs typeface="+mn-lt"/>
            </a:endParaRPr>
          </a:p>
          <a:p>
            <a:pPr>
              <a:lnSpc>
                <a:spcPts val="7698"/>
              </a:lnSpc>
            </a:pPr>
            <a:r>
              <a:rPr lang="en-US" sz="960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On which reality music audition show did Little Mix win?</a:t>
            </a: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  <a:p>
            <a:pPr>
              <a:lnSpc>
                <a:spcPts val="7698"/>
              </a:lnSpc>
            </a:pPr>
            <a:endParaRPr lang="en-US" sz="960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</p:txBody>
      </p:sp>
      <p:sp>
        <p:nvSpPr>
          <p:cNvPr id="37" name="Freeform 28">
            <a:extLst>
              <a:ext uri="{FF2B5EF4-FFF2-40B4-BE49-F238E27FC236}">
                <a16:creationId xmlns:a16="http://schemas.microsoft.com/office/drawing/2014/main" id="{280A2EF8-C2C7-B02C-38AE-22D416CAFF9B}"/>
              </a:ext>
            </a:extLst>
          </p:cNvPr>
          <p:cNvSpPr/>
          <p:nvPr/>
        </p:nvSpPr>
        <p:spPr>
          <a:xfrm>
            <a:off x="3516860" y="4233484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39" name="Freeform 28">
            <a:extLst>
              <a:ext uri="{FF2B5EF4-FFF2-40B4-BE49-F238E27FC236}">
                <a16:creationId xmlns:a16="http://schemas.microsoft.com/office/drawing/2014/main" id="{FFB41764-50F8-FBF7-5D06-6C6BFAD3C18E}"/>
              </a:ext>
            </a:extLst>
          </p:cNvPr>
          <p:cNvSpPr/>
          <p:nvPr/>
        </p:nvSpPr>
        <p:spPr>
          <a:xfrm>
            <a:off x="3516860" y="5376484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41" name="Freeform 28">
            <a:extLst>
              <a:ext uri="{FF2B5EF4-FFF2-40B4-BE49-F238E27FC236}">
                <a16:creationId xmlns:a16="http://schemas.microsoft.com/office/drawing/2014/main" id="{C82978D3-6B52-83E7-67CD-F6A4A9C0D130}"/>
              </a:ext>
            </a:extLst>
          </p:cNvPr>
          <p:cNvSpPr/>
          <p:nvPr/>
        </p:nvSpPr>
        <p:spPr>
          <a:xfrm>
            <a:off x="3516860" y="6592753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43" name="Freeform 28">
            <a:extLst>
              <a:ext uri="{FF2B5EF4-FFF2-40B4-BE49-F238E27FC236}">
                <a16:creationId xmlns:a16="http://schemas.microsoft.com/office/drawing/2014/main" id="{92EF3BB5-C212-915F-3931-6EBACBE68A35}"/>
              </a:ext>
            </a:extLst>
          </p:cNvPr>
          <p:cNvSpPr/>
          <p:nvPr/>
        </p:nvSpPr>
        <p:spPr>
          <a:xfrm>
            <a:off x="3516860" y="7984868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44" name="Freeform 28">
            <a:extLst>
              <a:ext uri="{FF2B5EF4-FFF2-40B4-BE49-F238E27FC236}">
                <a16:creationId xmlns:a16="http://schemas.microsoft.com/office/drawing/2014/main" id="{280A2EF8-C2C7-B02C-38AE-22D416CAFF9B}"/>
              </a:ext>
            </a:extLst>
          </p:cNvPr>
          <p:cNvSpPr/>
          <p:nvPr/>
        </p:nvSpPr>
        <p:spPr>
          <a:xfrm>
            <a:off x="3516860" y="4233484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49F2040-38DF-6234-0079-6DB8D5BF4BCB}"/>
              </a:ext>
            </a:extLst>
          </p:cNvPr>
          <p:cNvSpPr txBox="1"/>
          <p:nvPr/>
        </p:nvSpPr>
        <p:spPr>
          <a:xfrm>
            <a:off x="3788813" y="4142837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1</a:t>
            </a:r>
            <a:endParaRPr lang="ja-JP" altLang="en-US" sz="6000">
              <a:solidFill>
                <a:schemeClr val="accent1"/>
              </a:solidFill>
              <a:latin typeface="TAN Tangkiwood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1F42879-9311-8767-B2BA-8FFDE45F5932}"/>
              </a:ext>
            </a:extLst>
          </p:cNvPr>
          <p:cNvSpPr txBox="1"/>
          <p:nvPr/>
        </p:nvSpPr>
        <p:spPr>
          <a:xfrm>
            <a:off x="3700890" y="5285837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2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79C3A9E-419B-2C04-F08D-2EAFA16097AC}"/>
              </a:ext>
            </a:extLst>
          </p:cNvPr>
          <p:cNvSpPr txBox="1"/>
          <p:nvPr/>
        </p:nvSpPr>
        <p:spPr>
          <a:xfrm>
            <a:off x="3700889" y="6546067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3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394D1BE-E8AB-4515-A5D8-4153095F4254}"/>
              </a:ext>
            </a:extLst>
          </p:cNvPr>
          <p:cNvSpPr txBox="1"/>
          <p:nvPr/>
        </p:nvSpPr>
        <p:spPr>
          <a:xfrm>
            <a:off x="3700890" y="7894222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3AEE3AA-E971-2DE7-C5C4-9C6E6A04858D}"/>
              </a:ext>
            </a:extLst>
          </p:cNvPr>
          <p:cNvSpPr txBox="1"/>
          <p:nvPr/>
        </p:nvSpPr>
        <p:spPr>
          <a:xfrm>
            <a:off x="5284655" y="4134630"/>
            <a:ext cx="785319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6000">
                <a:solidFill>
                  <a:srgbClr val="FFFF00"/>
                </a:solidFill>
                <a:latin typeface="Now"/>
                <a:ea typeface="MS PGothic"/>
                <a:cs typeface="Calibri"/>
              </a:rPr>
              <a:t>The X Factor</a:t>
            </a:r>
            <a:endParaRPr lang="ja-JP" altLang="en-US" sz="6000">
              <a:solidFill>
                <a:srgbClr val="FFFF00"/>
              </a:solidFill>
              <a:latin typeface="Now"/>
              <a:ea typeface="MS PGothic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5D6DC85-F639-AF9A-578B-8EA53753D5F8}"/>
              </a:ext>
            </a:extLst>
          </p:cNvPr>
          <p:cNvSpPr txBox="1"/>
          <p:nvPr/>
        </p:nvSpPr>
        <p:spPr>
          <a:xfrm>
            <a:off x="5291091" y="5280541"/>
            <a:ext cx="950318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+mn-lt"/>
                <a:cs typeface="+mn-lt"/>
              </a:rPr>
              <a:t>Britain's Got Talent</a:t>
            </a:r>
            <a:endParaRPr lang="ja-JP" sz="6000">
              <a:solidFill>
                <a:srgbClr val="FFFF00"/>
              </a:solidFill>
              <a:latin typeface="Now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3EC417B-D614-C134-F018-CE965F3D2382}"/>
              </a:ext>
            </a:extLst>
          </p:cNvPr>
          <p:cNvSpPr txBox="1"/>
          <p:nvPr/>
        </p:nvSpPr>
        <p:spPr>
          <a:xfrm>
            <a:off x="5279370" y="6596433"/>
            <a:ext cx="968539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ＭＳ Ｐゴシック"/>
                <a:cs typeface="Roboto"/>
              </a:rPr>
              <a:t>Pop Idol</a:t>
            </a:r>
            <a:endParaRPr lang="ja-JP" sz="6000">
              <a:solidFill>
                <a:srgbClr val="FFFF00"/>
              </a:solidFill>
              <a:latin typeface="Now"/>
              <a:ea typeface="ＭＳ Ｐゴシック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A437393-EF31-9B83-82D9-F8D111D88111}"/>
              </a:ext>
            </a:extLst>
          </p:cNvPr>
          <p:cNvSpPr txBox="1"/>
          <p:nvPr/>
        </p:nvSpPr>
        <p:spPr>
          <a:xfrm>
            <a:off x="5282894" y="7986754"/>
            <a:ext cx="8669028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Meiryo"/>
              </a:rPr>
              <a:t>Love Island</a:t>
            </a:r>
            <a:endParaRPr lang="ja-JP" sz="6000">
              <a:solidFill>
                <a:srgbClr val="FFFF00"/>
              </a:solidFill>
              <a:latin typeface="Now"/>
            </a:endParaRPr>
          </a:p>
          <a:p>
            <a:pPr algn="l"/>
            <a:endParaRPr lang="ja-JP" altLang="en-US">
              <a:ea typeface="ＭＳ Ｐゴシック"/>
              <a:cs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BD34732-B690-A9A5-0315-849499A7EA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2"/>
    </mc:Choice>
    <mc:Fallback xmlns="">
      <p:transition spd="slow" advTm="7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3FC4021D-B4AF-A1D8-3817-3AECC7A37A0D}"/>
              </a:ext>
            </a:extLst>
          </p:cNvPr>
          <p:cNvSpPr/>
          <p:nvPr/>
        </p:nvSpPr>
        <p:spPr>
          <a:xfrm>
            <a:off x="3368692" y="4134213"/>
            <a:ext cx="1335229" cy="1175799"/>
          </a:xfrm>
          <a:prstGeom prst="ellipse">
            <a:avLst/>
          </a:prstGeom>
          <a:solidFill>
            <a:srgbClr val="FE50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 rot="409941">
            <a:off x="14142945" y="6878844"/>
            <a:ext cx="226483" cy="22648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517554" y="8128638"/>
            <a:ext cx="7897401" cy="96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altLang="ja-JP" sz="7200" spc="-144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By Little Mix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A65F7F04-D5A9-FDA1-2C95-637C6F3ED9B4}"/>
              </a:ext>
            </a:extLst>
          </p:cNvPr>
          <p:cNvSpPr txBox="1"/>
          <p:nvPr/>
        </p:nvSpPr>
        <p:spPr>
          <a:xfrm>
            <a:off x="589085" y="585421"/>
            <a:ext cx="16994743" cy="4064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Quiz 5：</a:t>
            </a:r>
            <a:endParaRPr lang="en-US" sz="9950" spc="-199">
              <a:solidFill>
                <a:srgbClr val="F9EC40"/>
              </a:solidFill>
              <a:latin typeface="TAN Tangkiwood"/>
              <a:ea typeface="+mn-lt"/>
              <a:cs typeface="+mn-lt"/>
            </a:endParaRPr>
          </a:p>
          <a:p>
            <a:pPr>
              <a:lnSpc>
                <a:spcPts val="7698"/>
              </a:lnSpc>
            </a:pPr>
            <a:r>
              <a:rPr lang="en-US" sz="960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On which reality music audition show did Little Mix win?</a:t>
            </a:r>
            <a:endParaRPr lang="en-US" sz="9950" spc="-199">
              <a:solidFill>
                <a:srgbClr val="F9EC40"/>
              </a:solidFill>
              <a:latin typeface="TAN Tangkiwood"/>
              <a:ea typeface="TAN Tangkiwood"/>
              <a:cs typeface="TAN Tangkiwood"/>
            </a:endParaRPr>
          </a:p>
          <a:p>
            <a:pPr>
              <a:lnSpc>
                <a:spcPts val="7698"/>
              </a:lnSpc>
            </a:pPr>
            <a:endParaRPr lang="en-US" sz="960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</p:txBody>
      </p:sp>
      <p:sp>
        <p:nvSpPr>
          <p:cNvPr id="22" name="Freeform 28">
            <a:extLst>
              <a:ext uri="{FF2B5EF4-FFF2-40B4-BE49-F238E27FC236}">
                <a16:creationId xmlns:a16="http://schemas.microsoft.com/office/drawing/2014/main" id="{BEE83BA9-AF3F-3F71-297B-B81B15AEF88E}"/>
              </a:ext>
            </a:extLst>
          </p:cNvPr>
          <p:cNvSpPr/>
          <p:nvPr/>
        </p:nvSpPr>
        <p:spPr>
          <a:xfrm>
            <a:off x="3516860" y="4233484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>
              <a:solidFill>
                <a:srgbClr val="4F81BD"/>
              </a:solidFill>
              <a:cs typeface="Calibri"/>
            </a:endParaRPr>
          </a:p>
        </p:txBody>
      </p:sp>
      <p:sp>
        <p:nvSpPr>
          <p:cNvPr id="24" name="Freeform 28">
            <a:extLst>
              <a:ext uri="{FF2B5EF4-FFF2-40B4-BE49-F238E27FC236}">
                <a16:creationId xmlns:a16="http://schemas.microsoft.com/office/drawing/2014/main" id="{400E526C-B7AC-37E2-AED3-666D8BE9F8CC}"/>
              </a:ext>
            </a:extLst>
          </p:cNvPr>
          <p:cNvSpPr/>
          <p:nvPr/>
        </p:nvSpPr>
        <p:spPr>
          <a:xfrm>
            <a:off x="3522722" y="5382346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F5600FDD-D84A-8641-6DDA-BA7C4B875E0F}"/>
              </a:ext>
            </a:extLst>
          </p:cNvPr>
          <p:cNvSpPr/>
          <p:nvPr/>
        </p:nvSpPr>
        <p:spPr>
          <a:xfrm>
            <a:off x="3522722" y="6657230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E27E0C84-05E3-3310-550D-D49D6CE82AB8}"/>
              </a:ext>
            </a:extLst>
          </p:cNvPr>
          <p:cNvSpPr/>
          <p:nvPr/>
        </p:nvSpPr>
        <p:spPr>
          <a:xfrm>
            <a:off x="3522722" y="7932115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63080A7-8594-28AB-C308-61660224386A}"/>
              </a:ext>
            </a:extLst>
          </p:cNvPr>
          <p:cNvSpPr txBox="1"/>
          <p:nvPr/>
        </p:nvSpPr>
        <p:spPr>
          <a:xfrm>
            <a:off x="3830433" y="4145770"/>
            <a:ext cx="74557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 b="1">
                <a:solidFill>
                  <a:srgbClr val="5D62F6"/>
                </a:solidFill>
                <a:latin typeface="TAN Tangkiwood"/>
                <a:ea typeface="ＭＳ Ｐゴシック"/>
                <a:cs typeface="Calibri"/>
              </a:rPr>
              <a:t>1</a:t>
            </a:r>
            <a:endParaRPr lang="ja-JP" altLang="en-US" sz="6000">
              <a:solidFill>
                <a:srgbClr val="5D62F6"/>
              </a:solidFill>
              <a:latin typeface="TAN Tangkiwood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D7E5B3C-D548-5035-3CE5-E891D3DF8E86}"/>
              </a:ext>
            </a:extLst>
          </p:cNvPr>
          <p:cNvSpPr txBox="1"/>
          <p:nvPr/>
        </p:nvSpPr>
        <p:spPr>
          <a:xfrm>
            <a:off x="3830433" y="5288770"/>
            <a:ext cx="74557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 b="1">
                <a:solidFill>
                  <a:srgbClr val="5D62F6"/>
                </a:solidFill>
                <a:latin typeface="TAN Tangkiwood"/>
                <a:ea typeface="ＭＳ Ｐゴシック"/>
                <a:cs typeface="Calibri"/>
              </a:rPr>
              <a:t>2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8DA4019-3D5A-1F16-A81B-07D392A01C58}"/>
              </a:ext>
            </a:extLst>
          </p:cNvPr>
          <p:cNvSpPr txBox="1"/>
          <p:nvPr/>
        </p:nvSpPr>
        <p:spPr>
          <a:xfrm>
            <a:off x="3830432" y="6563654"/>
            <a:ext cx="74557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 b="1">
                <a:solidFill>
                  <a:srgbClr val="5D62F6"/>
                </a:solidFill>
                <a:latin typeface="TAN Tangkiwood"/>
                <a:ea typeface="ＭＳ Ｐゴシック"/>
                <a:cs typeface="Calibri"/>
              </a:rPr>
              <a:t>3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CD0BE3-CE6A-05FC-7E1E-8B461175EF1F}"/>
              </a:ext>
            </a:extLst>
          </p:cNvPr>
          <p:cNvSpPr txBox="1"/>
          <p:nvPr/>
        </p:nvSpPr>
        <p:spPr>
          <a:xfrm>
            <a:off x="3830433" y="7838539"/>
            <a:ext cx="74557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 b="1">
                <a:solidFill>
                  <a:srgbClr val="5D62F6"/>
                </a:solidFill>
                <a:latin typeface="TAN Tangkiwood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B49CA8E-0672-BEBD-3622-59D126BB956B}"/>
              </a:ext>
            </a:extLst>
          </p:cNvPr>
          <p:cNvSpPr txBox="1"/>
          <p:nvPr/>
        </p:nvSpPr>
        <p:spPr>
          <a:xfrm>
            <a:off x="5284655" y="4134630"/>
            <a:ext cx="785319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6000">
                <a:solidFill>
                  <a:srgbClr val="FFFF00"/>
                </a:solidFill>
                <a:latin typeface="Now"/>
                <a:ea typeface="MS PGothic"/>
                <a:cs typeface="Calibri"/>
              </a:rPr>
              <a:t>The X Factor</a:t>
            </a:r>
            <a:endParaRPr lang="ja-JP" altLang="en-US" sz="6000">
              <a:solidFill>
                <a:srgbClr val="FFFF00"/>
              </a:solidFill>
              <a:latin typeface="Now"/>
              <a:ea typeface="MS PGothic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0992F2-EBE3-6D6B-197B-D57ACAFBCA46}"/>
              </a:ext>
            </a:extLst>
          </p:cNvPr>
          <p:cNvSpPr txBox="1"/>
          <p:nvPr/>
        </p:nvSpPr>
        <p:spPr>
          <a:xfrm>
            <a:off x="5291091" y="5280541"/>
            <a:ext cx="950318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+mn-lt"/>
                <a:cs typeface="+mn-lt"/>
              </a:rPr>
              <a:t>Britain's Got Talent</a:t>
            </a:r>
            <a:endParaRPr lang="ja-JP" sz="6000">
              <a:solidFill>
                <a:srgbClr val="FFFF00"/>
              </a:solidFill>
              <a:latin typeface="Now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53AF44B-F849-1712-E126-9DCD5666595A}"/>
              </a:ext>
            </a:extLst>
          </p:cNvPr>
          <p:cNvSpPr txBox="1"/>
          <p:nvPr/>
        </p:nvSpPr>
        <p:spPr>
          <a:xfrm>
            <a:off x="5279370" y="6596433"/>
            <a:ext cx="968539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ＭＳ Ｐゴシック"/>
                <a:cs typeface="Roboto"/>
              </a:rPr>
              <a:t>Pop Idol</a:t>
            </a:r>
            <a:endParaRPr lang="ja-JP" sz="6000">
              <a:solidFill>
                <a:srgbClr val="FFFF00"/>
              </a:solidFill>
              <a:latin typeface="Now"/>
              <a:ea typeface="ＭＳ Ｐゴシック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C5CDB82-FD9F-6CAD-5C7D-05820AA57136}"/>
              </a:ext>
            </a:extLst>
          </p:cNvPr>
          <p:cNvSpPr txBox="1"/>
          <p:nvPr/>
        </p:nvSpPr>
        <p:spPr>
          <a:xfrm>
            <a:off x="5282894" y="7986754"/>
            <a:ext cx="8669028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6000">
                <a:solidFill>
                  <a:srgbClr val="FFFF00"/>
                </a:solidFill>
                <a:latin typeface="Now"/>
                <a:ea typeface="Meiryo"/>
              </a:rPr>
              <a:t>Love Island</a:t>
            </a:r>
            <a:endParaRPr lang="ja-JP" sz="6000">
              <a:solidFill>
                <a:srgbClr val="FFFF00"/>
              </a:solidFill>
              <a:latin typeface="Now"/>
            </a:endParaRPr>
          </a:p>
          <a:p>
            <a:pPr algn="l"/>
            <a:endParaRPr lang="ja-JP" altLang="en-US">
              <a:ea typeface="ＭＳ Ｐゴシック"/>
              <a:cs typeface="Calibri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2C86D0F-B6B4-5CE9-BB0C-C4D3E0988C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6"/>
    </mc:Choice>
    <mc:Fallback xmlns="">
      <p:transition spd="slow" advTm="4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409941">
            <a:off x="14142945" y="6878844"/>
            <a:ext cx="226483" cy="22648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517554" y="8128638"/>
            <a:ext cx="7897401" cy="96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altLang="ja-JP" sz="7200" spc="-144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By Little Mix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EDCD16AB-B7C5-8386-B6EC-774790FDA97D}"/>
              </a:ext>
            </a:extLst>
          </p:cNvPr>
          <p:cNvSpPr txBox="1"/>
          <p:nvPr/>
        </p:nvSpPr>
        <p:spPr>
          <a:xfrm>
            <a:off x="589085" y="585421"/>
            <a:ext cx="16994743" cy="4064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Quiz 6：</a:t>
            </a:r>
            <a:endParaRPr lang="en-US" sz="995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  <a:p>
            <a:pPr>
              <a:lnSpc>
                <a:spcPts val="7698"/>
              </a:lnSpc>
            </a:pPr>
            <a:r>
              <a:rPr lang="en-US" sz="960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How many members were in the group when it was formed?</a:t>
            </a:r>
            <a:endParaRPr lang="en-US">
              <a:latin typeface="TAN Tangkiwood"/>
            </a:endParaRPr>
          </a:p>
          <a:p>
            <a:pPr>
              <a:lnSpc>
                <a:spcPts val="7698"/>
              </a:lnSpc>
            </a:pPr>
            <a:endParaRPr lang="en-US" sz="960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</p:txBody>
      </p:sp>
      <p:sp>
        <p:nvSpPr>
          <p:cNvPr id="24" name="Freeform 28">
            <a:extLst>
              <a:ext uri="{FF2B5EF4-FFF2-40B4-BE49-F238E27FC236}">
                <a16:creationId xmlns:a16="http://schemas.microsoft.com/office/drawing/2014/main" id="{8270AA18-430C-D9D5-F2AC-47E2DCA300B7}"/>
              </a:ext>
            </a:extLst>
          </p:cNvPr>
          <p:cNvSpPr/>
          <p:nvPr/>
        </p:nvSpPr>
        <p:spPr>
          <a:xfrm>
            <a:off x="4041059" y="4491869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5" name="Freeform 28">
            <a:extLst>
              <a:ext uri="{FF2B5EF4-FFF2-40B4-BE49-F238E27FC236}">
                <a16:creationId xmlns:a16="http://schemas.microsoft.com/office/drawing/2014/main" id="{DA1957FB-740E-3637-06F8-8774A91D11F3}"/>
              </a:ext>
            </a:extLst>
          </p:cNvPr>
          <p:cNvSpPr/>
          <p:nvPr/>
        </p:nvSpPr>
        <p:spPr>
          <a:xfrm>
            <a:off x="4041058" y="5754485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A4B99E56-482C-4735-340B-71145F30EC63}"/>
              </a:ext>
            </a:extLst>
          </p:cNvPr>
          <p:cNvSpPr/>
          <p:nvPr/>
        </p:nvSpPr>
        <p:spPr>
          <a:xfrm>
            <a:off x="4041059" y="6990520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3920E1FE-DE11-C0EA-9F1F-70BB3372E719}"/>
              </a:ext>
            </a:extLst>
          </p:cNvPr>
          <p:cNvSpPr/>
          <p:nvPr/>
        </p:nvSpPr>
        <p:spPr>
          <a:xfrm>
            <a:off x="4041058" y="8133521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AF76C6-5E6F-494A-AB2D-22BB030D29E1}"/>
              </a:ext>
            </a:extLst>
          </p:cNvPr>
          <p:cNvSpPr txBox="1"/>
          <p:nvPr/>
        </p:nvSpPr>
        <p:spPr>
          <a:xfrm>
            <a:off x="4227404" y="4395359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1</a:t>
            </a:r>
            <a:endParaRPr lang="ja-JP" altLang="en-US" sz="6000">
              <a:solidFill>
                <a:schemeClr val="accent1"/>
              </a:solidFill>
              <a:latin typeface="TAN Tangkiwood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D31236C-7F04-C0F5-68BD-CBD750F13553}"/>
              </a:ext>
            </a:extLst>
          </p:cNvPr>
          <p:cNvSpPr txBox="1"/>
          <p:nvPr/>
        </p:nvSpPr>
        <p:spPr>
          <a:xfrm>
            <a:off x="4227405" y="5657976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2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C766234-92CB-E481-12A5-B272999BB8BC}"/>
              </a:ext>
            </a:extLst>
          </p:cNvPr>
          <p:cNvSpPr txBox="1"/>
          <p:nvPr/>
        </p:nvSpPr>
        <p:spPr>
          <a:xfrm>
            <a:off x="4227405" y="6947173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3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7AB712-1E6B-5EBB-B4A5-38DC083C9B71}"/>
              </a:ext>
            </a:extLst>
          </p:cNvPr>
          <p:cNvSpPr txBox="1"/>
          <p:nvPr/>
        </p:nvSpPr>
        <p:spPr>
          <a:xfrm>
            <a:off x="4227404" y="8076883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8E77704-A684-43D6-A7BD-9C5E5D4D3CB1}"/>
              </a:ext>
            </a:extLst>
          </p:cNvPr>
          <p:cNvSpPr txBox="1"/>
          <p:nvPr/>
        </p:nvSpPr>
        <p:spPr>
          <a:xfrm>
            <a:off x="5721907" y="4496281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3</a:t>
            </a:r>
            <a:endParaRPr lang="ja-JP" altLang="en-US" sz="6000">
              <a:solidFill>
                <a:srgbClr val="F9EC40"/>
              </a:solidFill>
              <a:latin typeface="Now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5A22EDE-9A28-566C-995B-30596F980D5F}"/>
              </a:ext>
            </a:extLst>
          </p:cNvPr>
          <p:cNvSpPr txBox="1"/>
          <p:nvPr/>
        </p:nvSpPr>
        <p:spPr>
          <a:xfrm>
            <a:off x="5721907" y="5712550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86789A8-615B-B923-DDD2-5B440A8DC3BE}"/>
              </a:ext>
            </a:extLst>
          </p:cNvPr>
          <p:cNvSpPr txBox="1"/>
          <p:nvPr/>
        </p:nvSpPr>
        <p:spPr>
          <a:xfrm>
            <a:off x="5721906" y="6899511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5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1F73EDB-72CB-66E1-B627-93D3D8E3418A}"/>
              </a:ext>
            </a:extLst>
          </p:cNvPr>
          <p:cNvSpPr txBox="1"/>
          <p:nvPr/>
        </p:nvSpPr>
        <p:spPr>
          <a:xfrm>
            <a:off x="5721907" y="8130434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6</a:t>
            </a: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FD0258A-5955-1647-9724-60F92D0ABA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6"/>
    </mc:Choice>
    <mc:Fallback xmlns="">
      <p:transition spd="slow" advTm="6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楕円 45">
            <a:extLst>
              <a:ext uri="{FF2B5EF4-FFF2-40B4-BE49-F238E27FC236}">
                <a16:creationId xmlns:a16="http://schemas.microsoft.com/office/drawing/2014/main" id="{BD8643AA-CA5B-D226-68F4-468D313C162B}"/>
              </a:ext>
            </a:extLst>
          </p:cNvPr>
          <p:cNvSpPr/>
          <p:nvPr/>
        </p:nvSpPr>
        <p:spPr>
          <a:xfrm>
            <a:off x="4599615" y="5233252"/>
            <a:ext cx="1335229" cy="1175799"/>
          </a:xfrm>
          <a:prstGeom prst="ellipse">
            <a:avLst/>
          </a:prstGeom>
          <a:solidFill>
            <a:srgbClr val="FE50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 rot="409941">
            <a:off x="14142945" y="6878844"/>
            <a:ext cx="226483" cy="22648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517554" y="8128638"/>
            <a:ext cx="7897401" cy="96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altLang="ja-JP" sz="7200" spc="-144">
                <a:solidFill>
                  <a:srgbClr val="5D62F6"/>
                </a:solidFill>
                <a:latin typeface="TAN Tangkiwood"/>
                <a:ea typeface="TAN Tangkiwood"/>
                <a:cs typeface="TAN Tangkiwood"/>
                <a:sym typeface="TAN Tangkiwood"/>
              </a:rPr>
              <a:t>By Little Mix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BE669B67-8948-733D-C008-E99BB843CE5F}"/>
              </a:ext>
            </a:extLst>
          </p:cNvPr>
          <p:cNvSpPr txBox="1"/>
          <p:nvPr/>
        </p:nvSpPr>
        <p:spPr>
          <a:xfrm>
            <a:off x="589085" y="585421"/>
            <a:ext cx="16994743" cy="4064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995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Quiz 6：</a:t>
            </a:r>
            <a:endParaRPr lang="en-US" sz="995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  <a:p>
            <a:pPr>
              <a:lnSpc>
                <a:spcPts val="7698"/>
              </a:lnSpc>
            </a:pPr>
            <a:r>
              <a:rPr lang="en-US" sz="9600" spc="-199">
                <a:solidFill>
                  <a:srgbClr val="F9EC40"/>
                </a:solidFill>
                <a:latin typeface="TAN Tangkiwood"/>
                <a:ea typeface="+mn-lt"/>
                <a:cs typeface="+mn-lt"/>
              </a:rPr>
              <a:t>How many members were in the group when it was formed?</a:t>
            </a:r>
            <a:endParaRPr lang="en-US">
              <a:latin typeface="TAN Tangkiwood"/>
            </a:endParaRPr>
          </a:p>
          <a:p>
            <a:pPr>
              <a:lnSpc>
                <a:spcPts val="7698"/>
              </a:lnSpc>
            </a:pPr>
            <a:endParaRPr lang="en-US" sz="9600" spc="-199">
              <a:solidFill>
                <a:srgbClr val="F9EC40"/>
              </a:solidFill>
              <a:latin typeface="TAN Tangkiwood"/>
              <a:ea typeface="Calibri"/>
              <a:cs typeface="Calibri"/>
            </a:endParaRPr>
          </a:p>
        </p:txBody>
      </p:sp>
      <p:sp>
        <p:nvSpPr>
          <p:cNvPr id="22" name="Freeform 28">
            <a:extLst>
              <a:ext uri="{FF2B5EF4-FFF2-40B4-BE49-F238E27FC236}">
                <a16:creationId xmlns:a16="http://schemas.microsoft.com/office/drawing/2014/main" id="{64EA597E-E2D5-9483-193A-4FB04A7F15D4}"/>
              </a:ext>
            </a:extLst>
          </p:cNvPr>
          <p:cNvSpPr/>
          <p:nvPr/>
        </p:nvSpPr>
        <p:spPr>
          <a:xfrm>
            <a:off x="4744444" y="4228100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4" name="Freeform 28">
            <a:extLst>
              <a:ext uri="{FF2B5EF4-FFF2-40B4-BE49-F238E27FC236}">
                <a16:creationId xmlns:a16="http://schemas.microsoft.com/office/drawing/2014/main" id="{68AB7ADD-CD8E-6E6E-C67A-27B00E07413E}"/>
              </a:ext>
            </a:extLst>
          </p:cNvPr>
          <p:cNvSpPr/>
          <p:nvPr/>
        </p:nvSpPr>
        <p:spPr>
          <a:xfrm>
            <a:off x="4744444" y="7701061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696E8A29-1387-2299-27ED-30E0FA4EF165}"/>
              </a:ext>
            </a:extLst>
          </p:cNvPr>
          <p:cNvSpPr/>
          <p:nvPr/>
        </p:nvSpPr>
        <p:spPr>
          <a:xfrm>
            <a:off x="4744444" y="6543407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71B88B95-C33D-D273-D4A0-2801942551B1}"/>
              </a:ext>
            </a:extLst>
          </p:cNvPr>
          <p:cNvSpPr/>
          <p:nvPr/>
        </p:nvSpPr>
        <p:spPr>
          <a:xfrm>
            <a:off x="4744444" y="5312484"/>
            <a:ext cx="1047967" cy="921723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EC4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93A55A-36AA-0441-AC05-CAD7847747C2}"/>
              </a:ext>
            </a:extLst>
          </p:cNvPr>
          <p:cNvSpPr txBox="1"/>
          <p:nvPr/>
        </p:nvSpPr>
        <p:spPr>
          <a:xfrm>
            <a:off x="4916135" y="4146243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1</a:t>
            </a:r>
            <a:endParaRPr lang="ja-JP" altLang="en-US" sz="6000">
              <a:solidFill>
                <a:schemeClr val="accent1"/>
              </a:solidFill>
              <a:latin typeface="TAN Tangkiwood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070F8A5-526F-A20C-B64B-0443A3AF58A1}"/>
              </a:ext>
            </a:extLst>
          </p:cNvPr>
          <p:cNvSpPr txBox="1"/>
          <p:nvPr/>
        </p:nvSpPr>
        <p:spPr>
          <a:xfrm>
            <a:off x="4916135" y="5215974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2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C60D3E3-7E5E-0C6F-55ED-F4BAB0E1767B}"/>
              </a:ext>
            </a:extLst>
          </p:cNvPr>
          <p:cNvSpPr txBox="1"/>
          <p:nvPr/>
        </p:nvSpPr>
        <p:spPr>
          <a:xfrm>
            <a:off x="4916135" y="6446897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3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67BFA1D-3AFA-CC58-D1E2-98C393AA4C85}"/>
              </a:ext>
            </a:extLst>
          </p:cNvPr>
          <p:cNvSpPr txBox="1"/>
          <p:nvPr/>
        </p:nvSpPr>
        <p:spPr>
          <a:xfrm>
            <a:off x="4916135" y="7589897"/>
            <a:ext cx="67757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chemeClr val="accent1"/>
                </a:solidFill>
                <a:latin typeface="TAN Tangkiwood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422014-6F70-2D0B-007B-27C36C055A6B}"/>
              </a:ext>
            </a:extLst>
          </p:cNvPr>
          <p:cNvSpPr txBox="1"/>
          <p:nvPr/>
        </p:nvSpPr>
        <p:spPr>
          <a:xfrm>
            <a:off x="6161522" y="4305781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3</a:t>
            </a:r>
            <a:endParaRPr lang="ja-JP" altLang="en-US" sz="6000">
              <a:solidFill>
                <a:srgbClr val="F9EC40"/>
              </a:solidFill>
              <a:latin typeface="Now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6A4BADF-8CA4-2C6C-C67C-14E490D051B2}"/>
              </a:ext>
            </a:extLst>
          </p:cNvPr>
          <p:cNvSpPr txBox="1"/>
          <p:nvPr/>
        </p:nvSpPr>
        <p:spPr>
          <a:xfrm>
            <a:off x="6161522" y="5316896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4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C09A322-FA5E-5478-E321-20D7CE3C8FDE}"/>
              </a:ext>
            </a:extLst>
          </p:cNvPr>
          <p:cNvSpPr txBox="1"/>
          <p:nvPr/>
        </p:nvSpPr>
        <p:spPr>
          <a:xfrm>
            <a:off x="6161522" y="6489204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5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0B2C953-E650-638D-9FFF-EE6DA88B5D17}"/>
              </a:ext>
            </a:extLst>
          </p:cNvPr>
          <p:cNvSpPr txBox="1"/>
          <p:nvPr/>
        </p:nvSpPr>
        <p:spPr>
          <a:xfrm>
            <a:off x="6161522" y="7705473"/>
            <a:ext cx="37266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6000">
                <a:solidFill>
                  <a:srgbClr val="F9EC40"/>
                </a:solidFill>
                <a:latin typeface="Now"/>
                <a:ea typeface="ＭＳ Ｐゴシック"/>
                <a:cs typeface="Calibri"/>
              </a:rPr>
              <a:t>6</a:t>
            </a: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4DB2A42-3996-B600-70CC-4FD2D692C3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5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4"/>
    </mc:Choice>
    <mc:Fallback xmlns="">
      <p:transition spd="slow" advTm="5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57697" y="400126"/>
            <a:ext cx="11854848" cy="133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spc="-199">
                <a:solidFill>
                  <a:srgbClr val="FE502D"/>
                </a:solidFill>
                <a:latin typeface="TAN Tangkiwood"/>
                <a:ea typeface="TAN Tangkiwood"/>
                <a:cs typeface="TAN Tangkiwood"/>
              </a:rPr>
              <a:t>Review Filler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697" y="5151423"/>
            <a:ext cx="17630577" cy="3812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800" dirty="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We really like the meaning of the lyrics and the powerful music.</a:t>
            </a:r>
            <a:endParaRPr lang="en-US" sz="4800" dirty="0">
              <a:solidFill>
                <a:srgbClr val="FE502D"/>
              </a:solidFill>
              <a:latin typeface="Now"/>
              <a:ea typeface="Now"/>
              <a:cs typeface="Now"/>
            </a:endParaRPr>
          </a:p>
          <a:p>
            <a:pPr>
              <a:lnSpc>
                <a:spcPts val="4160"/>
              </a:lnSpc>
            </a:pPr>
            <a:r>
              <a:rPr lang="en-US" sz="4800" dirty="0">
                <a:solidFill>
                  <a:srgbClr val="FE502D"/>
                </a:solidFill>
                <a:latin typeface="Now"/>
                <a:ea typeface="Calibri"/>
                <a:cs typeface="Calibri"/>
              </a:rPr>
              <a:t>Listening to this music makes us feel excited.</a:t>
            </a:r>
          </a:p>
          <a:p>
            <a:pPr>
              <a:lnSpc>
                <a:spcPts val="4160"/>
              </a:lnSpc>
            </a:pPr>
            <a:endParaRPr lang="en-US" sz="4800" dirty="0">
              <a:solidFill>
                <a:srgbClr val="FE502D"/>
              </a:solidFill>
              <a:latin typeface="Now"/>
              <a:ea typeface="Calibri"/>
              <a:cs typeface="Calibri"/>
            </a:endParaRPr>
          </a:p>
          <a:p>
            <a:pPr>
              <a:lnSpc>
                <a:spcPts val="4160"/>
              </a:lnSpc>
            </a:pPr>
            <a:r>
              <a:rPr lang="en-US" sz="4800" dirty="0">
                <a:solidFill>
                  <a:srgbClr val="FE502D"/>
                </a:solidFill>
                <a:latin typeface="Now"/>
                <a:ea typeface="Calibri"/>
                <a:cs typeface="Calibri"/>
              </a:rPr>
              <a:t>We think this song is perfect for college students who are struggling with their careers. If you are hesitant about failing, please listen to this song and take a step forward.</a:t>
            </a:r>
            <a:endParaRPr lang="en-US" sz="4800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4EC31F3-6E0F-B9B9-0097-886F458CDE1E}"/>
              </a:ext>
            </a:extLst>
          </p:cNvPr>
          <p:cNvGrpSpPr/>
          <p:nvPr/>
        </p:nvGrpSpPr>
        <p:grpSpPr>
          <a:xfrm>
            <a:off x="4586615" y="2685067"/>
            <a:ext cx="8852255" cy="1759385"/>
            <a:chOff x="4605352" y="1898083"/>
            <a:chExt cx="7353240" cy="1534533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4772958" y="1730477"/>
              <a:ext cx="1534533" cy="1869746"/>
              <a:chOff x="0" y="0"/>
              <a:chExt cx="2354580" cy="286893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353310" cy="2868930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2868930">
                    <a:moveTo>
                      <a:pt x="784860" y="2801620"/>
                    </a:moveTo>
                    <a:cubicBezTo>
                      <a:pt x="905510" y="2842260"/>
                      <a:pt x="1042670" y="2868930"/>
                      <a:pt x="1177290" y="2868930"/>
                    </a:cubicBezTo>
                    <a:cubicBezTo>
                      <a:pt x="1311910" y="2868930"/>
                      <a:pt x="1441450" y="2846070"/>
                      <a:pt x="1560830" y="2805430"/>
                    </a:cubicBezTo>
                    <a:cubicBezTo>
                      <a:pt x="1563370" y="2804160"/>
                      <a:pt x="1565910" y="2804160"/>
                      <a:pt x="1568450" y="2802890"/>
                    </a:cubicBezTo>
                    <a:cubicBezTo>
                      <a:pt x="2016760" y="2640330"/>
                      <a:pt x="2346960" y="2211070"/>
                      <a:pt x="2353310" y="170942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1708150"/>
                    </a:lnTo>
                    <a:cubicBezTo>
                      <a:pt x="6350" y="2213610"/>
                      <a:pt x="331470" y="2642870"/>
                      <a:pt x="784860" y="2801620"/>
                    </a:cubicBezTo>
                    <a:close/>
                  </a:path>
                </a:pathLst>
              </a:custGeom>
              <a:solidFill>
                <a:srgbClr val="FE502D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613192" y="1898911"/>
              <a:ext cx="7345400" cy="1533705"/>
              <a:chOff x="-224853" y="2049760"/>
              <a:chExt cx="9793866" cy="2044940"/>
            </a:xfrm>
          </p:grpSpPr>
          <p:grpSp>
            <p:nvGrpSpPr>
              <p:cNvPr id="13" name="Group 13"/>
              <p:cNvGrpSpPr/>
              <p:nvPr/>
            </p:nvGrpSpPr>
            <p:grpSpPr>
              <a:xfrm rot="-5399999">
                <a:off x="4820879" y="-653435"/>
                <a:ext cx="2044940" cy="7451329"/>
                <a:chOff x="-2357586" y="-57500"/>
                <a:chExt cx="2353310" cy="8574964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-2357586" y="-57500"/>
                  <a:ext cx="2353310" cy="85749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310" h="8574964">
                      <a:moveTo>
                        <a:pt x="784860" y="8507654"/>
                      </a:moveTo>
                      <a:cubicBezTo>
                        <a:pt x="905510" y="8548295"/>
                        <a:pt x="1042670" y="8574964"/>
                        <a:pt x="1177290" y="8574964"/>
                      </a:cubicBezTo>
                      <a:cubicBezTo>
                        <a:pt x="1311910" y="8574964"/>
                        <a:pt x="1441450" y="8552104"/>
                        <a:pt x="1560830" y="8511464"/>
                      </a:cubicBezTo>
                      <a:cubicBezTo>
                        <a:pt x="1563370" y="8510195"/>
                        <a:pt x="1565910" y="8510195"/>
                        <a:pt x="1568450" y="8508924"/>
                      </a:cubicBezTo>
                      <a:cubicBezTo>
                        <a:pt x="2016760" y="8346364"/>
                        <a:pt x="2346960" y="7917104"/>
                        <a:pt x="2353310" y="7397897"/>
                      </a:cubicBezTo>
                      <a:lnTo>
                        <a:pt x="2353310" y="0"/>
                      </a:lnTo>
                      <a:lnTo>
                        <a:pt x="0" y="0"/>
                      </a:lnTo>
                      <a:lnTo>
                        <a:pt x="0" y="7392238"/>
                      </a:lnTo>
                      <a:cubicBezTo>
                        <a:pt x="6350" y="7919645"/>
                        <a:pt x="331470" y="8348904"/>
                        <a:pt x="784860" y="8507654"/>
                      </a:cubicBezTo>
                      <a:close/>
                    </a:path>
                  </a:pathLst>
                </a:custGeom>
                <a:solidFill>
                  <a:srgbClr val="FE502D"/>
                </a:solidFill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5" name="TextBox 15"/>
              <p:cNvSpPr txBox="1"/>
              <p:nvPr/>
            </p:nvSpPr>
            <p:spPr>
              <a:xfrm>
                <a:off x="-224853" y="2321345"/>
                <a:ext cx="9372418" cy="146845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9999"/>
                  </a:lnSpc>
                </a:pPr>
                <a:r>
                  <a:rPr lang="en-US" sz="8000" spc="-199">
                    <a:solidFill>
                      <a:srgbClr val="FFC5FF"/>
                    </a:solidFill>
                    <a:latin typeface="TAN Tangkiwood"/>
                    <a:ea typeface="TAN Tangkiwood"/>
                    <a:cs typeface="TAN Tangkiwood"/>
                  </a:rPr>
                  <a:t>★★★★★</a:t>
                </a:r>
              </a:p>
            </p:txBody>
          </p:sp>
        </p:grpSp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F7B65406-4AB8-7C1B-43AD-E7B678AF813E}"/>
              </a:ext>
            </a:extLst>
          </p:cNvPr>
          <p:cNvSpPr/>
          <p:nvPr/>
        </p:nvSpPr>
        <p:spPr>
          <a:xfrm>
            <a:off x="16707207" y="8961542"/>
            <a:ext cx="1390734" cy="1220737"/>
          </a:xfrm>
          <a:custGeom>
            <a:avLst/>
            <a:gdLst/>
            <a:ahLst/>
            <a:cxnLst/>
            <a:rect l="l" t="t" r="r" b="b"/>
            <a:pathLst>
              <a:path w="1915389" h="1539277">
                <a:moveTo>
                  <a:pt x="0" y="0"/>
                </a:moveTo>
                <a:lnTo>
                  <a:pt x="1915389" y="0"/>
                </a:lnTo>
                <a:lnTo>
                  <a:pt x="1915389" y="1539277"/>
                </a:lnTo>
                <a:lnTo>
                  <a:pt x="0" y="153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32417CB2-8525-AFB2-DC11-DB71C99C1308}"/>
              </a:ext>
            </a:extLst>
          </p:cNvPr>
          <p:cNvSpPr/>
          <p:nvPr/>
        </p:nvSpPr>
        <p:spPr>
          <a:xfrm>
            <a:off x="461617" y="3246541"/>
            <a:ext cx="1915389" cy="1539277"/>
          </a:xfrm>
          <a:custGeom>
            <a:avLst/>
            <a:gdLst/>
            <a:ahLst/>
            <a:cxnLst/>
            <a:rect l="l" t="t" r="r" b="b"/>
            <a:pathLst>
              <a:path w="1915389" h="1539277">
                <a:moveTo>
                  <a:pt x="0" y="0"/>
                </a:moveTo>
                <a:lnTo>
                  <a:pt x="1915389" y="0"/>
                </a:lnTo>
                <a:lnTo>
                  <a:pt x="1915389" y="1539277"/>
                </a:lnTo>
                <a:lnTo>
                  <a:pt x="0" y="153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66ED503C-56D0-8A6D-3B5E-52BB73A3CA84}"/>
              </a:ext>
            </a:extLst>
          </p:cNvPr>
          <p:cNvSpPr txBox="1"/>
          <p:nvPr/>
        </p:nvSpPr>
        <p:spPr>
          <a:xfrm>
            <a:off x="1150991" y="2003488"/>
            <a:ext cx="15981660" cy="55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en-US" sz="4000">
                <a:solidFill>
                  <a:srgbClr val="FE502D"/>
                </a:solidFill>
                <a:latin typeface="Now"/>
                <a:ea typeface="Now"/>
                <a:cs typeface="Now"/>
                <a:sym typeface="Now"/>
              </a:rPr>
              <a:t>We give the song.....</a:t>
            </a:r>
            <a:endParaRPr lang="en-US" sz="4000">
              <a:solidFill>
                <a:srgbClr val="FE502D"/>
              </a:solidFill>
              <a:latin typeface="Now"/>
              <a:ea typeface="Calibri"/>
              <a:cs typeface="Calibri"/>
            </a:endParaRP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7B37B8B-2F0D-9554-3345-B400AE493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62"/>
    </mc:Choice>
    <mc:Fallback xmlns="">
      <p:transition spd="slow" advTm="31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793114" y="-1320515"/>
            <a:ext cx="21874228" cy="12928031"/>
            <a:chOff x="0" y="0"/>
            <a:chExt cx="107442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44200" cy="6350000"/>
            </a:xfrm>
            <a:custGeom>
              <a:avLst/>
              <a:gdLst/>
              <a:ahLst/>
              <a:cxnLst/>
              <a:rect l="l" t="t" r="r" b="b"/>
              <a:pathLst>
                <a:path w="10744200" h="6350000">
                  <a:moveTo>
                    <a:pt x="5372100" y="0"/>
                  </a:moveTo>
                  <a:cubicBezTo>
                    <a:pt x="8338820" y="0"/>
                    <a:pt x="10744200" y="1421130"/>
                    <a:pt x="10744200" y="3175000"/>
                  </a:cubicBezTo>
                  <a:cubicBezTo>
                    <a:pt x="10744200" y="4928870"/>
                    <a:pt x="8338820" y="6350000"/>
                    <a:pt x="5372100" y="6350000"/>
                  </a:cubicBezTo>
                  <a:cubicBezTo>
                    <a:pt x="2405380" y="6350000"/>
                    <a:pt x="0" y="4928870"/>
                    <a:pt x="0" y="3175000"/>
                  </a:cubicBezTo>
                  <a:cubicBezTo>
                    <a:pt x="0" y="1421130"/>
                    <a:pt x="2405380" y="0"/>
                    <a:pt x="5372100" y="0"/>
                  </a:cubicBezTo>
                  <a:close/>
                </a:path>
              </a:pathLst>
            </a:custGeom>
            <a:solidFill>
              <a:srgbClr val="FE502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409941">
            <a:off x="14142945" y="7127446"/>
            <a:ext cx="226483" cy="226483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27516" y="51015"/>
            <a:ext cx="17232968" cy="10184969"/>
            <a:chOff x="0" y="0"/>
            <a:chExt cx="107442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44200" cy="6350000"/>
            </a:xfrm>
            <a:custGeom>
              <a:avLst/>
              <a:gdLst/>
              <a:ahLst/>
              <a:cxnLst/>
              <a:rect l="l" t="t" r="r" b="b"/>
              <a:pathLst>
                <a:path w="10744200" h="6350000">
                  <a:moveTo>
                    <a:pt x="5372100" y="0"/>
                  </a:moveTo>
                  <a:cubicBezTo>
                    <a:pt x="8338820" y="0"/>
                    <a:pt x="10744200" y="1421130"/>
                    <a:pt x="10744200" y="3175000"/>
                  </a:cubicBezTo>
                  <a:cubicBezTo>
                    <a:pt x="10744200" y="4928870"/>
                    <a:pt x="8338820" y="6350000"/>
                    <a:pt x="5372100" y="6350000"/>
                  </a:cubicBezTo>
                  <a:cubicBezTo>
                    <a:pt x="2405380" y="6350000"/>
                    <a:pt x="0" y="4928870"/>
                    <a:pt x="0" y="3175000"/>
                  </a:cubicBezTo>
                  <a:cubicBezTo>
                    <a:pt x="0" y="1421130"/>
                    <a:pt x="2405380" y="0"/>
                    <a:pt x="5372100" y="0"/>
                  </a:cubicBezTo>
                  <a:close/>
                </a:path>
              </a:pathLst>
            </a:custGeom>
            <a:solidFill>
              <a:srgbClr val="FFC5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511593" y="1448489"/>
            <a:ext cx="13264815" cy="7839725"/>
            <a:chOff x="0" y="0"/>
            <a:chExt cx="107442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44200" cy="6350000"/>
            </a:xfrm>
            <a:custGeom>
              <a:avLst/>
              <a:gdLst/>
              <a:ahLst/>
              <a:cxnLst/>
              <a:rect l="l" t="t" r="r" b="b"/>
              <a:pathLst>
                <a:path w="10744200" h="6350000">
                  <a:moveTo>
                    <a:pt x="5372100" y="0"/>
                  </a:moveTo>
                  <a:cubicBezTo>
                    <a:pt x="8338820" y="0"/>
                    <a:pt x="10744200" y="1421130"/>
                    <a:pt x="10744200" y="3175000"/>
                  </a:cubicBezTo>
                  <a:cubicBezTo>
                    <a:pt x="10744200" y="4928870"/>
                    <a:pt x="8338820" y="6350000"/>
                    <a:pt x="5372100" y="6350000"/>
                  </a:cubicBezTo>
                  <a:cubicBezTo>
                    <a:pt x="2405380" y="6350000"/>
                    <a:pt x="0" y="4928870"/>
                    <a:pt x="0" y="3175000"/>
                  </a:cubicBezTo>
                  <a:cubicBezTo>
                    <a:pt x="0" y="1421130"/>
                    <a:pt x="2405380" y="0"/>
                    <a:pt x="5372100" y="0"/>
                  </a:cubicBezTo>
                  <a:close/>
                </a:path>
              </a:pathLst>
            </a:custGeom>
            <a:solidFill>
              <a:srgbClr val="5D62F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944358" y="4631330"/>
            <a:ext cx="12399283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00" spc="-280">
                <a:solidFill>
                  <a:srgbClr val="F9EC40"/>
                </a:solidFill>
                <a:latin typeface="TAN Tangkiwood"/>
                <a:ea typeface="TAN Tangkiwood"/>
                <a:cs typeface="TAN Tangkiwood"/>
              </a:rPr>
              <a:t>Thank you for listening!</a:t>
            </a: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50D5629-AF46-5616-F9F4-E27EAFED94AB}"/>
              </a:ext>
            </a:extLst>
          </p:cNvPr>
          <p:cNvSpPr/>
          <p:nvPr/>
        </p:nvSpPr>
        <p:spPr>
          <a:xfrm rot="1042117">
            <a:off x="12955152" y="6018637"/>
            <a:ext cx="1857124" cy="1671412"/>
          </a:xfrm>
          <a:custGeom>
            <a:avLst/>
            <a:gdLst/>
            <a:ahLst/>
            <a:cxnLst/>
            <a:rect l="l" t="t" r="r" b="b"/>
            <a:pathLst>
              <a:path w="1857124" h="1671412">
                <a:moveTo>
                  <a:pt x="0" y="0"/>
                </a:moveTo>
                <a:lnTo>
                  <a:pt x="1857124" y="0"/>
                </a:lnTo>
                <a:lnTo>
                  <a:pt x="1857124" y="1671412"/>
                </a:lnTo>
                <a:lnTo>
                  <a:pt x="0" y="1671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3FB1BED7-B172-173B-CE8B-67C7BD5511B4}"/>
              </a:ext>
            </a:extLst>
          </p:cNvPr>
          <p:cNvSpPr/>
          <p:nvPr/>
        </p:nvSpPr>
        <p:spPr>
          <a:xfrm>
            <a:off x="3359578" y="2573028"/>
            <a:ext cx="1455972" cy="1799516"/>
          </a:xfrm>
          <a:custGeom>
            <a:avLst/>
            <a:gdLst/>
            <a:ahLst/>
            <a:cxnLst/>
            <a:rect l="l" t="t" r="r" b="b"/>
            <a:pathLst>
              <a:path w="1455972" h="1799516">
                <a:moveTo>
                  <a:pt x="0" y="0"/>
                </a:moveTo>
                <a:lnTo>
                  <a:pt x="1455972" y="0"/>
                </a:lnTo>
                <a:lnTo>
                  <a:pt x="1455972" y="1799516"/>
                </a:lnTo>
                <a:lnTo>
                  <a:pt x="0" y="17995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E0B7633-BAED-B5F0-6572-6177DCFC73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4"/>
    </mc:Choice>
    <mc:Fallback xmlns="">
      <p:transition spd="slow" advTm="3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3672</Words>
  <Application>Microsoft Office PowerPoint</Application>
  <PresentationFormat>ユーザー設定</PresentationFormat>
  <Paragraphs>552</Paragraphs>
  <Slides>31</Slides>
  <Notes>0</Notes>
  <HiddenSlides>0</HiddenSlides>
  <MMClips>27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9" baseType="lpstr">
      <vt:lpstr>MS PGothic</vt:lpstr>
      <vt:lpstr>Now</vt:lpstr>
      <vt:lpstr>Constantia</vt:lpstr>
      <vt:lpstr>TAN Tangkiwood</vt:lpstr>
      <vt:lpstr>Arial</vt:lpstr>
      <vt:lpstr>Calibri</vt:lpstr>
      <vt:lpstr>MS PGothic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Yellow Bold and Quirky Collage Main Bias Fandom Fun Presentation</dc:title>
  <dc:creator>高野結衣子</dc:creator>
  <cp:lastModifiedBy>結衣子 高野</cp:lastModifiedBy>
  <cp:revision>3</cp:revision>
  <dcterms:created xsi:type="dcterms:W3CDTF">2006-08-16T00:00:00Z</dcterms:created>
  <dcterms:modified xsi:type="dcterms:W3CDTF">2024-09-02T05:40:14Z</dcterms:modified>
  <dc:identifier>DAGPTT3crw8</dc:identifier>
</cp:coreProperties>
</file>