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6" r:id="rId2"/>
    <p:sldId id="267" r:id="rId3"/>
    <p:sldId id="268" r:id="rId4"/>
    <p:sldId id="276" r:id="rId5"/>
    <p:sldId id="269" r:id="rId6"/>
    <p:sldId id="270" r:id="rId7"/>
    <p:sldId id="271" r:id="rId8"/>
    <p:sldId id="272" r:id="rId9"/>
    <p:sldId id="273" r:id="rId10"/>
    <p:sldId id="274" r:id="rId11"/>
    <p:sldId id="275" r:id="rId1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発表用スライド" id="{5EA224F4-D86D-41E8-A377-B0FD0A6BE7DE}">
          <p14:sldIdLst>
            <p14:sldId id="266"/>
            <p14:sldId id="267"/>
            <p14:sldId id="268"/>
            <p14:sldId id="276"/>
            <p14:sldId id="269"/>
            <p14:sldId id="270"/>
            <p14:sldId id="271"/>
            <p14:sldId id="272"/>
            <p14:sldId id="273"/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F3B"/>
    <a:srgbClr val="5CD0C5"/>
    <a:srgbClr val="E86E9C"/>
    <a:srgbClr val="FF5D78"/>
    <a:srgbClr val="69B8FF"/>
    <a:srgbClr val="000000"/>
    <a:srgbClr val="E4E4E4"/>
    <a:srgbClr val="FFFDE1"/>
    <a:srgbClr val="47A7FF"/>
    <a:srgbClr val="FA7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608"/>
    <p:restoredTop sz="94675"/>
  </p:normalViewPr>
  <p:slideViewPr>
    <p:cSldViewPr snapToGrid="0">
      <p:cViewPr varScale="1">
        <p:scale>
          <a:sx n="57" d="100"/>
          <a:sy n="57" d="100"/>
        </p:scale>
        <p:origin x="176" y="13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DED089-43DA-A94B-B3EB-89C972403D84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BAE312-5743-324D-8955-E937C9726A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94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ja-JP"/>
              <a:t>"Hello everyone. Today, I'd like to introduce a great song from one of my favorite bands. This is Meiji's Mainstream Music, and we're going to explore "Daylight" by Maroon 5.</a:t>
            </a:r>
          </a:p>
          <a:p>
            <a:r>
              <a:rPr lang="en" altLang="ja-JP"/>
              <a:t>First, I have a couple of questions for you. What do you do when you have to say goodbye to someone important? It‘s a sad moment, right? Also, have you ever heard of Maroon 5? They are a</a:t>
            </a:r>
            <a:r>
              <a:rPr lang="en-US" altLang="ja-JP"/>
              <a:t> </a:t>
            </a:r>
            <a:r>
              <a:rPr lang="en" altLang="ja-JP"/>
              <a:t>world</a:t>
            </a:r>
            <a:r>
              <a:rPr lang="ja-JP" altLang="en-US"/>
              <a:t>　</a:t>
            </a:r>
            <a:r>
              <a:rPr lang="en" altLang="ja-JP"/>
              <a:t>famous pop-rock band.</a:t>
            </a:r>
          </a:p>
          <a:p>
            <a:r>
              <a:rPr lang="en" altLang="ja-JP"/>
              <a:t>This song, "Daylight," is brilliant because it has a beautiful melody and lyrics that many people can relate to. It’s all about cherishing the last moment with someone </a:t>
            </a:r>
            <a:r>
              <a:rPr lang="en" altLang="ja-JP" err="1"/>
              <a:t>special.Let's</a:t>
            </a:r>
            <a:r>
              <a:rPr lang="en" altLang="ja-JP"/>
              <a:t> dive in."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ja-JP"/>
              <a:t>"Okay, are you ready to listen to the song? Let's try a listening activity!</a:t>
            </a:r>
          </a:p>
          <a:p>
            <a:r>
              <a:rPr lang="en" altLang="ja-JP" b="1"/>
              <a:t>(Play the song or give students time to listen)</a:t>
            </a:r>
            <a:endParaRPr lang="en" altLang="ja-JP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ja-JP"/>
              <a:t>"Okay, let's have a quick quiz to check your understanding so far. There are three questions.</a:t>
            </a:r>
          </a:p>
          <a:p>
            <a:r>
              <a:rPr lang="en" altLang="ja-JP"/>
              <a:t>Question 1: What is the name of the lead vocalist of Maroon 5? ... The answer is B) Adam Levine.</a:t>
            </a:r>
          </a:p>
          <a:p>
            <a:r>
              <a:rPr lang="en" altLang="ja-JP"/>
              <a:t>Question 2: The music video for 'Daylight' was created with videos submitted by whom? ... The answer is C) Their fans. </a:t>
            </a:r>
          </a:p>
          <a:p>
            <a:r>
              <a:rPr lang="en" altLang="ja-JP"/>
              <a:t>Question 3: In the song, what does 'daylight' symbolize? ... The answer is B) The time to say goodbye. </a:t>
            </a:r>
          </a:p>
          <a:p>
            <a:r>
              <a:rPr lang="en" altLang="ja-JP"/>
              <a:t>I hope you all got them right!"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ja-JP"/>
              <a:t>"That's all for my presentation. Today, we explored the world of Maroon 5's 'Daylight,' from its vocabulary and lyrics to its special meaning. I hope you enjoyed it and understand more about the magic of this song.</a:t>
            </a:r>
          </a:p>
          <a:p>
            <a:r>
              <a:rPr lang="en" altLang="ja-JP"/>
              <a:t>Thank you for your participation and for listening.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11B862-1E04-2218-26C3-FB3FB313CC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C7F3370-D80A-BA42-47F6-F48F415FF1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9BA244B-C008-D27D-9322-4583BB72F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61C2C-FE5E-4BBF-987D-C245EA3EC93F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DE90DD-9DC1-FBFC-B834-62CDA3A1E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33A769-5DB5-6375-44F8-1668A3D60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3A8B-1696-47F6-BEBF-63BA1AD2C2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6667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C738FB-BF99-D91D-F9FF-AC61926CC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F863BAB-E476-6D0E-07FE-E8CFB94DF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12B54DE-C047-5E9F-F92F-7BCBC9091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61C2C-FE5E-4BBF-987D-C245EA3EC93F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BA6A73-3F5D-C05A-EF33-3DD1A32C9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16D555-E522-A6A5-8375-A548A2C10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3A8B-1696-47F6-BEBF-63BA1AD2C2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4961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BCFB63-7D9A-8DCF-22A1-A4F5E44CB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9849006-8EF2-DEF7-4564-ED05055FA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8DA6C2-9870-6733-21F6-EA90AD904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61C2C-FE5E-4BBF-987D-C245EA3EC93F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0B9CCC-9497-3119-580D-52C45231B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D26624-FEC5-CB2B-0B8E-08653202A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3A8B-1696-47F6-BEBF-63BA1AD2C2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6197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3FEDE1-F5E7-354E-F742-143C9BAFC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118762-5076-1AC9-F45F-A6FAF44150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8AB80CF-10F8-4699-72F0-CB0C81BFB4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86E9344-B70B-B036-4EFA-B8DBFD74A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61C2C-FE5E-4BBF-987D-C245EA3EC93F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6E4256F-AB2B-AD6A-A513-BB129C5E3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A6D278E-3F7F-CF2E-EE14-199B47014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3A8B-1696-47F6-BEBF-63BA1AD2C2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223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B22826-1A0F-E73F-7520-5EB6858B6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33BA690-8ABD-F574-93DF-E895E5252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17E2DA4-A704-732C-E665-9F82645140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AEE06FC-9254-AEAC-DAA6-7A31F35091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3247009-71CF-53B6-539E-9A21027364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ADA98C4-9481-3BC1-0E07-BDEAE915F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61C2C-FE5E-4BBF-987D-C245EA3EC93F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DEB48AF-4365-BDE8-D7B5-7F0AFC260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A45F120-4658-3F7D-7009-8A6572FF7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3A8B-1696-47F6-BEBF-63BA1AD2C2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247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D636A2-BB23-DB4D-A9A5-43D62F2DF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7F269C1-BA31-3AB1-FA28-D35129489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61C2C-FE5E-4BBF-987D-C245EA3EC93F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2961180-85E5-E6A9-6E84-3DC4219D4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3B33CC5-CD47-5A69-4B52-9027A45EA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3A8B-1696-47F6-BEBF-63BA1AD2C2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9377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E54FDD7-CE2C-6FAF-7CF7-CEFAB2810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61C2C-FE5E-4BBF-987D-C245EA3EC93F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616849-C401-F9E3-C38B-FD72AB9A8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23AF13E-266E-B874-E113-2BC4BDF6B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3A8B-1696-47F6-BEBF-63BA1AD2C2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0508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54E1D9-812B-3F6A-3DB4-004604E9F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A439CD0-094A-C170-6F0D-132566674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4024B96-3ECB-452E-B0C6-2B9E2CF12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07B3099-5ED1-C4DB-07DF-EA9F8E55F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61C2C-FE5E-4BBF-987D-C245EA3EC93F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0ADFABB-A486-2A50-E201-F1A3E822E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9B1C75C-2083-0362-7DDE-924120E4C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3A8B-1696-47F6-BEBF-63BA1AD2C2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496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462987-E9E7-3624-3C8B-38548E064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7EA0038-5A92-2B0C-C4B5-48D8AE38D4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26C63A6-E1AB-51F2-79C2-BD6EB012C3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B1A4B8F-63F0-B7F4-DE1D-1F4779D45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61C2C-FE5E-4BBF-987D-C245EA3EC93F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98CD22D-7B5C-10E3-0D30-4EEC38C65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5368F0B-EDD9-A763-EDFE-311C0F41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3A8B-1696-47F6-BEBF-63BA1AD2C2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7733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DF1378-1E0B-61B1-A453-0D7B32352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E36FC6A-BDF8-CDEF-A8CF-154E329A92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9A4FBE3-7AE7-FA69-D627-E12B45D4B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61C2C-FE5E-4BBF-987D-C245EA3EC93F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68C4FD-D475-6CC2-B28D-0AF5B3362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95CEFCC-63F2-0F91-1D53-C37E9CABA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3A8B-1696-47F6-BEBF-63BA1AD2C2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2098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AEE7E0D-D31F-7E08-E973-86E4571ACA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DD9D649-355C-1507-2EA2-D69CF1A738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93C47CF-3437-209B-B92D-BFDE2F602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61C2C-FE5E-4BBF-987D-C245EA3EC93F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47FF10-B2D2-5601-960C-A87955A2F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E117F3D-7582-B0DE-62B1-310224BA9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3A8B-1696-47F6-BEBF-63BA1AD2C2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5338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090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197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711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1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3064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8175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571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9538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792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43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DEEE575-9641-2BD4-D6FC-ACECFFD57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722DFAA-233F-631C-9E79-BBC48F992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ABD539-5861-089F-AB8E-81C493B284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61C2C-FE5E-4BBF-987D-C245EA3EC93F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9FCD6D-216A-731B-0A50-27D2400A22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31AF745-9134-EC53-A8D0-56582FECC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F3A8B-1696-47F6-BEBF-63BA1AD2C2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967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4.xml"/><Relationship Id="rId1" Type="http://schemas.openxmlformats.org/officeDocument/2006/relationships/video" Target="https://www.youtube.com/embed/N17FXwRWEZs?feature=oembe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10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.pn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4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4.jpe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.pn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.png"/><Relationship Id="rId5" Type="http://schemas.openxmlformats.org/officeDocument/2006/relationships/image" Target="../media/image16.jpe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/>
          <p:nvPr/>
        </p:nvSpPr>
        <p:spPr>
          <a:xfrm>
            <a:off x="661492" y="1262559"/>
            <a:ext cx="6297018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b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Meiji's Mainstream Music: Maroon 5 - "Daylight"</a:t>
            </a:r>
            <a:endParaRPr lang="en-US" sz="3708"/>
          </a:p>
        </p:txBody>
      </p:sp>
      <p:sp>
        <p:nvSpPr>
          <p:cNvPr id="6" name="Text 2"/>
          <p:cNvSpPr/>
          <p:nvPr/>
        </p:nvSpPr>
        <p:spPr>
          <a:xfrm>
            <a:off x="661492" y="2727325"/>
            <a:ext cx="6297018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Let's explore one of Maroon 5's most emotional songs together! </a:t>
            </a:r>
            <a:r>
              <a:rPr lang="en-US" sz="1458">
                <a:solidFill>
                  <a:srgbClr val="84C1FA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We'll dive into vocabulary, meaning, and activities</a:t>
            </a: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that will help you understand this beautiful song about saying goodbye.</a:t>
            </a:r>
            <a:endParaRPr lang="en-US" sz="1458"/>
          </a:p>
        </p:txBody>
      </p:sp>
      <p:sp>
        <p:nvSpPr>
          <p:cNvPr id="7" name="Text 3"/>
          <p:cNvSpPr/>
          <p:nvPr/>
        </p:nvSpPr>
        <p:spPr>
          <a:xfrm>
            <a:off x="661492" y="3918050"/>
            <a:ext cx="2835275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8" b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Today we'll discover:</a:t>
            </a:r>
            <a:endParaRPr lang="en-US" sz="2208"/>
          </a:p>
        </p:txBody>
      </p:sp>
      <p:sp>
        <p:nvSpPr>
          <p:cNvPr id="8" name="Text 4"/>
          <p:cNvSpPr/>
          <p:nvPr/>
        </p:nvSpPr>
        <p:spPr>
          <a:xfrm>
            <a:off x="661492" y="4555927"/>
            <a:ext cx="6297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What makes this song special</a:t>
            </a:r>
            <a:endParaRPr lang="en-US" sz="1458"/>
          </a:p>
        </p:txBody>
      </p:sp>
      <p:sp>
        <p:nvSpPr>
          <p:cNvPr id="9" name="Text 5"/>
          <p:cNvSpPr/>
          <p:nvPr/>
        </p:nvSpPr>
        <p:spPr>
          <a:xfrm>
            <a:off x="661492" y="4924426"/>
            <a:ext cx="6297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Key vocabulary to understand the lyrics</a:t>
            </a:r>
            <a:endParaRPr lang="en-US" sz="1458"/>
          </a:p>
        </p:txBody>
      </p:sp>
      <p:sp>
        <p:nvSpPr>
          <p:cNvPr id="10" name="Text 6"/>
          <p:cNvSpPr/>
          <p:nvPr/>
        </p:nvSpPr>
        <p:spPr>
          <a:xfrm>
            <a:off x="661492" y="5292924"/>
            <a:ext cx="6297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The deeper meaning behind the music</a:t>
            </a:r>
            <a:endParaRPr lang="en-US" sz="1458"/>
          </a:p>
        </p:txBody>
      </p:sp>
      <p:pic>
        <p:nvPicPr>
          <p:cNvPr id="12" name="図 11" descr="背景パターン&#10;&#10;AI 生成コンテンツは誤りを含む可能性があります。">
            <a:extLst>
              <a:ext uri="{FF2B5EF4-FFF2-40B4-BE49-F238E27FC236}">
                <a16:creationId xmlns:a16="http://schemas.microsoft.com/office/drawing/2014/main" id="{ADD9635E-C220-CEE4-8C3E-ABF6A72B76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117" y="1431304"/>
            <a:ext cx="3995392" cy="3995392"/>
          </a:xfrm>
          <a:prstGeom prst="rect">
            <a:avLst/>
          </a:prstGeom>
        </p:spPr>
      </p:pic>
      <p:pic>
        <p:nvPicPr>
          <p:cNvPr id="3" name="Audio Recording 2025/09/01 14:38:18">
            <a:hlinkClick r:id="" action="ppaction://media"/>
            <a:extLst>
              <a:ext uri="{FF2B5EF4-FFF2-40B4-BE49-F238E27FC236}">
                <a16:creationId xmlns:a16="http://schemas.microsoft.com/office/drawing/2014/main" id="{B3EBABC0-E8D9-70B4-2C2A-1E956AF9CC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1492" y="566142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5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602158"/>
            <a:ext cx="3780433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708"/>
              </a:lnSpc>
            </a:pPr>
            <a:r>
              <a:rPr lang="en-US" sz="2958" b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About the Song</a:t>
            </a:r>
            <a:endParaRPr lang="en-US" sz="2958"/>
          </a:p>
        </p:txBody>
      </p:sp>
      <p:sp>
        <p:nvSpPr>
          <p:cNvPr id="3" name="Text 1"/>
          <p:cNvSpPr/>
          <p:nvPr/>
        </p:nvSpPr>
        <p:spPr>
          <a:xfrm>
            <a:off x="661492" y="1457325"/>
            <a:ext cx="633690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Released in 2012 as part of their album "Overexposed," </a:t>
            </a:r>
            <a:r>
              <a:rPr lang="en-US" sz="1458">
                <a:solidFill>
                  <a:srgbClr val="84C1FA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"Daylight"</a:t>
            </a: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quickly became one of Maroon 5's most beloved songs.</a:t>
            </a:r>
            <a:endParaRPr lang="en-US" sz="1458"/>
          </a:p>
        </p:txBody>
      </p:sp>
      <p:sp>
        <p:nvSpPr>
          <p:cNvPr id="4" name="Text 2"/>
          <p:cNvSpPr/>
          <p:nvPr/>
        </p:nvSpPr>
        <p:spPr>
          <a:xfrm>
            <a:off x="661492" y="2251175"/>
            <a:ext cx="3026867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8" b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What makes it special?</a:t>
            </a:r>
            <a:endParaRPr lang="en-US" sz="2208"/>
          </a:p>
        </p:txBody>
      </p:sp>
      <p:sp>
        <p:nvSpPr>
          <p:cNvPr id="5" name="Shape 3"/>
          <p:cNvSpPr/>
          <p:nvPr/>
        </p:nvSpPr>
        <p:spPr>
          <a:xfrm>
            <a:off x="661492" y="2818209"/>
            <a:ext cx="3073896" cy="1820367"/>
          </a:xfrm>
          <a:prstGeom prst="roundRect">
            <a:avLst>
              <a:gd name="adj" fmla="val 4361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ja-JP" altLang="en-US" sz="1500"/>
          </a:p>
        </p:txBody>
      </p:sp>
      <p:sp>
        <p:nvSpPr>
          <p:cNvPr id="6" name="Text 4"/>
          <p:cNvSpPr/>
          <p:nvPr/>
        </p:nvSpPr>
        <p:spPr>
          <a:xfrm>
            <a:off x="875904" y="3032621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Unique Voice</a:t>
            </a:r>
            <a:endParaRPr lang="en-US" sz="1833"/>
          </a:p>
        </p:txBody>
      </p:sp>
      <p:sp>
        <p:nvSpPr>
          <p:cNvPr id="7" name="Text 5"/>
          <p:cNvSpPr/>
          <p:nvPr/>
        </p:nvSpPr>
        <p:spPr>
          <a:xfrm>
            <a:off x="875904" y="3516907"/>
            <a:ext cx="2645073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Adam Levine's distinctive vocals carry the emotional weight of saying goodbye</a:t>
            </a:r>
            <a:endParaRPr lang="en-US" sz="1458"/>
          </a:p>
        </p:txBody>
      </p:sp>
      <p:sp>
        <p:nvSpPr>
          <p:cNvPr id="8" name="Shape 6"/>
          <p:cNvSpPr/>
          <p:nvPr/>
        </p:nvSpPr>
        <p:spPr>
          <a:xfrm>
            <a:off x="3924399" y="2818209"/>
            <a:ext cx="3073995" cy="1820367"/>
          </a:xfrm>
          <a:prstGeom prst="roundRect">
            <a:avLst>
              <a:gd name="adj" fmla="val 4361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ja-JP" altLang="en-US" sz="1500"/>
          </a:p>
        </p:txBody>
      </p:sp>
      <p:sp>
        <p:nvSpPr>
          <p:cNvPr id="9" name="Text 7"/>
          <p:cNvSpPr/>
          <p:nvPr/>
        </p:nvSpPr>
        <p:spPr>
          <a:xfrm>
            <a:off x="4138811" y="3032621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Universal Theme</a:t>
            </a:r>
            <a:endParaRPr lang="en-US" sz="1833"/>
          </a:p>
        </p:txBody>
      </p:sp>
      <p:sp>
        <p:nvSpPr>
          <p:cNvPr id="10" name="Text 8"/>
          <p:cNvSpPr/>
          <p:nvPr/>
        </p:nvSpPr>
        <p:spPr>
          <a:xfrm>
            <a:off x="4138811" y="3516907"/>
            <a:ext cx="2645172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The bittersweet experience of cherishing final moments with someone special</a:t>
            </a:r>
            <a:endParaRPr lang="en-US" sz="1458"/>
          </a:p>
        </p:txBody>
      </p:sp>
      <p:sp>
        <p:nvSpPr>
          <p:cNvPr id="11" name="Shape 9"/>
          <p:cNvSpPr/>
          <p:nvPr/>
        </p:nvSpPr>
        <p:spPr>
          <a:xfrm>
            <a:off x="661492" y="4827588"/>
            <a:ext cx="6336903" cy="1215529"/>
          </a:xfrm>
          <a:prstGeom prst="roundRect">
            <a:avLst>
              <a:gd name="adj" fmla="val 6531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ja-JP" altLang="en-US" sz="1500"/>
          </a:p>
        </p:txBody>
      </p:sp>
      <p:sp>
        <p:nvSpPr>
          <p:cNvPr id="12" name="Text 10"/>
          <p:cNvSpPr/>
          <p:nvPr/>
        </p:nvSpPr>
        <p:spPr>
          <a:xfrm>
            <a:off x="875904" y="5041999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Powerful Melody</a:t>
            </a:r>
            <a:endParaRPr lang="en-US" sz="1833"/>
          </a:p>
        </p:txBody>
      </p:sp>
      <p:sp>
        <p:nvSpPr>
          <p:cNvPr id="13" name="Text 11"/>
          <p:cNvSpPr/>
          <p:nvPr/>
        </p:nvSpPr>
        <p:spPr>
          <a:xfrm>
            <a:off x="875903" y="5526286"/>
            <a:ext cx="590808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 memorable tune that perfectly complements the emotional lyrics</a:t>
            </a:r>
            <a:endParaRPr lang="en-US" sz="1458"/>
          </a:p>
        </p:txBody>
      </p:sp>
      <p:sp>
        <p:nvSpPr>
          <p:cNvPr id="15" name="Text 12"/>
          <p:cNvSpPr/>
          <p:nvPr/>
        </p:nvSpPr>
        <p:spPr>
          <a:xfrm>
            <a:off x="7621424" y="5435352"/>
            <a:ext cx="40708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Adam Levine, lead vocalist</a:t>
            </a:r>
            <a:endParaRPr lang="en-US" sz="1458"/>
          </a:p>
        </p:txBody>
      </p:sp>
      <p:pic>
        <p:nvPicPr>
          <p:cNvPr id="1026" name="Picture 2" descr="アダム・レヴィーン - Wikipedia">
            <a:extLst>
              <a:ext uri="{FF2B5EF4-FFF2-40B4-BE49-F238E27FC236}">
                <a16:creationId xmlns:a16="http://schemas.microsoft.com/office/drawing/2014/main" id="{63A9B1D8-E930-0C41-129D-019DAF256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971" y="1613396"/>
            <a:ext cx="257175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Audio Recording 2025/09/01 14:39:45">
            <a:hlinkClick r:id="" action="ppaction://media"/>
            <a:extLst>
              <a:ext uri="{FF2B5EF4-FFF2-40B4-BE49-F238E27FC236}">
                <a16:creationId xmlns:a16="http://schemas.microsoft.com/office/drawing/2014/main" id="{7D3B815F-A47E-7068-DB6A-F9B10E696F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29921" y="58003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9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26070"/>
            <a:ext cx="4651673" cy="435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417"/>
              </a:lnSpc>
            </a:pPr>
            <a:r>
              <a:rPr lang="en-US" sz="2708" b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Vocabulary Bank: Key Words</a:t>
            </a:r>
            <a:endParaRPr lang="en-US" sz="2708"/>
          </a:p>
        </p:txBody>
      </p:sp>
      <p:sp>
        <p:nvSpPr>
          <p:cNvPr id="3" name="Text 1"/>
          <p:cNvSpPr/>
          <p:nvPr/>
        </p:nvSpPr>
        <p:spPr>
          <a:xfrm>
            <a:off x="609600" y="1409800"/>
            <a:ext cx="10972800" cy="278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33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Before we listen to the song, let's learn some important vocabulary that will help you understand the lyrics better.</a:t>
            </a:r>
            <a:endParaRPr lang="en-US" sz="1333"/>
          </a:p>
        </p:txBody>
      </p:sp>
      <p:sp>
        <p:nvSpPr>
          <p:cNvPr id="4" name="Shape 2"/>
          <p:cNvSpPr/>
          <p:nvPr/>
        </p:nvSpPr>
        <p:spPr>
          <a:xfrm>
            <a:off x="609600" y="1884462"/>
            <a:ext cx="5399286" cy="1947268"/>
          </a:xfrm>
          <a:prstGeom prst="roundRect">
            <a:avLst>
              <a:gd name="adj" fmla="val 3757"/>
            </a:avLst>
          </a:prstGeom>
          <a:solidFill>
            <a:srgbClr val="FAFAFA">
              <a:alpha val="95000"/>
            </a:srgbClr>
          </a:solidFill>
          <a:ln w="2286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ja-JP" altLang="en-US" sz="1500"/>
          </a:p>
        </p:txBody>
      </p:sp>
      <p:sp>
        <p:nvSpPr>
          <p:cNvPr id="5" name="Shape 3"/>
          <p:cNvSpPr/>
          <p:nvPr/>
        </p:nvSpPr>
        <p:spPr>
          <a:xfrm>
            <a:off x="628650" y="1903512"/>
            <a:ext cx="5361186" cy="522486"/>
          </a:xfrm>
          <a:prstGeom prst="roundRect">
            <a:avLst>
              <a:gd name="adj" fmla="val 9627"/>
            </a:avLst>
          </a:prstGeom>
          <a:solidFill>
            <a:srgbClr val="E9E6FA"/>
          </a:solidFill>
          <a:ln/>
        </p:spPr>
        <p:txBody>
          <a:bodyPr/>
          <a:lstStyle/>
          <a:p>
            <a:endParaRPr lang="ja-JP" altLang="en-US" sz="1500"/>
          </a:p>
        </p:txBody>
      </p:sp>
      <p:sp>
        <p:nvSpPr>
          <p:cNvPr id="6" name="Text 4"/>
          <p:cNvSpPr/>
          <p:nvPr/>
        </p:nvSpPr>
        <p:spPr>
          <a:xfrm>
            <a:off x="3178572" y="1998266"/>
            <a:ext cx="261243" cy="326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r>
              <a:rPr lang="en-US" sz="2042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1</a:t>
            </a:r>
            <a:endParaRPr lang="en-US" sz="2042"/>
          </a:p>
        </p:txBody>
      </p:sp>
      <p:sp>
        <p:nvSpPr>
          <p:cNvPr id="7" name="Text 5"/>
          <p:cNvSpPr/>
          <p:nvPr/>
        </p:nvSpPr>
        <p:spPr>
          <a:xfrm>
            <a:off x="802779" y="2600127"/>
            <a:ext cx="2177257" cy="272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708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Daylight</a:t>
            </a:r>
            <a:endParaRPr lang="en-US" sz="1708"/>
          </a:p>
        </p:txBody>
      </p:sp>
      <p:sp>
        <p:nvSpPr>
          <p:cNvPr id="8" name="Text 6"/>
          <p:cNvSpPr/>
          <p:nvPr/>
        </p:nvSpPr>
        <p:spPr>
          <a:xfrm>
            <a:off x="802779" y="2976662"/>
            <a:ext cx="5012928" cy="278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33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The natural light of the day</a:t>
            </a:r>
            <a:endParaRPr lang="en-US" sz="1333"/>
          </a:p>
        </p:txBody>
      </p:sp>
      <p:sp>
        <p:nvSpPr>
          <p:cNvPr id="9" name="Text 7"/>
          <p:cNvSpPr/>
          <p:nvPr/>
        </p:nvSpPr>
        <p:spPr>
          <a:xfrm>
            <a:off x="802779" y="3359845"/>
            <a:ext cx="5012928" cy="278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33" i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In the song, it symbolizes the time of separation</a:t>
            </a:r>
            <a:endParaRPr lang="en-US" sz="1333"/>
          </a:p>
        </p:txBody>
      </p:sp>
      <p:sp>
        <p:nvSpPr>
          <p:cNvPr id="10" name="Shape 8"/>
          <p:cNvSpPr/>
          <p:nvPr/>
        </p:nvSpPr>
        <p:spPr>
          <a:xfrm>
            <a:off x="6183015" y="1884462"/>
            <a:ext cx="5399385" cy="1947268"/>
          </a:xfrm>
          <a:prstGeom prst="roundRect">
            <a:avLst>
              <a:gd name="adj" fmla="val 3757"/>
            </a:avLst>
          </a:prstGeom>
          <a:solidFill>
            <a:srgbClr val="FAFAFA">
              <a:alpha val="95000"/>
            </a:srgbClr>
          </a:solidFill>
          <a:ln w="2286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ja-JP" altLang="en-US" sz="1500"/>
          </a:p>
        </p:txBody>
      </p:sp>
      <p:sp>
        <p:nvSpPr>
          <p:cNvPr id="11" name="Shape 9"/>
          <p:cNvSpPr/>
          <p:nvPr/>
        </p:nvSpPr>
        <p:spPr>
          <a:xfrm>
            <a:off x="6202065" y="1903512"/>
            <a:ext cx="5361285" cy="522486"/>
          </a:xfrm>
          <a:prstGeom prst="roundRect">
            <a:avLst>
              <a:gd name="adj" fmla="val 9627"/>
            </a:avLst>
          </a:prstGeom>
          <a:solidFill>
            <a:srgbClr val="E9E6FA"/>
          </a:solidFill>
          <a:ln/>
        </p:spPr>
        <p:txBody>
          <a:bodyPr/>
          <a:lstStyle/>
          <a:p>
            <a:endParaRPr lang="ja-JP" altLang="en-US" sz="1500"/>
          </a:p>
        </p:txBody>
      </p:sp>
      <p:sp>
        <p:nvSpPr>
          <p:cNvPr id="12" name="Text 10"/>
          <p:cNvSpPr/>
          <p:nvPr/>
        </p:nvSpPr>
        <p:spPr>
          <a:xfrm>
            <a:off x="8752086" y="1998266"/>
            <a:ext cx="261243" cy="326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r>
              <a:rPr lang="en-US" sz="2042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2</a:t>
            </a:r>
            <a:endParaRPr lang="en-US" sz="2042"/>
          </a:p>
        </p:txBody>
      </p:sp>
      <p:sp>
        <p:nvSpPr>
          <p:cNvPr id="13" name="Text 11"/>
          <p:cNvSpPr/>
          <p:nvPr/>
        </p:nvSpPr>
        <p:spPr>
          <a:xfrm>
            <a:off x="6376194" y="2600127"/>
            <a:ext cx="2177257" cy="272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708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Slip away</a:t>
            </a:r>
            <a:endParaRPr lang="en-US" sz="1708"/>
          </a:p>
        </p:txBody>
      </p:sp>
      <p:sp>
        <p:nvSpPr>
          <p:cNvPr id="14" name="Text 12"/>
          <p:cNvSpPr/>
          <p:nvPr/>
        </p:nvSpPr>
        <p:spPr>
          <a:xfrm>
            <a:off x="6376194" y="2976662"/>
            <a:ext cx="5013028" cy="278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33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To leave quietly without being noticed</a:t>
            </a:r>
            <a:endParaRPr lang="en-US" sz="1333"/>
          </a:p>
        </p:txBody>
      </p:sp>
      <p:sp>
        <p:nvSpPr>
          <p:cNvPr id="15" name="Text 13"/>
          <p:cNvSpPr/>
          <p:nvPr/>
        </p:nvSpPr>
        <p:spPr>
          <a:xfrm>
            <a:off x="6376194" y="3359845"/>
            <a:ext cx="5013028" cy="278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33" i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In the song, the singer has to slip away when morning comes</a:t>
            </a:r>
            <a:endParaRPr lang="en-US" sz="1333"/>
          </a:p>
        </p:txBody>
      </p:sp>
      <p:sp>
        <p:nvSpPr>
          <p:cNvPr id="16" name="Shape 14"/>
          <p:cNvSpPr/>
          <p:nvPr/>
        </p:nvSpPr>
        <p:spPr>
          <a:xfrm>
            <a:off x="609600" y="4005858"/>
            <a:ext cx="5399286" cy="2225973"/>
          </a:xfrm>
          <a:prstGeom prst="roundRect">
            <a:avLst>
              <a:gd name="adj" fmla="val 3287"/>
            </a:avLst>
          </a:prstGeom>
          <a:solidFill>
            <a:srgbClr val="FAFAFA">
              <a:alpha val="95000"/>
            </a:srgbClr>
          </a:solidFill>
          <a:ln w="2286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ja-JP" altLang="en-US" sz="1500"/>
          </a:p>
        </p:txBody>
      </p:sp>
      <p:sp>
        <p:nvSpPr>
          <p:cNvPr id="17" name="Shape 15"/>
          <p:cNvSpPr/>
          <p:nvPr/>
        </p:nvSpPr>
        <p:spPr>
          <a:xfrm>
            <a:off x="628650" y="4024908"/>
            <a:ext cx="5361186" cy="522486"/>
          </a:xfrm>
          <a:prstGeom prst="roundRect">
            <a:avLst>
              <a:gd name="adj" fmla="val 9627"/>
            </a:avLst>
          </a:prstGeom>
          <a:solidFill>
            <a:srgbClr val="E9E6FA"/>
          </a:solidFill>
          <a:ln/>
        </p:spPr>
        <p:txBody>
          <a:bodyPr/>
          <a:lstStyle/>
          <a:p>
            <a:endParaRPr lang="ja-JP" altLang="en-US" sz="1500"/>
          </a:p>
        </p:txBody>
      </p:sp>
      <p:sp>
        <p:nvSpPr>
          <p:cNvPr id="18" name="Text 16"/>
          <p:cNvSpPr/>
          <p:nvPr/>
        </p:nvSpPr>
        <p:spPr>
          <a:xfrm>
            <a:off x="3178572" y="4119662"/>
            <a:ext cx="261243" cy="326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r>
              <a:rPr lang="en-US" sz="2042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3</a:t>
            </a:r>
            <a:endParaRPr lang="en-US" sz="2042"/>
          </a:p>
        </p:txBody>
      </p:sp>
      <p:sp>
        <p:nvSpPr>
          <p:cNvPr id="19" name="Text 17"/>
          <p:cNvSpPr/>
          <p:nvPr/>
        </p:nvSpPr>
        <p:spPr>
          <a:xfrm>
            <a:off x="802779" y="4721523"/>
            <a:ext cx="2177257" cy="272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708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Glance</a:t>
            </a:r>
            <a:endParaRPr lang="en-US" sz="1708"/>
          </a:p>
        </p:txBody>
      </p:sp>
      <p:sp>
        <p:nvSpPr>
          <p:cNvPr id="20" name="Text 18"/>
          <p:cNvSpPr/>
          <p:nvPr/>
        </p:nvSpPr>
        <p:spPr>
          <a:xfrm>
            <a:off x="802779" y="5098058"/>
            <a:ext cx="5012928" cy="278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33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 quick look</a:t>
            </a:r>
            <a:endParaRPr lang="en-US" sz="1333"/>
          </a:p>
        </p:txBody>
      </p:sp>
      <p:sp>
        <p:nvSpPr>
          <p:cNvPr id="21" name="Text 19"/>
          <p:cNvSpPr/>
          <p:nvPr/>
        </p:nvSpPr>
        <p:spPr>
          <a:xfrm>
            <a:off x="802779" y="5481241"/>
            <a:ext cx="5012928" cy="557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33" i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In the song, it could mean the singer's last look at the person he loves</a:t>
            </a:r>
            <a:endParaRPr lang="en-US" sz="1333"/>
          </a:p>
        </p:txBody>
      </p:sp>
      <p:sp>
        <p:nvSpPr>
          <p:cNvPr id="22" name="Shape 20"/>
          <p:cNvSpPr/>
          <p:nvPr/>
        </p:nvSpPr>
        <p:spPr>
          <a:xfrm>
            <a:off x="6183015" y="4005858"/>
            <a:ext cx="5399385" cy="2225973"/>
          </a:xfrm>
          <a:prstGeom prst="roundRect">
            <a:avLst>
              <a:gd name="adj" fmla="val 3287"/>
            </a:avLst>
          </a:prstGeom>
          <a:solidFill>
            <a:srgbClr val="FAFAFA">
              <a:alpha val="95000"/>
            </a:srgbClr>
          </a:solidFill>
          <a:ln w="2286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ja-JP" altLang="en-US" sz="1500"/>
          </a:p>
        </p:txBody>
      </p:sp>
      <p:sp>
        <p:nvSpPr>
          <p:cNvPr id="23" name="Shape 21"/>
          <p:cNvSpPr/>
          <p:nvPr/>
        </p:nvSpPr>
        <p:spPr>
          <a:xfrm>
            <a:off x="6202065" y="4024908"/>
            <a:ext cx="5361285" cy="522486"/>
          </a:xfrm>
          <a:prstGeom prst="roundRect">
            <a:avLst>
              <a:gd name="adj" fmla="val 9627"/>
            </a:avLst>
          </a:prstGeom>
          <a:solidFill>
            <a:srgbClr val="E9E6FA"/>
          </a:solidFill>
          <a:ln/>
        </p:spPr>
        <p:txBody>
          <a:bodyPr/>
          <a:lstStyle/>
          <a:p>
            <a:endParaRPr lang="ja-JP" altLang="en-US" sz="1500"/>
          </a:p>
        </p:txBody>
      </p:sp>
      <p:sp>
        <p:nvSpPr>
          <p:cNvPr id="24" name="Text 22"/>
          <p:cNvSpPr/>
          <p:nvPr/>
        </p:nvSpPr>
        <p:spPr>
          <a:xfrm>
            <a:off x="8752086" y="4119662"/>
            <a:ext cx="261243" cy="326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r>
              <a:rPr lang="en-US" sz="2042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4</a:t>
            </a:r>
            <a:endParaRPr lang="en-US" sz="2042"/>
          </a:p>
        </p:txBody>
      </p:sp>
      <p:sp>
        <p:nvSpPr>
          <p:cNvPr id="25" name="Text 23"/>
          <p:cNvSpPr/>
          <p:nvPr/>
        </p:nvSpPr>
        <p:spPr>
          <a:xfrm>
            <a:off x="6376194" y="4721523"/>
            <a:ext cx="2177257" cy="272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708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Hold close</a:t>
            </a:r>
            <a:endParaRPr lang="en-US" sz="1708"/>
          </a:p>
        </p:txBody>
      </p:sp>
      <p:sp>
        <p:nvSpPr>
          <p:cNvPr id="26" name="Text 24"/>
          <p:cNvSpPr/>
          <p:nvPr/>
        </p:nvSpPr>
        <p:spPr>
          <a:xfrm>
            <a:off x="6376194" y="5098058"/>
            <a:ext cx="5013028" cy="278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33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To embrace someone tightly</a:t>
            </a:r>
            <a:endParaRPr lang="en-US" sz="1333"/>
          </a:p>
        </p:txBody>
      </p:sp>
      <p:sp>
        <p:nvSpPr>
          <p:cNvPr id="27" name="Text 25"/>
          <p:cNvSpPr/>
          <p:nvPr/>
        </p:nvSpPr>
        <p:spPr>
          <a:xfrm>
            <a:off x="6376194" y="5481241"/>
            <a:ext cx="5013028" cy="557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33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In the song, it expresses the desire to cherish final moments together</a:t>
            </a:r>
            <a:endParaRPr lang="en-US" sz="1333"/>
          </a:p>
        </p:txBody>
      </p:sp>
      <p:pic>
        <p:nvPicPr>
          <p:cNvPr id="29" name="Audio Recording 2025/09/01 14:40:37">
            <a:hlinkClick r:id="" action="ppaction://media"/>
            <a:extLst>
              <a:ext uri="{FF2B5EF4-FFF2-40B4-BE49-F238E27FC236}">
                <a16:creationId xmlns:a16="http://schemas.microsoft.com/office/drawing/2014/main" id="{8B3259BC-B457-11ED-4F48-CB76FC8B8E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0550" y="53063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1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オンライン メディア 1" descr="Maroon 5 - Daylight (Official Music Video)">
            <a:hlinkClick r:id="" action="ppaction://media"/>
            <a:extLst>
              <a:ext uri="{FF2B5EF4-FFF2-40B4-BE49-F238E27FC236}">
                <a16:creationId xmlns:a16="http://schemas.microsoft.com/office/drawing/2014/main" id="{91B582DD-D614-A534-542F-4481DAE2C7E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42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94314" y="2140484"/>
            <a:ext cx="6199188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708"/>
              </a:lnSpc>
            </a:pPr>
            <a:r>
              <a:rPr lang="en-US" sz="2958" b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Listening Activity: Fill in the Blanks!</a:t>
            </a:r>
            <a:endParaRPr lang="en-US" sz="2958"/>
          </a:p>
        </p:txBody>
      </p:sp>
      <p:sp>
        <p:nvSpPr>
          <p:cNvPr id="3" name="Text 1"/>
          <p:cNvSpPr/>
          <p:nvPr/>
        </p:nvSpPr>
        <p:spPr>
          <a:xfrm>
            <a:off x="1094315" y="2995651"/>
            <a:ext cx="57703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Let's test your listening skills! As you listen to the song, fill in the missing words in these lines from the chorus:</a:t>
            </a:r>
            <a:endParaRPr lang="en-US" sz="1458"/>
          </a:p>
        </p:txBody>
      </p:sp>
      <p:sp>
        <p:nvSpPr>
          <p:cNvPr id="4" name="Text 2"/>
          <p:cNvSpPr/>
          <p:nvPr/>
        </p:nvSpPr>
        <p:spPr>
          <a:xfrm>
            <a:off x="1377782" y="3813114"/>
            <a:ext cx="548689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"But tonight, I'm ____ hold you so close. </a:t>
            </a:r>
          </a:p>
          <a:p>
            <a:pPr>
              <a:lnSpc>
                <a:spcPts val="2375"/>
              </a:lnSpc>
            </a:pPr>
            <a:r>
              <a:rPr lang="en-US" sz="1458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'Cause</a:t>
            </a: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in the daylight we'll be </a:t>
            </a:r>
            <a:r>
              <a:rPr lang="en-US" sz="1458" u="sng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             </a:t>
            </a: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. </a:t>
            </a:r>
          </a:p>
          <a:p>
            <a:pPr>
              <a:lnSpc>
                <a:spcPts val="2375"/>
              </a:lnSpc>
            </a:pPr>
            <a:r>
              <a:rPr lang="en-US" sz="1458" u="sng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      </a:t>
            </a: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tonight, I need to hold you so close"</a:t>
            </a:r>
            <a:endParaRPr lang="en-US" sz="1458"/>
          </a:p>
        </p:txBody>
      </p:sp>
      <p:sp>
        <p:nvSpPr>
          <p:cNvPr id="5" name="Shape 3"/>
          <p:cNvSpPr/>
          <p:nvPr/>
        </p:nvSpPr>
        <p:spPr>
          <a:xfrm>
            <a:off x="1094314" y="3813114"/>
            <a:ext cx="25400" cy="1209675"/>
          </a:xfrm>
          <a:prstGeom prst="rect">
            <a:avLst/>
          </a:prstGeom>
          <a:solidFill>
            <a:srgbClr val="5E4CE6"/>
          </a:solidFill>
          <a:ln/>
        </p:spPr>
        <p:txBody>
          <a:bodyPr/>
          <a:lstStyle/>
          <a:p>
            <a:endParaRPr lang="ja-JP" altLang="en-US" sz="1500"/>
          </a:p>
        </p:txBody>
      </p:sp>
      <p:pic>
        <p:nvPicPr>
          <p:cNvPr id="2050" name="Picture 2" descr="Daylight / デイライト（Maroon5 / マルーン5）2012 : 洋楽和訳 Neverending Music">
            <a:extLst>
              <a:ext uri="{FF2B5EF4-FFF2-40B4-BE49-F238E27FC236}">
                <a16:creationId xmlns:a16="http://schemas.microsoft.com/office/drawing/2014/main" id="{3CA37F87-3370-63DB-5A9C-7EF1D7F77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439" y="1310542"/>
            <a:ext cx="3712248" cy="371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udio Recording 2025/09/01 14:41:01">
            <a:hlinkClick r:id="" action="ppaction://media"/>
            <a:extLst>
              <a:ext uri="{FF2B5EF4-FFF2-40B4-BE49-F238E27FC236}">
                <a16:creationId xmlns:a16="http://schemas.microsoft.com/office/drawing/2014/main" id="{74073F90-970E-82F9-3DEB-0F90842471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4481" y="103619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61492" y="669429"/>
            <a:ext cx="4349948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708"/>
              </a:lnSpc>
            </a:pPr>
            <a:r>
              <a:rPr lang="en-US" sz="2958" b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Let's Check the Answers!</a:t>
            </a:r>
            <a:endParaRPr lang="en-US" sz="2958"/>
          </a:p>
        </p:txBody>
      </p:sp>
      <p:sp>
        <p:nvSpPr>
          <p:cNvPr id="6" name="Text 2"/>
          <p:cNvSpPr/>
          <p:nvPr/>
        </p:nvSpPr>
        <p:spPr>
          <a:xfrm>
            <a:off x="661492" y="1330921"/>
            <a:ext cx="3715147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8" b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How many did you get right?</a:t>
            </a:r>
            <a:endParaRPr lang="en-US" sz="2208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5901" y="2344638"/>
            <a:ext cx="945058" cy="113407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749971" y="2533649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First</a:t>
            </a:r>
            <a:endParaRPr lang="en-US" sz="1833"/>
          </a:p>
        </p:txBody>
      </p:sp>
      <p:sp>
        <p:nvSpPr>
          <p:cNvPr id="9" name="Text 4"/>
          <p:cNvSpPr/>
          <p:nvPr/>
        </p:nvSpPr>
        <p:spPr>
          <a:xfrm>
            <a:off x="2749971" y="2942332"/>
            <a:ext cx="516294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gonna</a:t>
            </a:r>
            <a:endParaRPr lang="en-US" sz="1458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5901" y="3478708"/>
            <a:ext cx="945058" cy="113407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749971" y="3667720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Second</a:t>
            </a:r>
            <a:endParaRPr lang="en-US" sz="1833"/>
          </a:p>
        </p:txBody>
      </p:sp>
      <p:sp>
        <p:nvSpPr>
          <p:cNvPr id="12" name="Text 6"/>
          <p:cNvSpPr/>
          <p:nvPr/>
        </p:nvSpPr>
        <p:spPr>
          <a:xfrm>
            <a:off x="2749971" y="4076402"/>
            <a:ext cx="516294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on our own</a:t>
            </a:r>
            <a:endParaRPr lang="en-US" sz="1458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5901" y="4612778"/>
            <a:ext cx="945058" cy="113407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2749971" y="4801790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err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Thirfd</a:t>
            </a:r>
            <a:endParaRPr lang="en-US" sz="1833"/>
          </a:p>
        </p:txBody>
      </p:sp>
      <p:pic>
        <p:nvPicPr>
          <p:cNvPr id="3074" name="Picture 2" descr="Denger lagu ini auto pengen liburan gak sih? ☀️💛, 🎤: #maroon5 #daylight">
            <a:extLst>
              <a:ext uri="{FF2B5EF4-FFF2-40B4-BE49-F238E27FC236}">
                <a16:creationId xmlns:a16="http://schemas.microsoft.com/office/drawing/2014/main" id="{9C6CBE29-38A6-6AE3-88A3-2B609656E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381" y="690879"/>
            <a:ext cx="3066697" cy="5476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6">
            <a:extLst>
              <a:ext uri="{FF2B5EF4-FFF2-40B4-BE49-F238E27FC236}">
                <a16:creationId xmlns:a16="http://schemas.microsoft.com/office/drawing/2014/main" id="{9B17A324-8CC8-65BC-4BC9-40A348EB84EF}"/>
              </a:ext>
            </a:extLst>
          </p:cNvPr>
          <p:cNvSpPr/>
          <p:nvPr/>
        </p:nvSpPr>
        <p:spPr>
          <a:xfrm>
            <a:off x="2779340" y="5264843"/>
            <a:ext cx="516294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But</a:t>
            </a:r>
            <a:endParaRPr lang="en-US" sz="1458"/>
          </a:p>
        </p:txBody>
      </p:sp>
      <p:pic>
        <p:nvPicPr>
          <p:cNvPr id="18" name="Audio Recording 2025/09/01 14:36:29">
            <a:hlinkClick r:id="" action="ppaction://media"/>
            <a:extLst>
              <a:ext uri="{FF2B5EF4-FFF2-40B4-BE49-F238E27FC236}">
                <a16:creationId xmlns:a16="http://schemas.microsoft.com/office/drawing/2014/main" id="{AF81760C-B1EC-6F53-976C-478A02EBC3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112667" y="356770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0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819547"/>
            <a:ext cx="4021534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708"/>
              </a:lnSpc>
            </a:pPr>
            <a:r>
              <a:rPr lang="en-US" sz="2958" b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The Story &amp; Symbolism</a:t>
            </a:r>
            <a:endParaRPr lang="en-US" sz="2958"/>
          </a:p>
        </p:txBody>
      </p:sp>
      <p:sp>
        <p:nvSpPr>
          <p:cNvPr id="3" name="Text 1"/>
          <p:cNvSpPr/>
          <p:nvPr/>
        </p:nvSpPr>
        <p:spPr>
          <a:xfrm>
            <a:off x="661492" y="1693665"/>
            <a:ext cx="3883025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8" b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What is this song truly about?</a:t>
            </a:r>
            <a:endParaRPr lang="en-US" sz="2208"/>
          </a:p>
        </p:txBody>
      </p:sp>
      <p:sp>
        <p:nvSpPr>
          <p:cNvPr id="4" name="Text 2"/>
          <p:cNvSpPr/>
          <p:nvPr/>
        </p:nvSpPr>
        <p:spPr>
          <a:xfrm>
            <a:off x="661492" y="2237085"/>
            <a:ext cx="5203924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At its heart, "Daylight" captures the feeling of a </a:t>
            </a:r>
            <a:r>
              <a:rPr lang="en-US" sz="1458">
                <a:solidFill>
                  <a:srgbClr val="FF5000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painful goodbye</a:t>
            </a: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 The singer must leave someone he loves when the morning comes.</a:t>
            </a:r>
            <a:endParaRPr lang="en-US" sz="1458"/>
          </a:p>
        </p:txBody>
      </p:sp>
      <p:sp>
        <p:nvSpPr>
          <p:cNvPr id="5" name="Text 3"/>
          <p:cNvSpPr/>
          <p:nvPr/>
        </p:nvSpPr>
        <p:spPr>
          <a:xfrm>
            <a:off x="661492" y="3333353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Key Symbolism:</a:t>
            </a:r>
            <a:endParaRPr lang="en-US" sz="1833"/>
          </a:p>
        </p:txBody>
      </p:sp>
      <p:sp>
        <p:nvSpPr>
          <p:cNvPr id="6" name="Text 4"/>
          <p:cNvSpPr/>
          <p:nvPr/>
        </p:nvSpPr>
        <p:spPr>
          <a:xfrm>
            <a:off x="661492" y="3817640"/>
            <a:ext cx="520392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b="1">
                <a:solidFill>
                  <a:srgbClr val="0540AD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Night</a:t>
            </a: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: Represents togetherness, intimacy, and precious moments</a:t>
            </a:r>
            <a:endParaRPr lang="en-US" sz="1458"/>
          </a:p>
        </p:txBody>
      </p:sp>
      <p:sp>
        <p:nvSpPr>
          <p:cNvPr id="7" name="Text 5"/>
          <p:cNvSpPr/>
          <p:nvPr/>
        </p:nvSpPr>
        <p:spPr>
          <a:xfrm>
            <a:off x="661492" y="4488557"/>
            <a:ext cx="520392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b="1">
                <a:solidFill>
                  <a:srgbClr val="84C1FA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Daylight</a:t>
            </a: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: Symbolizes inevitable separation and the end of time together</a:t>
            </a:r>
            <a:endParaRPr lang="en-US" sz="1458"/>
          </a:p>
        </p:txBody>
      </p:sp>
      <p:sp>
        <p:nvSpPr>
          <p:cNvPr id="8" name="Text 6"/>
          <p:cNvSpPr/>
          <p:nvPr/>
        </p:nvSpPr>
        <p:spPr>
          <a:xfrm>
            <a:off x="661492" y="5263456"/>
            <a:ext cx="520392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This contrast creates the emotional tension that makes the song so powerful and relatable.</a:t>
            </a:r>
            <a:endParaRPr lang="en-US" sz="1458"/>
          </a:p>
        </p:txBody>
      </p:sp>
      <p:pic>
        <p:nvPicPr>
          <p:cNvPr id="4098" name="Picture 2" descr="白と黄色の花柄テキスタイル">
            <a:extLst>
              <a:ext uri="{FF2B5EF4-FFF2-40B4-BE49-F238E27FC236}">
                <a16:creationId xmlns:a16="http://schemas.microsoft.com/office/drawing/2014/main" id="{76C68FE3-533A-76BE-86BC-5388F5F30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Audio Recording 2025/09/01 14:42:08">
            <a:hlinkClick r:id="" action="ppaction://media"/>
            <a:extLst>
              <a:ext uri="{FF2B5EF4-FFF2-40B4-BE49-F238E27FC236}">
                <a16:creationId xmlns:a16="http://schemas.microsoft.com/office/drawing/2014/main" id="{4B88C90A-F2C1-5280-5797-83934372FB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65416" y="79531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4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DFDFE0"/>
          </a:solidFill>
          <a:ln/>
        </p:spPr>
        <p:txBody>
          <a:bodyPr/>
          <a:lstStyle/>
          <a:p>
            <a:endParaRPr lang="ja-JP" altLang="en-US" sz="1500"/>
          </a:p>
        </p:txBody>
      </p:sp>
      <p:sp>
        <p:nvSpPr>
          <p:cNvPr id="5" name="Text 1"/>
          <p:cNvSpPr/>
          <p:nvPr/>
        </p:nvSpPr>
        <p:spPr>
          <a:xfrm>
            <a:off x="5233492" y="725289"/>
            <a:ext cx="616396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708"/>
              </a:lnSpc>
            </a:pPr>
            <a:r>
              <a:rPr lang="en-US" sz="2958" b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"The Daylight Project" Music Video</a:t>
            </a:r>
            <a:endParaRPr lang="en-US" sz="2958"/>
          </a:p>
        </p:txBody>
      </p:sp>
      <p:sp>
        <p:nvSpPr>
          <p:cNvPr id="6" name="Text 2"/>
          <p:cNvSpPr/>
          <p:nvPr/>
        </p:nvSpPr>
        <p:spPr>
          <a:xfrm>
            <a:off x="5233492" y="1410394"/>
            <a:ext cx="62970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What makes the music video for "Daylight" special is that it's not just about the band - it's about </a:t>
            </a:r>
            <a:r>
              <a:rPr lang="en-US" sz="1458">
                <a:solidFill>
                  <a:srgbClr val="84C1FA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everyone's stories</a:t>
            </a: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  <a:endParaRPr lang="en-US" sz="1458"/>
          </a:p>
        </p:txBody>
      </p:sp>
      <p:sp>
        <p:nvSpPr>
          <p:cNvPr id="7" name="Shape 3"/>
          <p:cNvSpPr/>
          <p:nvPr/>
        </p:nvSpPr>
        <p:spPr>
          <a:xfrm>
            <a:off x="5233492" y="2227858"/>
            <a:ext cx="3053953" cy="2311499"/>
          </a:xfrm>
          <a:prstGeom prst="roundRect">
            <a:avLst>
              <a:gd name="adj" fmla="val 343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ja-JP" altLang="en-US" sz="1500"/>
          </a:p>
        </p:txBody>
      </p:sp>
      <p:sp>
        <p:nvSpPr>
          <p:cNvPr id="8" name="Text 4"/>
          <p:cNvSpPr/>
          <p:nvPr/>
        </p:nvSpPr>
        <p:spPr>
          <a:xfrm>
            <a:off x="5428854" y="2423219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A Global Invitation</a:t>
            </a:r>
            <a:endParaRPr lang="en-US" sz="1833"/>
          </a:p>
        </p:txBody>
      </p:sp>
      <p:sp>
        <p:nvSpPr>
          <p:cNvPr id="9" name="Text 5"/>
          <p:cNvSpPr/>
          <p:nvPr/>
        </p:nvSpPr>
        <p:spPr>
          <a:xfrm>
            <a:off x="5428853" y="2831902"/>
            <a:ext cx="266323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The band invited fans from all over the world to share their own personal video clips and stories</a:t>
            </a:r>
            <a:endParaRPr lang="en-US" sz="1458"/>
          </a:p>
        </p:txBody>
      </p:sp>
      <p:sp>
        <p:nvSpPr>
          <p:cNvPr id="10" name="Shape 6"/>
          <p:cNvSpPr/>
          <p:nvPr/>
        </p:nvSpPr>
        <p:spPr>
          <a:xfrm>
            <a:off x="8476457" y="2227858"/>
            <a:ext cx="3054053" cy="2311499"/>
          </a:xfrm>
          <a:prstGeom prst="roundRect">
            <a:avLst>
              <a:gd name="adj" fmla="val 343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ja-JP" altLang="en-US" sz="1500"/>
          </a:p>
        </p:txBody>
      </p:sp>
      <p:sp>
        <p:nvSpPr>
          <p:cNvPr id="11" name="Text 7"/>
          <p:cNvSpPr/>
          <p:nvPr/>
        </p:nvSpPr>
        <p:spPr>
          <a:xfrm>
            <a:off x="8671819" y="2423219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Universal Message</a:t>
            </a:r>
            <a:endParaRPr lang="en-US" sz="1833"/>
          </a:p>
        </p:txBody>
      </p:sp>
      <p:sp>
        <p:nvSpPr>
          <p:cNvPr id="12" name="Text 8"/>
          <p:cNvSpPr/>
          <p:nvPr/>
        </p:nvSpPr>
        <p:spPr>
          <a:xfrm>
            <a:off x="8671819" y="2831902"/>
            <a:ext cx="2663329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The final video is a compilation of these fan submissions, showing how the song's theme connects with people everywhere</a:t>
            </a:r>
            <a:endParaRPr lang="en-US" sz="1458"/>
          </a:p>
        </p:txBody>
      </p:sp>
      <p:sp>
        <p:nvSpPr>
          <p:cNvPr id="13" name="Shape 9"/>
          <p:cNvSpPr/>
          <p:nvPr/>
        </p:nvSpPr>
        <p:spPr>
          <a:xfrm>
            <a:off x="5233492" y="4728369"/>
            <a:ext cx="6297018" cy="1404243"/>
          </a:xfrm>
          <a:prstGeom prst="roundRect">
            <a:avLst>
              <a:gd name="adj" fmla="val 5654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ja-JP" altLang="en-US" sz="1500"/>
          </a:p>
        </p:txBody>
      </p:sp>
      <p:sp>
        <p:nvSpPr>
          <p:cNvPr id="14" name="Text 10"/>
          <p:cNvSpPr/>
          <p:nvPr/>
        </p:nvSpPr>
        <p:spPr>
          <a:xfrm>
            <a:off x="5428854" y="4923731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Emotional Impact</a:t>
            </a:r>
            <a:endParaRPr lang="en-US" sz="1833"/>
          </a:p>
        </p:txBody>
      </p:sp>
      <p:sp>
        <p:nvSpPr>
          <p:cNvPr id="15" name="Text 11"/>
          <p:cNvSpPr/>
          <p:nvPr/>
        </p:nvSpPr>
        <p:spPr>
          <a:xfrm>
            <a:off x="5428854" y="5332413"/>
            <a:ext cx="59062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By featuring real people and real emotions, the video amplifies the song's message about cherishing precious moments</a:t>
            </a:r>
            <a:endParaRPr lang="en-US" sz="1458"/>
          </a:p>
        </p:txBody>
      </p:sp>
      <p:pic>
        <p:nvPicPr>
          <p:cNvPr id="5122" name="Picture 2" descr="girl sitting on daisy flowerbed in forest">
            <a:extLst>
              <a:ext uri="{FF2B5EF4-FFF2-40B4-BE49-F238E27FC236}">
                <a16:creationId xmlns:a16="http://schemas.microsoft.com/office/drawing/2014/main" id="{05C52041-9998-EAA8-BC53-3D8CA0902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89" y="0"/>
            <a:ext cx="47451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Audio Recording 2025/09/01 14:43:00">
            <a:hlinkClick r:id="" action="ppaction://media"/>
            <a:extLst>
              <a:ext uri="{FF2B5EF4-FFF2-40B4-BE49-F238E27FC236}">
                <a16:creationId xmlns:a16="http://schemas.microsoft.com/office/drawing/2014/main" id="{69382D05-48BB-0128-8D88-49244A7FF0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28748" y="51434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1382514"/>
            <a:ext cx="672782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708"/>
              </a:lnSpc>
            </a:pPr>
            <a:r>
              <a:rPr lang="en-US" sz="2958" b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Quiz Time: Check Your Understanding!</a:t>
            </a:r>
            <a:endParaRPr lang="en-US" sz="2958"/>
          </a:p>
        </p:txBody>
      </p:sp>
      <p:sp>
        <p:nvSpPr>
          <p:cNvPr id="3" name="Shape 1"/>
          <p:cNvSpPr/>
          <p:nvPr/>
        </p:nvSpPr>
        <p:spPr>
          <a:xfrm>
            <a:off x="661492" y="2233018"/>
            <a:ext cx="10869018" cy="2727325"/>
          </a:xfrm>
          <a:prstGeom prst="roundRect">
            <a:avLst>
              <a:gd name="adj" fmla="val 2911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ja-JP" altLang="en-US" sz="1500"/>
          </a:p>
        </p:txBody>
      </p:sp>
      <p:sp>
        <p:nvSpPr>
          <p:cNvPr id="4" name="Shape 2"/>
          <p:cNvSpPr/>
          <p:nvPr/>
        </p:nvSpPr>
        <p:spPr>
          <a:xfrm>
            <a:off x="667842" y="2239368"/>
            <a:ext cx="3618707" cy="2714625"/>
          </a:xfrm>
          <a:prstGeom prst="roundRect">
            <a:avLst>
              <a:gd name="adj" fmla="val 2925"/>
            </a:avLst>
          </a:prstGeom>
          <a:solidFill>
            <a:srgbClr val="E9E6FA"/>
          </a:solidFill>
          <a:ln/>
        </p:spPr>
        <p:txBody>
          <a:bodyPr/>
          <a:lstStyle/>
          <a:p>
            <a:endParaRPr lang="ja-JP" altLang="en-US" sz="1500"/>
          </a:p>
        </p:txBody>
      </p:sp>
      <p:sp>
        <p:nvSpPr>
          <p:cNvPr id="5" name="Text 3"/>
          <p:cNvSpPr/>
          <p:nvPr/>
        </p:nvSpPr>
        <p:spPr>
          <a:xfrm>
            <a:off x="856854" y="2428379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Question 1</a:t>
            </a:r>
            <a:endParaRPr lang="en-US" sz="1833"/>
          </a:p>
        </p:txBody>
      </p:sp>
      <p:sp>
        <p:nvSpPr>
          <p:cNvPr id="6" name="Text 4"/>
          <p:cNvSpPr/>
          <p:nvPr/>
        </p:nvSpPr>
        <p:spPr>
          <a:xfrm>
            <a:off x="856854" y="2837061"/>
            <a:ext cx="324068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What is the name of the lead vocalist of Maroon 5?</a:t>
            </a:r>
            <a:endParaRPr lang="en-US" sz="1458"/>
          </a:p>
        </p:txBody>
      </p:sp>
      <p:sp>
        <p:nvSpPr>
          <p:cNvPr id="7" name="Text 5"/>
          <p:cNvSpPr/>
          <p:nvPr/>
        </p:nvSpPr>
        <p:spPr>
          <a:xfrm>
            <a:off x="856854" y="3555306"/>
            <a:ext cx="3240683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375"/>
              </a:lnSpc>
              <a:buAutoNum type="alphaUcParenR"/>
            </a:pPr>
            <a:r>
              <a:rPr lang="en-US" sz="1458">
                <a:solidFill>
                  <a:schemeClr val="tx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Adam Lambert</a:t>
            </a:r>
          </a:p>
          <a:p>
            <a:pPr marL="342900" indent="-342900">
              <a:lnSpc>
                <a:spcPts val="2375"/>
              </a:lnSpc>
              <a:buAutoNum type="alphaUcParenR"/>
            </a:pPr>
            <a:r>
              <a:rPr lang="en-US" sz="1458">
                <a:solidFill>
                  <a:schemeClr val="tx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Adam Levine</a:t>
            </a:r>
          </a:p>
          <a:p>
            <a:pPr marL="342900" indent="-342900">
              <a:lnSpc>
                <a:spcPts val="2375"/>
              </a:lnSpc>
              <a:buAutoNum type="alphaUcParenR"/>
            </a:pPr>
            <a:r>
              <a:rPr lang="en-US" sz="1458">
                <a:solidFill>
                  <a:schemeClr val="tx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Adam Sandler</a:t>
            </a:r>
            <a:endParaRPr lang="en-US" sz="1458">
              <a:solidFill>
                <a:schemeClr val="tx2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4286548" y="2239368"/>
            <a:ext cx="3618806" cy="2714625"/>
          </a:xfrm>
          <a:prstGeom prst="rect">
            <a:avLst/>
          </a:prstGeom>
          <a:solidFill>
            <a:srgbClr val="E9E6FA"/>
          </a:solidFill>
          <a:ln/>
        </p:spPr>
        <p:txBody>
          <a:bodyPr/>
          <a:lstStyle/>
          <a:p>
            <a:endParaRPr lang="ja-JP" altLang="en-US" sz="1500"/>
          </a:p>
        </p:txBody>
      </p:sp>
      <p:sp>
        <p:nvSpPr>
          <p:cNvPr id="9" name="Shape 7"/>
          <p:cNvSpPr/>
          <p:nvPr/>
        </p:nvSpPr>
        <p:spPr>
          <a:xfrm>
            <a:off x="4286548" y="2239368"/>
            <a:ext cx="25400" cy="2714625"/>
          </a:xfrm>
          <a:prstGeom prst="roundRect">
            <a:avLst>
              <a:gd name="adj" fmla="val 312558"/>
            </a:avLst>
          </a:prstGeom>
          <a:solidFill>
            <a:srgbClr val="BDB8DF"/>
          </a:solidFill>
          <a:ln/>
        </p:spPr>
        <p:txBody>
          <a:bodyPr/>
          <a:lstStyle/>
          <a:p>
            <a:endParaRPr lang="ja-JP" altLang="en-US" sz="1500"/>
          </a:p>
        </p:txBody>
      </p:sp>
      <p:sp>
        <p:nvSpPr>
          <p:cNvPr id="10" name="Text 8"/>
          <p:cNvSpPr/>
          <p:nvPr/>
        </p:nvSpPr>
        <p:spPr>
          <a:xfrm>
            <a:off x="4475560" y="2428379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Question 2</a:t>
            </a:r>
            <a:endParaRPr lang="en-US" sz="1833"/>
          </a:p>
        </p:txBody>
      </p:sp>
      <p:sp>
        <p:nvSpPr>
          <p:cNvPr id="11" name="Text 9"/>
          <p:cNvSpPr/>
          <p:nvPr/>
        </p:nvSpPr>
        <p:spPr>
          <a:xfrm>
            <a:off x="4475559" y="2837061"/>
            <a:ext cx="3240782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The music video for "Daylight" was created with videos submitted by whom?</a:t>
            </a:r>
            <a:endParaRPr lang="en-US" sz="1458"/>
          </a:p>
        </p:txBody>
      </p:sp>
      <p:sp>
        <p:nvSpPr>
          <p:cNvPr id="12" name="Text 10"/>
          <p:cNvSpPr/>
          <p:nvPr/>
        </p:nvSpPr>
        <p:spPr>
          <a:xfrm>
            <a:off x="4475559" y="3596283"/>
            <a:ext cx="3240782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375"/>
              </a:lnSpc>
              <a:buAutoNum type="alphaUcParenR"/>
            </a:pPr>
            <a:r>
              <a:rPr lang="en-US" sz="1458">
                <a:solidFill>
                  <a:schemeClr val="tx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Professional actors</a:t>
            </a:r>
          </a:p>
          <a:p>
            <a:pPr marL="342900" indent="-342900">
              <a:lnSpc>
                <a:spcPts val="2375"/>
              </a:lnSpc>
              <a:buAutoNum type="alphaUcParenR"/>
            </a:pPr>
            <a:r>
              <a:rPr lang="en-US" sz="1458">
                <a:solidFill>
                  <a:schemeClr val="tx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The band members' families</a:t>
            </a:r>
          </a:p>
          <a:p>
            <a:pPr marL="342900" indent="-342900">
              <a:lnSpc>
                <a:spcPts val="2375"/>
              </a:lnSpc>
              <a:buAutoNum type="alphaUcParenR"/>
            </a:pPr>
            <a:r>
              <a:rPr lang="en-US" sz="1458">
                <a:solidFill>
                  <a:schemeClr val="tx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Their</a:t>
            </a:r>
            <a:r>
              <a:rPr lang="en-US" sz="1458" b="1">
                <a:solidFill>
                  <a:schemeClr val="tx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458">
                <a:solidFill>
                  <a:schemeClr val="tx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fans</a:t>
            </a:r>
            <a:endParaRPr lang="en-US" sz="1458">
              <a:solidFill>
                <a:schemeClr val="tx2"/>
              </a:solidFill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905354" y="2239368"/>
            <a:ext cx="3618806" cy="2714625"/>
          </a:xfrm>
          <a:prstGeom prst="rect">
            <a:avLst/>
          </a:prstGeom>
          <a:solidFill>
            <a:srgbClr val="E9E6FA"/>
          </a:solidFill>
          <a:ln/>
        </p:spPr>
        <p:txBody>
          <a:bodyPr/>
          <a:lstStyle/>
          <a:p>
            <a:endParaRPr lang="ja-JP" altLang="en-US" sz="1500"/>
          </a:p>
        </p:txBody>
      </p:sp>
      <p:sp>
        <p:nvSpPr>
          <p:cNvPr id="14" name="Shape 12"/>
          <p:cNvSpPr/>
          <p:nvPr/>
        </p:nvSpPr>
        <p:spPr>
          <a:xfrm>
            <a:off x="7905353" y="2239368"/>
            <a:ext cx="25400" cy="2714625"/>
          </a:xfrm>
          <a:prstGeom prst="roundRect">
            <a:avLst>
              <a:gd name="adj" fmla="val 312558"/>
            </a:avLst>
          </a:prstGeom>
          <a:solidFill>
            <a:srgbClr val="BDB8DF"/>
          </a:solidFill>
          <a:ln/>
        </p:spPr>
        <p:txBody>
          <a:bodyPr/>
          <a:lstStyle/>
          <a:p>
            <a:endParaRPr lang="ja-JP" altLang="en-US" sz="1500"/>
          </a:p>
        </p:txBody>
      </p:sp>
      <p:sp>
        <p:nvSpPr>
          <p:cNvPr id="15" name="Text 13"/>
          <p:cNvSpPr/>
          <p:nvPr/>
        </p:nvSpPr>
        <p:spPr>
          <a:xfrm>
            <a:off x="8094365" y="2428379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Question 3</a:t>
            </a:r>
            <a:endParaRPr lang="en-US" sz="1833"/>
          </a:p>
        </p:txBody>
      </p:sp>
      <p:sp>
        <p:nvSpPr>
          <p:cNvPr id="16" name="Text 14"/>
          <p:cNvSpPr/>
          <p:nvPr/>
        </p:nvSpPr>
        <p:spPr>
          <a:xfrm>
            <a:off x="8094365" y="2837061"/>
            <a:ext cx="324078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In the song, what does "daylight" symbolize?</a:t>
            </a:r>
            <a:endParaRPr lang="en-US" sz="1458"/>
          </a:p>
        </p:txBody>
      </p:sp>
      <p:sp>
        <p:nvSpPr>
          <p:cNvPr id="17" name="Text 15"/>
          <p:cNvSpPr/>
          <p:nvPr/>
        </p:nvSpPr>
        <p:spPr>
          <a:xfrm>
            <a:off x="8094365" y="3555306"/>
            <a:ext cx="3240782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375"/>
              </a:lnSpc>
              <a:buAutoNum type="alphaUcParenR"/>
            </a:pPr>
            <a:r>
              <a:rPr lang="en-US" sz="1458">
                <a:solidFill>
                  <a:schemeClr val="tx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 new beginning</a:t>
            </a:r>
          </a:p>
          <a:p>
            <a:pPr marL="342900" indent="-342900">
              <a:lnSpc>
                <a:spcPts val="2375"/>
              </a:lnSpc>
              <a:buAutoNum type="alphaUcParenR"/>
            </a:pPr>
            <a:r>
              <a:rPr lang="en-US" sz="1458">
                <a:solidFill>
                  <a:schemeClr val="tx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The time to say goodbye</a:t>
            </a:r>
          </a:p>
          <a:p>
            <a:pPr marL="342900" indent="-342900">
              <a:lnSpc>
                <a:spcPts val="2375"/>
              </a:lnSpc>
              <a:buAutoNum type="alphaUcParenR"/>
            </a:pPr>
            <a:r>
              <a:rPr lang="en-US" sz="1458">
                <a:solidFill>
                  <a:schemeClr val="tx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 happy memory</a:t>
            </a:r>
            <a:endParaRPr lang="en-US" sz="1458">
              <a:solidFill>
                <a:schemeClr val="tx2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661492" y="5172969"/>
            <a:ext cx="10869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375"/>
              </a:lnSpc>
            </a:pPr>
            <a:r>
              <a:rPr lang="en-US" sz="1458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How many did you get right?</a:t>
            </a:r>
            <a:endParaRPr lang="en-US" sz="1458"/>
          </a:p>
        </p:txBody>
      </p:sp>
      <p:pic>
        <p:nvPicPr>
          <p:cNvPr id="20" name="Audio Recording 2025/09/01 14:43:46">
            <a:hlinkClick r:id="" action="ppaction://media"/>
            <a:extLst>
              <a:ext uri="{FF2B5EF4-FFF2-40B4-BE49-F238E27FC236}">
                <a16:creationId xmlns:a16="http://schemas.microsoft.com/office/drawing/2014/main" id="{515947A7-AEBA-CCC4-5DF9-28091685A6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0661" y="105933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7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3271" y="631528"/>
            <a:ext cx="7501533" cy="438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417"/>
              </a:lnSpc>
            </a:pPr>
            <a:r>
              <a:rPr lang="en-US" sz="2750" b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Pronunciation Challenge: Sound Like a Native!</a:t>
            </a:r>
            <a:endParaRPr lang="en-US" sz="2750"/>
          </a:p>
        </p:txBody>
      </p:sp>
      <p:sp>
        <p:nvSpPr>
          <p:cNvPr id="3" name="Text 1"/>
          <p:cNvSpPr/>
          <p:nvPr/>
        </p:nvSpPr>
        <p:spPr>
          <a:xfrm>
            <a:off x="613271" y="1424285"/>
            <a:ext cx="6408242" cy="560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75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Natural spoken English uses special techniques that make words flow together. Let's practice with lines from the song!</a:t>
            </a:r>
            <a:endParaRPr lang="en-US" sz="1375"/>
          </a:p>
        </p:txBody>
      </p:sp>
      <p:sp>
        <p:nvSpPr>
          <p:cNvPr id="4" name="Shape 2"/>
          <p:cNvSpPr/>
          <p:nvPr/>
        </p:nvSpPr>
        <p:spPr>
          <a:xfrm>
            <a:off x="613271" y="2181919"/>
            <a:ext cx="3116461" cy="1836143"/>
          </a:xfrm>
          <a:prstGeom prst="roundRect">
            <a:avLst>
              <a:gd name="adj" fmla="val 4008"/>
            </a:avLst>
          </a:prstGeom>
          <a:solidFill>
            <a:srgbClr val="FAFAFA">
              <a:alpha val="95000"/>
            </a:srgbClr>
          </a:solidFill>
          <a:ln w="2286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ja-JP" altLang="en-US" sz="1500"/>
          </a:p>
        </p:txBody>
      </p:sp>
      <p:sp>
        <p:nvSpPr>
          <p:cNvPr id="5" name="Shape 3"/>
          <p:cNvSpPr/>
          <p:nvPr/>
        </p:nvSpPr>
        <p:spPr>
          <a:xfrm>
            <a:off x="613271" y="2181919"/>
            <a:ext cx="76200" cy="1836143"/>
          </a:xfrm>
          <a:prstGeom prst="roundRect">
            <a:avLst>
              <a:gd name="adj" fmla="val 96585"/>
            </a:avLst>
          </a:prstGeom>
          <a:solidFill>
            <a:srgbClr val="5E4CE6"/>
          </a:solidFill>
          <a:ln/>
        </p:spPr>
        <p:txBody>
          <a:bodyPr/>
          <a:lstStyle/>
          <a:p>
            <a:endParaRPr lang="ja-JP" altLang="en-US" sz="1500"/>
          </a:p>
        </p:txBody>
      </p:sp>
      <p:sp>
        <p:nvSpPr>
          <p:cNvPr id="6" name="Text 4"/>
          <p:cNvSpPr/>
          <p:nvPr/>
        </p:nvSpPr>
        <p:spPr>
          <a:xfrm>
            <a:off x="883742" y="2376191"/>
            <a:ext cx="2190353" cy="273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708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Elision (音が消える)</a:t>
            </a:r>
            <a:endParaRPr lang="en-US" sz="1708"/>
          </a:p>
        </p:txBody>
      </p:sp>
      <p:sp>
        <p:nvSpPr>
          <p:cNvPr id="7" name="Text 5"/>
          <p:cNvSpPr/>
          <p:nvPr/>
        </p:nvSpPr>
        <p:spPr>
          <a:xfrm>
            <a:off x="883742" y="2825255"/>
            <a:ext cx="2651720" cy="560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75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"But" → /bə/ (The final "t" sound becomes very weak)</a:t>
            </a:r>
            <a:endParaRPr lang="en-US" sz="1375"/>
          </a:p>
        </p:txBody>
      </p:sp>
      <p:sp>
        <p:nvSpPr>
          <p:cNvPr id="8" name="Text 6"/>
          <p:cNvSpPr/>
          <p:nvPr/>
        </p:nvSpPr>
        <p:spPr>
          <a:xfrm>
            <a:off x="883742" y="3543499"/>
            <a:ext cx="2651720" cy="280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75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"'Cause" (from Because) → /kəz/</a:t>
            </a:r>
            <a:endParaRPr lang="en-US" sz="1375"/>
          </a:p>
        </p:txBody>
      </p:sp>
      <p:sp>
        <p:nvSpPr>
          <p:cNvPr id="9" name="Shape 7"/>
          <p:cNvSpPr/>
          <p:nvPr/>
        </p:nvSpPr>
        <p:spPr>
          <a:xfrm>
            <a:off x="3904953" y="2181919"/>
            <a:ext cx="3116560" cy="1836143"/>
          </a:xfrm>
          <a:prstGeom prst="roundRect">
            <a:avLst>
              <a:gd name="adj" fmla="val 4008"/>
            </a:avLst>
          </a:prstGeom>
          <a:solidFill>
            <a:srgbClr val="FAFAFA">
              <a:alpha val="95000"/>
            </a:srgbClr>
          </a:solidFill>
          <a:ln w="2286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ja-JP" altLang="en-US" sz="1500"/>
          </a:p>
        </p:txBody>
      </p:sp>
      <p:sp>
        <p:nvSpPr>
          <p:cNvPr id="10" name="Shape 8"/>
          <p:cNvSpPr/>
          <p:nvPr/>
        </p:nvSpPr>
        <p:spPr>
          <a:xfrm>
            <a:off x="3904953" y="2181919"/>
            <a:ext cx="76200" cy="1836143"/>
          </a:xfrm>
          <a:prstGeom prst="roundRect">
            <a:avLst>
              <a:gd name="adj" fmla="val 96585"/>
            </a:avLst>
          </a:prstGeom>
          <a:solidFill>
            <a:srgbClr val="5E4CE6"/>
          </a:solidFill>
          <a:ln/>
        </p:spPr>
        <p:txBody>
          <a:bodyPr/>
          <a:lstStyle/>
          <a:p>
            <a:endParaRPr lang="ja-JP" altLang="en-US" sz="1500"/>
          </a:p>
        </p:txBody>
      </p:sp>
      <p:sp>
        <p:nvSpPr>
          <p:cNvPr id="11" name="Text 9"/>
          <p:cNvSpPr/>
          <p:nvPr/>
        </p:nvSpPr>
        <p:spPr>
          <a:xfrm>
            <a:off x="4175423" y="2376191"/>
            <a:ext cx="2190353" cy="273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708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Linking (音が繋がる)</a:t>
            </a:r>
            <a:endParaRPr lang="en-US" sz="1708"/>
          </a:p>
        </p:txBody>
      </p:sp>
      <p:sp>
        <p:nvSpPr>
          <p:cNvPr id="12" name="Text 10"/>
          <p:cNvSpPr/>
          <p:nvPr/>
        </p:nvSpPr>
        <p:spPr>
          <a:xfrm>
            <a:off x="4175423" y="2825254"/>
            <a:ext cx="2651819" cy="280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75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"tonight I" → /tənaɪt‿aɪ/</a:t>
            </a:r>
            <a:endParaRPr lang="en-US" sz="1375"/>
          </a:p>
        </p:txBody>
      </p:sp>
      <p:sp>
        <p:nvSpPr>
          <p:cNvPr id="13" name="Text 11"/>
          <p:cNvSpPr/>
          <p:nvPr/>
        </p:nvSpPr>
        <p:spPr>
          <a:xfrm>
            <a:off x="4175423" y="3263206"/>
            <a:ext cx="2651819" cy="280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75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"on our" → /ɒn‿aʊər/</a:t>
            </a:r>
            <a:endParaRPr lang="en-US" sz="1375"/>
          </a:p>
        </p:txBody>
      </p:sp>
      <p:sp>
        <p:nvSpPr>
          <p:cNvPr id="14" name="Shape 12"/>
          <p:cNvSpPr/>
          <p:nvPr/>
        </p:nvSpPr>
        <p:spPr>
          <a:xfrm>
            <a:off x="613271" y="4193282"/>
            <a:ext cx="3116461" cy="1836143"/>
          </a:xfrm>
          <a:prstGeom prst="roundRect">
            <a:avLst>
              <a:gd name="adj" fmla="val 4008"/>
            </a:avLst>
          </a:prstGeom>
          <a:solidFill>
            <a:srgbClr val="FAFAFA">
              <a:alpha val="95000"/>
            </a:srgbClr>
          </a:solidFill>
          <a:ln w="2286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ja-JP" altLang="en-US" sz="1500"/>
          </a:p>
        </p:txBody>
      </p:sp>
      <p:sp>
        <p:nvSpPr>
          <p:cNvPr id="15" name="Shape 13"/>
          <p:cNvSpPr/>
          <p:nvPr/>
        </p:nvSpPr>
        <p:spPr>
          <a:xfrm>
            <a:off x="613271" y="4193282"/>
            <a:ext cx="76200" cy="1836143"/>
          </a:xfrm>
          <a:prstGeom prst="roundRect">
            <a:avLst>
              <a:gd name="adj" fmla="val 96585"/>
            </a:avLst>
          </a:prstGeom>
          <a:solidFill>
            <a:srgbClr val="5E4CE6"/>
          </a:solidFill>
          <a:ln/>
        </p:spPr>
        <p:txBody>
          <a:bodyPr/>
          <a:lstStyle/>
          <a:p>
            <a:endParaRPr lang="ja-JP" altLang="en-US" sz="1500"/>
          </a:p>
        </p:txBody>
      </p:sp>
      <p:sp>
        <p:nvSpPr>
          <p:cNvPr id="16" name="Text 14"/>
          <p:cNvSpPr/>
          <p:nvPr/>
        </p:nvSpPr>
        <p:spPr>
          <a:xfrm>
            <a:off x="883742" y="4387553"/>
            <a:ext cx="2190353" cy="273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708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The Schwa (弱い音)</a:t>
            </a:r>
            <a:endParaRPr lang="en-US" sz="1708"/>
          </a:p>
        </p:txBody>
      </p:sp>
      <p:sp>
        <p:nvSpPr>
          <p:cNvPr id="17" name="Text 15"/>
          <p:cNvSpPr/>
          <p:nvPr/>
        </p:nvSpPr>
        <p:spPr>
          <a:xfrm>
            <a:off x="883742" y="4836617"/>
            <a:ext cx="2651720" cy="280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75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"gonna" → /ˈgənə/</a:t>
            </a:r>
            <a:endParaRPr lang="en-US" sz="1375"/>
          </a:p>
        </p:txBody>
      </p:sp>
      <p:sp>
        <p:nvSpPr>
          <p:cNvPr id="18" name="Text 16"/>
          <p:cNvSpPr/>
          <p:nvPr/>
        </p:nvSpPr>
        <p:spPr>
          <a:xfrm>
            <a:off x="883742" y="5274569"/>
            <a:ext cx="2651720" cy="560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75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This weak "uh" sound is very common in natural English</a:t>
            </a:r>
            <a:endParaRPr lang="en-US" sz="1375"/>
          </a:p>
        </p:txBody>
      </p:sp>
      <p:sp>
        <p:nvSpPr>
          <p:cNvPr id="20" name="Text 17"/>
          <p:cNvSpPr/>
          <p:nvPr/>
        </p:nvSpPr>
        <p:spPr>
          <a:xfrm>
            <a:off x="7665993" y="4696470"/>
            <a:ext cx="4129683" cy="560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75" b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Try it yourself!</a:t>
            </a:r>
            <a:r>
              <a:rPr lang="en-US" sz="1375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Practice these techniques to make your English sound more natural.</a:t>
            </a:r>
            <a:endParaRPr lang="en-US" sz="1375"/>
          </a:p>
        </p:txBody>
      </p:sp>
      <p:pic>
        <p:nvPicPr>
          <p:cNvPr id="6146" name="Picture 2" descr="Daylight (lyrics) - Maroon 5 - YouTube">
            <a:extLst>
              <a:ext uri="{FF2B5EF4-FFF2-40B4-BE49-F238E27FC236}">
                <a16:creationId xmlns:a16="http://schemas.microsoft.com/office/drawing/2014/main" id="{C1B35B3A-55B1-3866-4C33-40FB75147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593" y="1778986"/>
            <a:ext cx="4292082" cy="241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Audio Recording 2025/09/01 14:44:32">
            <a:hlinkClick r:id="" action="ppaction://media"/>
            <a:extLst>
              <a:ext uri="{FF2B5EF4-FFF2-40B4-BE49-F238E27FC236}">
                <a16:creationId xmlns:a16="http://schemas.microsoft.com/office/drawing/2014/main" id="{98F42764-0B5B-4280-9FEF-BE37716081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56833" y="479974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4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8013" y="508397"/>
            <a:ext cx="5252343" cy="434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417"/>
              </a:lnSpc>
            </a:pPr>
            <a:r>
              <a:rPr lang="en-US" sz="2708" b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Activity: Let's Change the Lyrics!</a:t>
            </a:r>
            <a:endParaRPr lang="en-US" sz="2708"/>
          </a:p>
        </p:txBody>
      </p:sp>
      <p:sp>
        <p:nvSpPr>
          <p:cNvPr id="3" name="Text 1"/>
          <p:cNvSpPr/>
          <p:nvPr/>
        </p:nvSpPr>
        <p:spPr>
          <a:xfrm>
            <a:off x="608013" y="1116409"/>
            <a:ext cx="3126383" cy="325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42"/>
              </a:lnSpc>
            </a:pPr>
            <a:r>
              <a:rPr lang="en-US" sz="2042" b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The original chorus line is:</a:t>
            </a:r>
            <a:endParaRPr lang="en-US" sz="2042"/>
          </a:p>
        </p:txBody>
      </p:sp>
      <p:sp>
        <p:nvSpPr>
          <p:cNvPr id="4" name="Text 2"/>
          <p:cNvSpPr/>
          <p:nvPr/>
        </p:nvSpPr>
        <p:spPr>
          <a:xfrm>
            <a:off x="608013" y="1702693"/>
            <a:ext cx="10975975" cy="2779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167"/>
              </a:lnSpc>
            </a:pPr>
            <a:r>
              <a:rPr lang="en-US" sz="1333">
                <a:solidFill>
                  <a:srgbClr val="84C1FA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"And when the daylight comes I'll have to go"</a:t>
            </a:r>
            <a:endParaRPr lang="en-US" sz="1333"/>
          </a:p>
        </p:txBody>
      </p:sp>
      <p:sp>
        <p:nvSpPr>
          <p:cNvPr id="5" name="Text 3"/>
          <p:cNvSpPr/>
          <p:nvPr/>
        </p:nvSpPr>
        <p:spPr>
          <a:xfrm>
            <a:off x="608013" y="2175967"/>
            <a:ext cx="10975975" cy="2779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33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Let's change this line to fit new situations:</a:t>
            </a:r>
            <a:endParaRPr lang="en-US" sz="1333"/>
          </a:p>
        </p:txBody>
      </p:sp>
      <p:sp>
        <p:nvSpPr>
          <p:cNvPr id="6" name="Text 4"/>
          <p:cNvSpPr/>
          <p:nvPr/>
        </p:nvSpPr>
        <p:spPr>
          <a:xfrm>
            <a:off x="608012" y="2822972"/>
            <a:ext cx="2171700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708" b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Examples:</a:t>
            </a:r>
            <a:endParaRPr lang="en-US" sz="1708"/>
          </a:p>
        </p:txBody>
      </p:sp>
      <p:sp>
        <p:nvSpPr>
          <p:cNvPr id="7" name="Shape 5"/>
          <p:cNvSpPr/>
          <p:nvPr/>
        </p:nvSpPr>
        <p:spPr>
          <a:xfrm>
            <a:off x="608012" y="3289796"/>
            <a:ext cx="5276057" cy="1108670"/>
          </a:xfrm>
          <a:prstGeom prst="roundRect">
            <a:avLst>
              <a:gd name="adj" fmla="val 6582"/>
            </a:avLst>
          </a:prstGeom>
          <a:solidFill>
            <a:srgbClr val="FAFAFA">
              <a:alpha val="95000"/>
            </a:srgbClr>
          </a:solidFill>
          <a:ln w="2286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ja-JP" altLang="en-US" sz="1500"/>
          </a:p>
        </p:txBody>
      </p:sp>
      <p:sp>
        <p:nvSpPr>
          <p:cNvPr id="8" name="Text 6"/>
          <p:cNvSpPr/>
          <p:nvPr/>
        </p:nvSpPr>
        <p:spPr>
          <a:xfrm>
            <a:off x="800794" y="3482579"/>
            <a:ext cx="2171700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708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Finishing a fun party</a:t>
            </a:r>
            <a:endParaRPr lang="en-US" sz="1708"/>
          </a:p>
        </p:txBody>
      </p:sp>
      <p:sp>
        <p:nvSpPr>
          <p:cNvPr id="9" name="Text 7"/>
          <p:cNvSpPr/>
          <p:nvPr/>
        </p:nvSpPr>
        <p:spPr>
          <a:xfrm>
            <a:off x="800794" y="3927772"/>
            <a:ext cx="4890493" cy="2779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33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"And when the </a:t>
            </a:r>
            <a:r>
              <a:rPr lang="en-US" sz="1333" b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morning</a:t>
            </a:r>
            <a:r>
              <a:rPr lang="en-US" sz="1333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comes I'll have to go </a:t>
            </a:r>
            <a:r>
              <a:rPr lang="en-US" sz="1333" b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home</a:t>
            </a:r>
            <a:r>
              <a:rPr lang="en-US" sz="1333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</a:t>
            </a:r>
            <a:endParaRPr lang="en-US" sz="1333"/>
          </a:p>
        </p:txBody>
      </p:sp>
      <p:sp>
        <p:nvSpPr>
          <p:cNvPr id="10" name="Shape 8"/>
          <p:cNvSpPr/>
          <p:nvPr/>
        </p:nvSpPr>
        <p:spPr>
          <a:xfrm>
            <a:off x="608012" y="4572198"/>
            <a:ext cx="5276057" cy="1108670"/>
          </a:xfrm>
          <a:prstGeom prst="roundRect">
            <a:avLst>
              <a:gd name="adj" fmla="val 6582"/>
            </a:avLst>
          </a:prstGeom>
          <a:solidFill>
            <a:srgbClr val="FAFAFA">
              <a:alpha val="95000"/>
            </a:srgbClr>
          </a:solidFill>
          <a:ln w="2286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ja-JP" altLang="en-US" sz="1500"/>
          </a:p>
        </p:txBody>
      </p:sp>
      <p:sp>
        <p:nvSpPr>
          <p:cNvPr id="11" name="Text 9"/>
          <p:cNvSpPr/>
          <p:nvPr/>
        </p:nvSpPr>
        <p:spPr>
          <a:xfrm>
            <a:off x="800795" y="4764981"/>
            <a:ext cx="2915344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708" b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Last day of summer vacation</a:t>
            </a:r>
            <a:endParaRPr lang="en-US" sz="1708"/>
          </a:p>
        </p:txBody>
      </p:sp>
      <p:sp>
        <p:nvSpPr>
          <p:cNvPr id="12" name="Text 10"/>
          <p:cNvSpPr/>
          <p:nvPr/>
        </p:nvSpPr>
        <p:spPr>
          <a:xfrm>
            <a:off x="800794" y="5210175"/>
            <a:ext cx="4890493" cy="2779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33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"And when </a:t>
            </a:r>
            <a:r>
              <a:rPr lang="en-US" sz="1333" b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September</a:t>
            </a:r>
            <a:r>
              <a:rPr lang="en-US" sz="1333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comes I'll have to go to </a:t>
            </a:r>
            <a:r>
              <a:rPr lang="en-US" sz="1333" b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school</a:t>
            </a:r>
            <a:r>
              <a:rPr lang="en-US" sz="1333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</a:t>
            </a:r>
            <a:endParaRPr lang="en-US" sz="1333"/>
          </a:p>
        </p:txBody>
      </p:sp>
      <p:sp>
        <p:nvSpPr>
          <p:cNvPr id="14" name="Text 11"/>
          <p:cNvSpPr/>
          <p:nvPr/>
        </p:nvSpPr>
        <p:spPr>
          <a:xfrm>
            <a:off x="6314282" y="4777284"/>
            <a:ext cx="2171700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708" b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Now, your turn!</a:t>
            </a:r>
            <a:endParaRPr lang="en-US" sz="1708"/>
          </a:p>
        </p:txBody>
      </p:sp>
      <p:sp>
        <p:nvSpPr>
          <p:cNvPr id="15" name="Text 12"/>
          <p:cNvSpPr/>
          <p:nvPr/>
        </p:nvSpPr>
        <p:spPr>
          <a:xfrm>
            <a:off x="6314282" y="5222478"/>
            <a:ext cx="5276057" cy="2779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33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Think of a situation and create your own lyric to share with the class!</a:t>
            </a:r>
            <a:endParaRPr lang="en-US" sz="1333"/>
          </a:p>
        </p:txBody>
      </p:sp>
      <p:sp>
        <p:nvSpPr>
          <p:cNvPr id="16" name="Text 13"/>
          <p:cNvSpPr/>
          <p:nvPr/>
        </p:nvSpPr>
        <p:spPr>
          <a:xfrm>
            <a:off x="608013" y="6071592"/>
            <a:ext cx="10975975" cy="2779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167"/>
              </a:lnSpc>
            </a:pPr>
            <a:r>
              <a:rPr lang="en-US" sz="1333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Thank you for exploring Maroon 5's "Daylight" with us today!</a:t>
            </a:r>
            <a:endParaRPr lang="en-US" sz="1333"/>
          </a:p>
        </p:txBody>
      </p:sp>
      <p:pic>
        <p:nvPicPr>
          <p:cNvPr id="7170" name="Picture 2" descr="Maroon 5 - Daylight (Remix Music) (lyric Video) - YouTube">
            <a:extLst>
              <a:ext uri="{FF2B5EF4-FFF2-40B4-BE49-F238E27FC236}">
                <a16:creationId xmlns:a16="http://schemas.microsoft.com/office/drawing/2014/main" id="{EB98AE97-C37A-E30C-10FD-CE4BF16AB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694" y="2453879"/>
            <a:ext cx="3649233" cy="2053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Audio Recording 2025/09/01 14:45:02">
            <a:hlinkClick r:id="" action="ppaction://media"/>
            <a:extLst>
              <a:ext uri="{FF2B5EF4-FFF2-40B4-BE49-F238E27FC236}">
                <a16:creationId xmlns:a16="http://schemas.microsoft.com/office/drawing/2014/main" id="{A327AFC6-38EB-16F8-7161-3D6DE240A5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12671" y="64792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9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Color">
      <a:dk1>
        <a:srgbClr val="525254"/>
      </a:dk1>
      <a:lt1>
        <a:srgbClr val="FFFFFF"/>
      </a:lt1>
      <a:dk2>
        <a:srgbClr val="222222"/>
      </a:dk2>
      <a:lt2>
        <a:srgbClr val="FFFFFF"/>
      </a:lt2>
      <a:accent1>
        <a:srgbClr val="E3FF3B"/>
      </a:accent1>
      <a:accent2>
        <a:srgbClr val="FE5C68"/>
      </a:accent2>
      <a:accent3>
        <a:srgbClr val="343E5A"/>
      </a:accent3>
      <a:accent4>
        <a:srgbClr val="3EC2BF"/>
      </a:accent4>
      <a:accent5>
        <a:srgbClr val="B886B9"/>
      </a:accent5>
      <a:accent6>
        <a:srgbClr val="3F3F3F"/>
      </a:accent6>
      <a:hlink>
        <a:srgbClr val="3EC2BF"/>
      </a:hlink>
      <a:folHlink>
        <a:srgbClr val="C7C7C7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2225" cap="rnd">
          <a:solidFill>
            <a:schemeClr val="bg2"/>
          </a:solidFill>
          <a:prstDash val="sysDot"/>
          <a:round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1128</Words>
  <Application>Microsoft Macintosh PowerPoint</Application>
  <PresentationFormat>ワイド画面</PresentationFormat>
  <Paragraphs>125</Paragraphs>
  <Slides>11</Slides>
  <Notes>10</Notes>
  <HiddenSlides>0</HiddenSlides>
  <MMClips>11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7" baseType="lpstr">
      <vt:lpstr>Arimo</vt:lpstr>
      <vt:lpstr>Outfit Extra Bold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YOSHIFUJI Tomohiro</dc:creator>
  <cp:lastModifiedBy>정훈 임</cp:lastModifiedBy>
  <cp:revision>2</cp:revision>
  <dcterms:created xsi:type="dcterms:W3CDTF">2022-05-19T07:21:08Z</dcterms:created>
  <dcterms:modified xsi:type="dcterms:W3CDTF">2025-09-01T05:48:36Z</dcterms:modified>
</cp:coreProperties>
</file>