
<file path=[Content_Types].xml><?xml version="1.0" encoding="utf-8"?>
<Types xmlns="http://schemas.openxmlformats.org/package/2006/content-types"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48" r:id="rId2"/>
  </p:sldMasterIdLst>
  <p:sldIdLst>
    <p:sldId id="271" r:id="rId3"/>
    <p:sldId id="272" r:id="rId4"/>
    <p:sldId id="273" r:id="rId5"/>
    <p:sldId id="274" r:id="rId6"/>
    <p:sldId id="264" r:id="rId7"/>
    <p:sldId id="265" r:id="rId8"/>
    <p:sldId id="275" r:id="rId9"/>
    <p:sldId id="266" r:id="rId10"/>
    <p:sldId id="269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FA6"/>
    <a:srgbClr val="FEFFDE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89"/>
  </p:normalViewPr>
  <p:slideViewPr>
    <p:cSldViewPr snapToGrid="0">
      <p:cViewPr varScale="1">
        <p:scale>
          <a:sx n="88" d="100"/>
          <a:sy n="88" d="100"/>
        </p:scale>
        <p:origin x="9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35B10C-608F-A8F1-6720-131C3B4E62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71CE1D6-03F8-CB20-8E29-CACC6A544F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A06C7F-0436-9A7B-0846-7B021A27F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65F34-9027-435A-9B4E-0356BCF53037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AF00FD-3249-5C6D-D10C-264228D9F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39DA05-68FB-33F5-5E54-DDC3F4498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ABFF-6187-4CE6-8C70-87CAC3B2A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7550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E9F35C-CAB0-7FC4-CF38-F29DE4C81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CC0154-36A2-A4D0-8932-5464324DF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7B5A16-7A6F-6804-A5C6-5BA18C2F4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65F34-9027-435A-9B4E-0356BCF53037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DC3F4A-7EA9-19F6-7129-A2CBFF9FA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D77075-5A29-B159-15FC-7E9D61CBA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ABFF-6187-4CE6-8C70-87CAC3B2A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503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EF18D5-F9F6-9998-334B-42C385430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44FE5D2-A865-F9DC-8C95-CD455916B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647A559-2B4A-FD98-E604-303D58ECE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65F34-9027-435A-9B4E-0356BCF53037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16701C-CCEA-8679-4EE1-76D442259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F2770E-59DC-08B7-3F96-F4A8CBBEB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ABFF-6187-4CE6-8C70-87CAC3B2A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377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653830-2246-EB91-7B4F-9463E6C6F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285AD0-4887-FB55-F546-FB9EDDFE0E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2C3B554-D8A3-2398-266A-2E017606D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7D6B00D-1029-7987-17CF-C3F6BAB81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65F34-9027-435A-9B4E-0356BCF53037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C5C7FB-660E-CC96-8CD2-41C811D54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38F3EAC-DF00-DB09-0FA3-13D721B4C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ABFF-6187-4CE6-8C70-87CAC3B2A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7579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F7D70A-32BB-F070-6D03-2450D1BAA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01F5164-CD0C-4B45-35D6-2F3D8248A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D2FD230-3C06-23CF-66C1-D7737899F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3072C4D-C119-1058-6199-98E6DA27D4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86DF17E-DBD7-2DA4-D38D-6C0EEF3D18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7A01BB9-F035-AB0E-BF28-8608B6540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65F34-9027-435A-9B4E-0356BCF53037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0A7D36C-83CA-9F24-06D6-D0BF688C5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E9DBDF6-DBB5-4821-81B5-56F1ECE1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ABFF-6187-4CE6-8C70-87CAC3B2A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339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ECED16-FDD3-CF50-B9F0-A0E090A7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A5365B2-CAEC-59BC-A691-444452DBA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65F34-9027-435A-9B4E-0356BCF53037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6F81632-F390-F173-7E3A-52F3131E1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653C019-291D-580B-A22A-6E1EF7CC8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ABFF-6187-4CE6-8C70-87CAC3B2A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21308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AADB834-A94A-F86E-9061-F93114E60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65F34-9027-435A-9B4E-0356BCF53037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0CAF68E-52E9-CA41-4AD2-FA3685350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3D16EF6-809C-E35E-8D67-A049321D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ABFF-6187-4CE6-8C70-87CAC3B2A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022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D0FF99-37D4-432E-CEBB-CAB5798D8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110DC3-C146-8E18-73E1-3FAD01FF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C8620A-5D2B-74C6-D0B9-BBAC37DD4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E8B811A-AD85-96DF-8017-A1469927F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65F34-9027-435A-9B4E-0356BCF53037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C98D314-F677-83A6-D868-643F08E1F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59C995-4768-A8EF-5B5B-F057C62BC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ABFF-6187-4CE6-8C70-87CAC3B2A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3520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866A31-6969-781F-6687-F69C37916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AAC35E1-F4CA-71B3-8197-8EA67C2A28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6F81E28-A242-7A2E-7FCE-A570619B7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4FED645-678E-E3D1-1468-233EFA9F3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65F34-9027-435A-9B4E-0356BCF53037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76D4EEA-C80F-27F5-FBC6-220D39347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94F1E4B-33DF-F187-F765-A64B1683E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ABFF-6187-4CE6-8C70-87CAC3B2A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691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FA29E5-04EE-8508-A5F5-B5EB5123A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B9CD4A-FFA3-7D3A-1D4D-2F12BDA256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656195-992A-716E-231D-C4DA75A6E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65F34-9027-435A-9B4E-0356BCF53037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58EB18-77E5-C40F-D40D-E5A6202A9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1D522CC-15FC-CDEB-96B6-828239F68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ABFF-6187-4CE6-8C70-87CAC3B2A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177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D559430-F19B-59B5-F1B4-7D30B0D31B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4F491DB-A20D-498B-2A7A-1D692D810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FDA7F4-5BC5-6426-65EF-3271E3744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65F34-9027-435A-9B4E-0356BCF53037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40B916-1ABD-A00E-8D1D-0D1AF599F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B80DB4-7915-7F15-5BCA-3D393CE65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ABFF-6187-4CE6-8C70-87CAC3B2A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5040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3E4A030-6F32-7CE3-032C-D44B90767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97D972-09D5-B539-1562-A08BCC1EE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31388F-8D2F-724D-5BBD-C45A63331A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65F34-9027-435A-9B4E-0356BCF53037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19251A-AC9D-C860-232D-6C4777F5D2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8D1FDE-C2C7-4798-2BC2-A2A020AC21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0ABFF-6187-4CE6-8C70-87CAC3B2A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811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hyperlink" Target="https://create.kahoot.it/share/because-of-you/120017fb-925e-47f8-86eb-4dd38e9dee53" TargetMode="Externa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04877937-35AD-5BBB-16E4-6EC3FDB6BC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6000"/>
          </a:blip>
          <a:srcRect l="-246" t="9592" r="144" b="22347"/>
          <a:stretch/>
        </p:blipFill>
        <p:spPr>
          <a:xfrm>
            <a:off x="-12868" y="0"/>
            <a:ext cx="12204868" cy="686272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82E6E8BF-A9FD-F867-48B9-CE061F00F623}"/>
              </a:ext>
            </a:extLst>
          </p:cNvPr>
          <p:cNvSpPr/>
          <p:nvPr/>
        </p:nvSpPr>
        <p:spPr>
          <a:xfrm>
            <a:off x="2693708" y="4907510"/>
            <a:ext cx="6440128" cy="1788243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" name="TextBox 7"/>
          <p:cNvSpPr txBox="1"/>
          <p:nvPr/>
        </p:nvSpPr>
        <p:spPr>
          <a:xfrm>
            <a:off x="2738014" y="4986240"/>
            <a:ext cx="6357387" cy="3539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9"/>
              </a:lnSpc>
            </a:pPr>
            <a:r>
              <a:rPr lang="en-US" sz="4050" u="sng">
                <a:solidFill>
                  <a:srgbClr val="FFFFFF"/>
                </a:solidFill>
                <a:latin typeface="League Spartan"/>
              </a:rPr>
              <a:t>Group3</a:t>
            </a:r>
            <a:r>
              <a:rPr lang="en-US" sz="4050">
                <a:solidFill>
                  <a:srgbClr val="FFFFFF"/>
                </a:solidFill>
                <a:latin typeface="League Spartan"/>
              </a:rPr>
              <a:t>   Because of you</a:t>
            </a:r>
            <a:endParaRPr lang="ja-JP" altLang="en-US">
              <a:cs typeface="Calibri"/>
            </a:endParaRPr>
          </a:p>
          <a:p>
            <a:pPr algn="ctr">
              <a:lnSpc>
                <a:spcPts val="5719"/>
              </a:lnSpc>
            </a:pPr>
            <a:endParaRPr lang="en-US" sz="3200">
              <a:solidFill>
                <a:srgbClr val="FFFFFF"/>
              </a:solidFill>
              <a:latin typeface="League Spartan"/>
            </a:endParaRPr>
          </a:p>
          <a:p>
            <a:pPr algn="ctr">
              <a:lnSpc>
                <a:spcPts val="5719"/>
              </a:lnSpc>
            </a:pPr>
            <a:endParaRPr lang="en-US" sz="2000">
              <a:solidFill>
                <a:srgbClr val="FFFFFF"/>
              </a:solidFill>
              <a:latin typeface="League Spartan"/>
            </a:endParaRPr>
          </a:p>
          <a:p>
            <a:pPr algn="ctr">
              <a:lnSpc>
                <a:spcPts val="5719"/>
              </a:lnSpc>
            </a:pPr>
            <a:endParaRPr lang="en-US" sz="2000">
              <a:solidFill>
                <a:srgbClr val="FFFFFF"/>
              </a:solidFill>
              <a:latin typeface="League Spartan"/>
            </a:endParaRPr>
          </a:p>
          <a:p>
            <a:pPr algn="ctr">
              <a:lnSpc>
                <a:spcPts val="5719"/>
              </a:lnSpc>
            </a:pPr>
            <a:endParaRPr lang="en-US" sz="2000">
              <a:solidFill>
                <a:srgbClr val="FFFFFF"/>
              </a:solidFill>
              <a:latin typeface="League Spartan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19150D5-3580-9AE3-0118-C1B735ECAE36}"/>
              </a:ext>
            </a:extLst>
          </p:cNvPr>
          <p:cNvSpPr txBox="1"/>
          <p:nvPr/>
        </p:nvSpPr>
        <p:spPr>
          <a:xfrm>
            <a:off x="2697474" y="5726733"/>
            <a:ext cx="7049073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2800">
                <a:solidFill>
                  <a:schemeClr val="bg1"/>
                </a:solidFill>
                <a:ea typeface="ＭＳ Ｐゴシック"/>
                <a:cs typeface="Calibri"/>
              </a:rPr>
              <a:t>・Masayuki Aoki 　  ・Yusa Taniguchi </a:t>
            </a:r>
            <a:endParaRPr lang="ja-JP" sz="2800">
              <a:solidFill>
                <a:schemeClr val="bg1"/>
              </a:solidFill>
              <a:ea typeface="ＭＳ Ｐゴシック"/>
              <a:cs typeface="Calibri"/>
            </a:endParaRPr>
          </a:p>
          <a:p>
            <a:r>
              <a:rPr lang="ja-JP" altLang="en-US" sz="2800">
                <a:solidFill>
                  <a:schemeClr val="bg1"/>
                </a:solidFill>
                <a:ea typeface="ＭＳ Ｐゴシック"/>
                <a:cs typeface="Calibri"/>
              </a:rPr>
              <a:t>・Hiroya Kimizuka　 ・Masaya Hara</a:t>
            </a:r>
            <a:endParaRPr lang="ja-JP" sz="2800">
              <a:solidFill>
                <a:schemeClr val="bg1"/>
              </a:solidFill>
              <a:ea typeface="ＭＳ Ｐゴシック"/>
              <a:cs typeface="Calibri"/>
            </a:endParaRPr>
          </a:p>
        </p:txBody>
      </p:sp>
      <p:pic>
        <p:nvPicPr>
          <p:cNvPr id="2" name="voice_346645">
            <a:hlinkClick r:id="" action="ppaction://media"/>
            <a:extLst>
              <a:ext uri="{FF2B5EF4-FFF2-40B4-BE49-F238E27FC236}">
                <a16:creationId xmlns:a16="http://schemas.microsoft.com/office/drawing/2014/main" id="{489C7D96-3DC8-264D-F2FC-A3E46C9C99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88140" y="5876551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514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83506" y="707477"/>
            <a:ext cx="7220985" cy="5486400"/>
            <a:chOff x="0" y="0"/>
            <a:chExt cx="1712112" cy="274724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1712112" cy="2747247"/>
            </a:xfrm>
            <a:custGeom>
              <a:avLst/>
              <a:gdLst/>
              <a:ahLst/>
              <a:cxnLst/>
              <a:rect l="l" t="t" r="r" b="b"/>
              <a:pathLst>
                <a:path w="1712112" h="2747247">
                  <a:moveTo>
                    <a:pt x="0" y="0"/>
                  </a:moveTo>
                  <a:lnTo>
                    <a:pt x="1712112" y="0"/>
                  </a:lnTo>
                  <a:lnTo>
                    <a:pt x="1712112" y="2747247"/>
                  </a:lnTo>
                  <a:lnTo>
                    <a:pt x="0" y="27472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ja-JP" altLang="en-US" sz="8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9814" y="879619"/>
            <a:ext cx="6868370" cy="5111753"/>
            <a:chOff x="3709721" y="3054354"/>
            <a:chExt cx="5597225" cy="9280598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3709721" y="3054354"/>
              <a:ext cx="5597225" cy="9280598"/>
            </a:xfrm>
            <a:custGeom>
              <a:avLst/>
              <a:gdLst/>
              <a:ahLst/>
              <a:cxnLst/>
              <a:rect l="l" t="t" r="r" b="b"/>
              <a:pathLst>
                <a:path w="5597225" h="9280598">
                  <a:moveTo>
                    <a:pt x="5597225" y="279400"/>
                  </a:moveTo>
                  <a:lnTo>
                    <a:pt x="5597225" y="0"/>
                  </a:lnTo>
                  <a:lnTo>
                    <a:pt x="0" y="0"/>
                  </a:lnTo>
                  <a:lnTo>
                    <a:pt x="0" y="9280598"/>
                  </a:lnTo>
                  <a:lnTo>
                    <a:pt x="5597225" y="9280598"/>
                  </a:lnTo>
                  <a:lnTo>
                    <a:pt x="5597225" y="279400"/>
                  </a:lnTo>
                  <a:close/>
                  <a:moveTo>
                    <a:pt x="5518485" y="279400"/>
                  </a:moveTo>
                  <a:lnTo>
                    <a:pt x="5518485" y="9201858"/>
                  </a:lnTo>
                  <a:lnTo>
                    <a:pt x="78740" y="9201858"/>
                  </a:lnTo>
                  <a:lnTo>
                    <a:pt x="78740" y="78740"/>
                  </a:lnTo>
                  <a:lnTo>
                    <a:pt x="5518486" y="78740"/>
                  </a:lnTo>
                  <a:lnTo>
                    <a:pt x="5518486" y="279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ja-JP" altLang="en-US" sz="8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64924" y="1074193"/>
            <a:ext cx="2085676" cy="686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19"/>
              </a:lnSpc>
            </a:pPr>
            <a:endParaRPr lang="en-US" sz="4050">
              <a:solidFill>
                <a:srgbClr val="FFFFFF"/>
              </a:solidFill>
              <a:latin typeface="League Spartan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6E5B5A5-9F51-C80D-11DC-21F5291341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59" r="49245"/>
          <a:stretch/>
        </p:blipFill>
        <p:spPr>
          <a:xfrm>
            <a:off x="8195964" y="755960"/>
            <a:ext cx="3371921" cy="53460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7695545-5B61-CF61-3EC9-95C913E692AA}"/>
              </a:ext>
            </a:extLst>
          </p:cNvPr>
          <p:cNvSpPr txBox="1"/>
          <p:nvPr/>
        </p:nvSpPr>
        <p:spPr>
          <a:xfrm>
            <a:off x="1201682" y="1417460"/>
            <a:ext cx="599440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chemeClr val="bg1"/>
                </a:solidFill>
              </a:rPr>
              <a:t>・</a:t>
            </a:r>
            <a:r>
              <a:rPr kumimoji="1" lang="en-US" altLang="ja-JP" sz="3200">
                <a:solidFill>
                  <a:schemeClr val="bg1"/>
                </a:solidFill>
              </a:rPr>
              <a:t>R&amp;B stands for Rhythm &amp; Blues.</a:t>
            </a:r>
          </a:p>
          <a:p>
            <a:r>
              <a:rPr kumimoji="1" lang="ja-JP" altLang="en-US" sz="3200">
                <a:solidFill>
                  <a:schemeClr val="bg1"/>
                </a:solidFill>
              </a:rPr>
              <a:t>・</a:t>
            </a:r>
            <a:r>
              <a:rPr kumimoji="1" lang="en-US" altLang="ja-JP" sz="3200">
                <a:solidFill>
                  <a:schemeClr val="bg1"/>
                </a:solidFill>
              </a:rPr>
              <a:t>Origin: It is characterized by screaming songs Influenced by blues and gospel, set to intense beats. It also influenced genres such as rock and roll. </a:t>
            </a:r>
          </a:p>
          <a:p>
            <a:endParaRPr kumimoji="1" lang="en-US" altLang="ja-JP" sz="3200">
              <a:solidFill>
                <a:schemeClr val="bg1"/>
              </a:solidFill>
            </a:endParaRPr>
          </a:p>
          <a:p>
            <a:endParaRPr kumimoji="1" lang="ja-JP" altLang="en-US" sz="3200"/>
          </a:p>
        </p:txBody>
      </p:sp>
      <p:pic>
        <p:nvPicPr>
          <p:cNvPr id="9" name="page 1,,,,,">
            <a:hlinkClick r:id="" action="ppaction://media"/>
            <a:extLst>
              <a:ext uri="{FF2B5EF4-FFF2-40B4-BE49-F238E27FC236}">
                <a16:creationId xmlns:a16="http://schemas.microsoft.com/office/drawing/2014/main" id="{6BBEDC7F-0826-C177-5855-B2EE9FC231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55435" y="4973955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7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648198" y="654245"/>
            <a:ext cx="7039429" cy="5539612"/>
            <a:chOff x="0" y="0"/>
            <a:chExt cx="2400409" cy="2747247"/>
          </a:xfrm>
          <a:pattFill prst="pct75">
            <a:fgClr>
              <a:schemeClr val="tx1"/>
            </a:fgClr>
            <a:bgClr>
              <a:schemeClr val="bg1"/>
            </a:bgClr>
          </a:patt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2400409" cy="2747247"/>
            </a:xfrm>
            <a:custGeom>
              <a:avLst/>
              <a:gdLst/>
              <a:ahLst/>
              <a:cxnLst/>
              <a:rect l="l" t="t" r="r" b="b"/>
              <a:pathLst>
                <a:path w="2400409" h="2747247">
                  <a:moveTo>
                    <a:pt x="0" y="0"/>
                  </a:moveTo>
                  <a:lnTo>
                    <a:pt x="2400409" y="0"/>
                  </a:lnTo>
                  <a:lnTo>
                    <a:pt x="2400409" y="2747247"/>
                  </a:lnTo>
                  <a:lnTo>
                    <a:pt x="0" y="27472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ja-JP" altLang="en-US" sz="8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735824" y="762844"/>
            <a:ext cx="6832062" cy="5275099"/>
            <a:chOff x="0" y="0"/>
            <a:chExt cx="8137636" cy="9280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37636" cy="9280598"/>
            </a:xfrm>
            <a:custGeom>
              <a:avLst/>
              <a:gdLst/>
              <a:ahLst/>
              <a:cxnLst/>
              <a:rect l="l" t="t" r="r" b="b"/>
              <a:pathLst>
                <a:path w="8137636" h="9280598">
                  <a:moveTo>
                    <a:pt x="8137636" y="279400"/>
                  </a:moveTo>
                  <a:lnTo>
                    <a:pt x="8137636" y="0"/>
                  </a:lnTo>
                  <a:lnTo>
                    <a:pt x="0" y="0"/>
                  </a:lnTo>
                  <a:lnTo>
                    <a:pt x="0" y="9280598"/>
                  </a:lnTo>
                  <a:lnTo>
                    <a:pt x="8137636" y="9280598"/>
                  </a:lnTo>
                  <a:lnTo>
                    <a:pt x="8137636" y="279400"/>
                  </a:lnTo>
                  <a:close/>
                  <a:moveTo>
                    <a:pt x="8058896" y="279400"/>
                  </a:moveTo>
                  <a:lnTo>
                    <a:pt x="8058896" y="9201858"/>
                  </a:lnTo>
                  <a:lnTo>
                    <a:pt x="78740" y="9201858"/>
                  </a:lnTo>
                  <a:lnTo>
                    <a:pt x="78740" y="78740"/>
                  </a:lnTo>
                  <a:lnTo>
                    <a:pt x="8058896" y="78740"/>
                  </a:lnTo>
                  <a:lnTo>
                    <a:pt x="8058896" y="279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 sz="800"/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A6C034DA-B483-B1E6-06C7-0CCA9920B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008" y="684377"/>
            <a:ext cx="3623334" cy="54793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46343B-E3E6-53CC-E86C-E7F720D971A8}"/>
              </a:ext>
            </a:extLst>
          </p:cNvPr>
          <p:cNvSpPr txBox="1"/>
          <p:nvPr/>
        </p:nvSpPr>
        <p:spPr>
          <a:xfrm>
            <a:off x="5058226" y="996414"/>
            <a:ext cx="6219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>
                <a:solidFill>
                  <a:schemeClr val="bg1"/>
                </a:solidFill>
              </a:rPr>
              <a:t>What kind of person is Ne-Yo?</a:t>
            </a:r>
            <a:endParaRPr kumimoji="1" lang="ja-JP" altLang="en-US" sz="3200">
              <a:solidFill>
                <a:schemeClr val="bg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82446D0-C3C0-9D2B-E1E4-CA689C2DA68E}"/>
              </a:ext>
            </a:extLst>
          </p:cNvPr>
          <p:cNvSpPr txBox="1"/>
          <p:nvPr/>
        </p:nvSpPr>
        <p:spPr>
          <a:xfrm>
            <a:off x="5082084" y="1689788"/>
            <a:ext cx="6139542" cy="324922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ja-JP" sz="2400">
                <a:solidFill>
                  <a:schemeClr val="bg1"/>
                </a:solidFill>
              </a:rPr>
              <a:t>Born: in U.S.A(Las Vegas)</a:t>
            </a:r>
          </a:p>
          <a:p>
            <a:r>
              <a:rPr kumimoji="1" lang="en-US" altLang="ja-JP" sz="2400">
                <a:solidFill>
                  <a:schemeClr val="bg1"/>
                </a:solidFill>
              </a:rPr>
              <a:t>Age  :43</a:t>
            </a:r>
          </a:p>
          <a:p>
            <a:r>
              <a:rPr lang="en-US" altLang="ja-JP" sz="2400">
                <a:solidFill>
                  <a:schemeClr val="bg1"/>
                </a:solidFill>
              </a:rPr>
              <a:t>Job   :Singer-songwriter, music producer,             </a:t>
            </a:r>
          </a:p>
          <a:p>
            <a:r>
              <a:rPr lang="en-US" altLang="ja-JP" sz="2400">
                <a:solidFill>
                  <a:schemeClr val="bg1"/>
                </a:solidFill>
              </a:rPr>
              <a:t>         dancer, actor</a:t>
            </a:r>
          </a:p>
          <a:p>
            <a:endParaRPr lang="en-US" altLang="ja-JP" sz="2400">
              <a:solidFill>
                <a:schemeClr val="bg1"/>
              </a:solidFill>
            </a:endParaRPr>
          </a:p>
          <a:p>
            <a:r>
              <a:rPr lang="en-US" altLang="ja-JP" sz="2400">
                <a:solidFill>
                  <a:schemeClr val="bg1"/>
                </a:solidFill>
              </a:rPr>
              <a:t>Experience:</a:t>
            </a:r>
          </a:p>
          <a:p>
            <a:r>
              <a:rPr kumimoji="1" lang="en-US" altLang="ja-JP" sz="2400">
                <a:solidFill>
                  <a:schemeClr val="bg1"/>
                </a:solidFill>
              </a:rPr>
              <a:t>He comes from a family of musicians.</a:t>
            </a:r>
          </a:p>
          <a:p>
            <a:r>
              <a:rPr kumimoji="1" lang="en-US" altLang="ja-JP" sz="2400">
                <a:solidFill>
                  <a:schemeClr val="bg1"/>
                </a:solidFill>
              </a:rPr>
              <a:t>He has edited various songs so far. </a:t>
            </a:r>
          </a:p>
          <a:p>
            <a:r>
              <a:rPr kumimoji="1" lang="en-US" altLang="ja-JP" sz="2400">
                <a:solidFill>
                  <a:schemeClr val="bg1"/>
                </a:solidFill>
              </a:rPr>
              <a:t>He also writes music himself and has </a:t>
            </a:r>
          </a:p>
          <a:p>
            <a:r>
              <a:rPr kumimoji="1" lang="en-US" altLang="ja-JP" sz="2400">
                <a:solidFill>
                  <a:schemeClr val="bg1"/>
                </a:solidFill>
              </a:rPr>
              <a:t>collaborated with many Japanese artists</a:t>
            </a:r>
          </a:p>
          <a:p>
            <a:r>
              <a:rPr kumimoji="1" lang="en-US" altLang="ja-JP" sz="2400">
                <a:solidFill>
                  <a:schemeClr val="bg1"/>
                </a:solidFill>
              </a:rPr>
              <a:t>such as Hikaru Utada.</a:t>
            </a:r>
            <a:endParaRPr kumimoji="1" lang="ja-JP" altLang="en-US" sz="2400">
              <a:solidFill>
                <a:schemeClr val="bg1"/>
              </a:solidFill>
            </a:endParaRPr>
          </a:p>
        </p:txBody>
      </p:sp>
      <p:pic>
        <p:nvPicPr>
          <p:cNvPr id="7" name="page 2,,,,,">
            <a:hlinkClick r:id="" action="ppaction://media"/>
            <a:extLst>
              <a:ext uri="{FF2B5EF4-FFF2-40B4-BE49-F238E27FC236}">
                <a16:creationId xmlns:a16="http://schemas.microsoft.com/office/drawing/2014/main" id="{A944BDF8-9F6E-B654-4475-FB1276AA6C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90555" y="5207635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1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7E9A5F9-C7C4-C8B5-1478-82FF9D8688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895" r="-1"/>
          <a:stretch/>
        </p:blipFill>
        <p:spPr>
          <a:xfrm>
            <a:off x="0" y="0"/>
            <a:ext cx="9174899" cy="6858000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0A18E4AE-7515-7E04-6444-4DDC4E04AA7A}"/>
              </a:ext>
            </a:extLst>
          </p:cNvPr>
          <p:cNvSpPr/>
          <p:nvPr/>
        </p:nvSpPr>
        <p:spPr>
          <a:xfrm>
            <a:off x="5457370" y="428172"/>
            <a:ext cx="6393543" cy="5958114"/>
          </a:xfrm>
          <a:prstGeom prst="roundRect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二等辺三角形 7">
            <a:extLst>
              <a:ext uri="{FF2B5EF4-FFF2-40B4-BE49-F238E27FC236}">
                <a16:creationId xmlns:a16="http://schemas.microsoft.com/office/drawing/2014/main" id="{DA74F436-2CA8-C1A7-B41C-E36F4F9E0699}"/>
              </a:ext>
            </a:extLst>
          </p:cNvPr>
          <p:cNvSpPr/>
          <p:nvPr/>
        </p:nvSpPr>
        <p:spPr>
          <a:xfrm rot="16200000">
            <a:off x="4700812" y="3692071"/>
            <a:ext cx="867228" cy="645888"/>
          </a:xfrm>
          <a:prstGeom prst="triangl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E7964B2-8A1B-6367-1F74-4B917472A0C5}"/>
              </a:ext>
            </a:extLst>
          </p:cNvPr>
          <p:cNvSpPr txBox="1"/>
          <p:nvPr/>
        </p:nvSpPr>
        <p:spPr>
          <a:xfrm>
            <a:off x="5673635" y="692420"/>
            <a:ext cx="6518365" cy="56938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2600" dirty="0">
                <a:solidFill>
                  <a:schemeClr val="bg1"/>
                </a:solidFill>
                <a:ea typeface="游ゴシック"/>
              </a:rPr>
              <a:t>   </a:t>
            </a:r>
            <a:r>
              <a:rPr kumimoji="1" lang="en-US" altLang="ja-JP" sz="2600" dirty="0">
                <a:solidFill>
                  <a:schemeClr val="bg1"/>
                </a:solidFill>
                <a:ea typeface="游ゴシック"/>
              </a:rPr>
              <a:t> </a:t>
            </a:r>
            <a:r>
              <a:rPr lang="en-US" altLang="ja-JP" sz="2600" dirty="0">
                <a:solidFill>
                  <a:schemeClr val="bg1"/>
                </a:solidFill>
                <a:ea typeface="游ゴシック"/>
              </a:rPr>
              <a:t>I'm going to talk</a:t>
            </a:r>
            <a:r>
              <a:rPr kumimoji="1" lang="en-US" altLang="ja-JP" sz="2600" dirty="0">
                <a:solidFill>
                  <a:schemeClr val="bg1"/>
                </a:solidFill>
                <a:ea typeface="游ゴシック"/>
              </a:rPr>
              <a:t> about Because </a:t>
            </a:r>
            <a:r>
              <a:rPr lang="en-US" altLang="ja-JP" sz="2600" dirty="0">
                <a:solidFill>
                  <a:schemeClr val="bg1"/>
                </a:solidFill>
                <a:ea typeface="游ゴシック"/>
              </a:rPr>
              <a:t>Of</a:t>
            </a:r>
            <a:r>
              <a:rPr kumimoji="1" lang="en-US" altLang="ja-JP" sz="2600" dirty="0">
                <a:solidFill>
                  <a:schemeClr val="bg1"/>
                </a:solidFill>
                <a:ea typeface="游ゴシック"/>
              </a:rPr>
              <a:t> </a:t>
            </a:r>
            <a:r>
              <a:rPr lang="en-US" altLang="ja-JP" sz="2600" dirty="0">
                <a:solidFill>
                  <a:schemeClr val="bg1"/>
                </a:solidFill>
                <a:ea typeface="游ゴシック"/>
              </a:rPr>
              <a:t>You</a:t>
            </a:r>
            <a:r>
              <a:rPr kumimoji="1" lang="en-US" altLang="ja-JP" sz="2600" dirty="0">
                <a:solidFill>
                  <a:schemeClr val="bg1"/>
                </a:solidFill>
                <a:ea typeface="游ゴシック"/>
              </a:rPr>
              <a:t>!</a:t>
            </a:r>
            <a:endParaRPr lang="en-US" altLang="ja-JP" sz="2600" dirty="0">
              <a:solidFill>
                <a:schemeClr val="bg1"/>
              </a:solidFill>
              <a:ea typeface="游ゴシック"/>
            </a:endParaRPr>
          </a:p>
          <a:p>
            <a:endParaRPr lang="en-US" altLang="ja-JP" sz="2600" dirty="0">
              <a:solidFill>
                <a:schemeClr val="bg1"/>
              </a:solidFill>
              <a:ea typeface="游ゴシック"/>
            </a:endParaRPr>
          </a:p>
          <a:p>
            <a:r>
              <a:rPr lang="en-US" altLang="ja-JP" sz="2600" dirty="0">
                <a:solidFill>
                  <a:schemeClr val="bg1"/>
                </a:solidFill>
                <a:ea typeface="游ゴシック"/>
              </a:rPr>
              <a:t>My</a:t>
            </a:r>
            <a:r>
              <a:rPr kumimoji="1" lang="en-US" altLang="ja-JP" sz="2600" dirty="0">
                <a:solidFill>
                  <a:schemeClr val="bg1"/>
                </a:solidFill>
                <a:ea typeface="游ゴシック"/>
              </a:rPr>
              <a:t> second album named</a:t>
            </a:r>
            <a:endParaRPr lang="en-US" altLang="ja-JP" sz="2600" dirty="0">
              <a:solidFill>
                <a:schemeClr val="bg1"/>
              </a:solidFill>
              <a:ea typeface="游ゴシック"/>
            </a:endParaRPr>
          </a:p>
          <a:p>
            <a:r>
              <a:rPr lang="ja-JP" altLang="en-US" sz="2600">
                <a:solidFill>
                  <a:schemeClr val="bg1"/>
                </a:solidFill>
                <a:ea typeface="游ゴシック"/>
              </a:rPr>
              <a:t>「</a:t>
            </a:r>
            <a:r>
              <a:rPr kumimoji="1" lang="en-US" altLang="ja-JP" sz="2600" dirty="0">
                <a:solidFill>
                  <a:schemeClr val="bg1"/>
                </a:solidFill>
                <a:ea typeface="游ゴシック"/>
              </a:rPr>
              <a:t>Because Of You</a:t>
            </a:r>
            <a:r>
              <a:rPr kumimoji="1" lang="ja-JP" altLang="en-US" sz="2600">
                <a:solidFill>
                  <a:schemeClr val="bg1"/>
                </a:solidFill>
                <a:ea typeface="游ゴシック"/>
              </a:rPr>
              <a:t>」</a:t>
            </a:r>
            <a:r>
              <a:rPr lang="en-US" altLang="ja-JP" sz="2600" dirty="0">
                <a:solidFill>
                  <a:schemeClr val="bg1"/>
                </a:solidFill>
                <a:ea typeface="游ゴシック"/>
              </a:rPr>
              <a:t> </a:t>
            </a:r>
          </a:p>
          <a:p>
            <a:r>
              <a:rPr kumimoji="1" lang="en-US" altLang="ja-JP" sz="2600" dirty="0">
                <a:solidFill>
                  <a:schemeClr val="bg1"/>
                </a:solidFill>
                <a:ea typeface="游ゴシック"/>
              </a:rPr>
              <a:t>got grammy award​2008</a:t>
            </a:r>
            <a:r>
              <a:rPr kumimoji="1" lang="ja-JP" altLang="en-US" sz="2600">
                <a:solidFill>
                  <a:schemeClr val="bg1"/>
                </a:solidFill>
                <a:ea typeface="游ゴシック"/>
              </a:rPr>
              <a:t>！</a:t>
            </a:r>
            <a:endParaRPr lang="en-US" altLang="ja-JP" sz="2600" dirty="0">
              <a:solidFill>
                <a:schemeClr val="bg1"/>
              </a:solidFill>
              <a:ea typeface="游ゴシック"/>
            </a:endParaRPr>
          </a:p>
          <a:p>
            <a:r>
              <a:rPr kumimoji="1" lang="en-US" altLang="ja-JP" sz="2600" dirty="0">
                <a:solidFill>
                  <a:schemeClr val="bg1"/>
                </a:solidFill>
                <a:ea typeface="游ゴシック"/>
              </a:rPr>
              <a:t>This song is released in 2007​</a:t>
            </a:r>
            <a:r>
              <a:rPr lang="en-US" altLang="ja-JP" sz="2600" dirty="0">
                <a:solidFill>
                  <a:schemeClr val="bg1"/>
                </a:solidFill>
                <a:ea typeface="游ゴシック"/>
              </a:rPr>
              <a:t>.</a:t>
            </a:r>
          </a:p>
          <a:p>
            <a:endParaRPr lang="en-US" altLang="ja-JP" sz="2600" dirty="0">
              <a:solidFill>
                <a:schemeClr val="bg1"/>
              </a:solidFill>
              <a:ea typeface="游ゴシック"/>
            </a:endParaRPr>
          </a:p>
          <a:p>
            <a:r>
              <a:rPr kumimoji="1" lang="en-US" altLang="ja-JP" sz="2600" dirty="0">
                <a:solidFill>
                  <a:schemeClr val="bg1"/>
                </a:solidFill>
                <a:ea typeface="游ゴシック"/>
              </a:rPr>
              <a:t>This song </a:t>
            </a:r>
            <a:r>
              <a:rPr lang="en-US" altLang="ja-JP" sz="2600" dirty="0">
                <a:solidFill>
                  <a:schemeClr val="bg1"/>
                </a:solidFill>
                <a:ea typeface="游ゴシック"/>
              </a:rPr>
              <a:t>is about </a:t>
            </a:r>
            <a:r>
              <a:rPr kumimoji="1" lang="en-US" altLang="ja-JP" sz="2600" dirty="0">
                <a:solidFill>
                  <a:schemeClr val="bg1"/>
                </a:solidFill>
                <a:ea typeface="游ゴシック"/>
              </a:rPr>
              <a:t>“I love a certain person so much. No matter how many times we break up, we end up coming back together again, and it’s a song about not being able to control</a:t>
            </a:r>
            <a:r>
              <a:rPr lang="en-US" altLang="ja-JP" sz="2600" dirty="0">
                <a:solidFill>
                  <a:schemeClr val="bg1"/>
                </a:solidFill>
                <a:ea typeface="游ゴシック"/>
              </a:rPr>
              <a:t> </a:t>
            </a:r>
          </a:p>
          <a:p>
            <a:r>
              <a:rPr lang="en-US" altLang="ja-JP" sz="2600" dirty="0">
                <a:solidFill>
                  <a:schemeClr val="bg1"/>
                </a:solidFill>
                <a:ea typeface="游ゴシック"/>
              </a:rPr>
              <a:t>    </a:t>
            </a:r>
            <a:r>
              <a:rPr kumimoji="1" lang="en-US" altLang="ja-JP" sz="2600" dirty="0">
                <a:solidFill>
                  <a:schemeClr val="bg1"/>
                </a:solidFill>
                <a:ea typeface="游ゴシック"/>
              </a:rPr>
              <a:t>yourself because of you.”</a:t>
            </a:r>
            <a:endParaRPr lang="ja-JP" altLang="en-US" sz="2600" dirty="0">
              <a:solidFill>
                <a:schemeClr val="bg1"/>
              </a:solidFill>
              <a:ea typeface="游ゴシック"/>
            </a:endParaRPr>
          </a:p>
        </p:txBody>
      </p:sp>
      <p:pic>
        <p:nvPicPr>
          <p:cNvPr id="2" name="page 3,,,,,">
            <a:hlinkClick r:id="" action="ppaction://media"/>
            <a:extLst>
              <a:ext uri="{FF2B5EF4-FFF2-40B4-BE49-F238E27FC236}">
                <a16:creationId xmlns:a16="http://schemas.microsoft.com/office/drawing/2014/main" id="{43632A0D-C0FC-A2A4-D62E-365FCF8F08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50715" y="5674995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94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49064" y="863354"/>
            <a:ext cx="4861004" cy="1552653"/>
            <a:chOff x="-106816" y="0"/>
            <a:chExt cx="2069791" cy="1106533"/>
          </a:xfrm>
        </p:grpSpPr>
        <p:sp>
          <p:nvSpPr>
            <p:cNvPr id="4" name="Freeform 4"/>
            <p:cNvSpPr/>
            <p:nvPr/>
          </p:nvSpPr>
          <p:spPr>
            <a:xfrm>
              <a:off x="-106816" y="0"/>
              <a:ext cx="2069791" cy="1106533"/>
            </a:xfrm>
            <a:custGeom>
              <a:avLst/>
              <a:gdLst/>
              <a:ahLst/>
              <a:cxnLst/>
              <a:rect l="l" t="t" r="r" b="b"/>
              <a:pathLst>
                <a:path w="1962975" h="1106533">
                  <a:moveTo>
                    <a:pt x="0" y="0"/>
                  </a:moveTo>
                  <a:lnTo>
                    <a:pt x="1962975" y="0"/>
                  </a:lnTo>
                  <a:lnTo>
                    <a:pt x="1962975" y="1106533"/>
                  </a:lnTo>
                  <a:lnTo>
                    <a:pt x="0" y="110653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8575">
              <a:solidFill>
                <a:schemeClr val="bg1">
                  <a:lumMod val="95000"/>
                </a:schemeClr>
              </a:solidFill>
            </a:ln>
          </p:spPr>
          <p:txBody>
            <a:bodyPr/>
            <a:lstStyle/>
            <a:p>
              <a:endParaRPr lang="ja-JP" altLang="en-US" sz="8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11956" y="1523979"/>
            <a:ext cx="4898228" cy="557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80"/>
              </a:lnSpc>
            </a:pPr>
            <a:r>
              <a:rPr lang="en-US" sz="5400">
                <a:solidFill>
                  <a:srgbClr val="FFFFFF"/>
                </a:solidFill>
                <a:latin typeface="League Spartan"/>
              </a:rPr>
              <a:t>Song Phrases</a:t>
            </a:r>
          </a:p>
        </p:txBody>
      </p:sp>
      <p:pic>
        <p:nvPicPr>
          <p:cNvPr id="7" name="図 6" descr="人, 写真, 男, 暗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4AF1E15-FD7B-7DBE-034F-2671656CC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0479" y="527447"/>
            <a:ext cx="6017418" cy="6017418"/>
          </a:xfrm>
          <a:prstGeom prst="rect">
            <a:avLst/>
          </a:prstGeom>
        </p:spPr>
      </p:pic>
      <p:pic>
        <p:nvPicPr>
          <p:cNvPr id="8" name="11">
            <a:hlinkClick r:id="" action="ppaction://media"/>
            <a:extLst>
              <a:ext uri="{FF2B5EF4-FFF2-40B4-BE49-F238E27FC236}">
                <a16:creationId xmlns:a16="http://schemas.microsoft.com/office/drawing/2014/main" id="{8F32B6E7-22C3-E806-EF62-9CE3E07942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20487" y="5815953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19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85801" y="674595"/>
            <a:ext cx="10674882" cy="5469592"/>
            <a:chOff x="0" y="0"/>
            <a:chExt cx="3902749" cy="274724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02749" cy="2747247"/>
            </a:xfrm>
            <a:custGeom>
              <a:avLst/>
              <a:gdLst/>
              <a:ahLst/>
              <a:cxnLst/>
              <a:rect l="l" t="t" r="r" b="b"/>
              <a:pathLst>
                <a:path w="2929868" h="2747247">
                  <a:moveTo>
                    <a:pt x="0" y="0"/>
                  </a:moveTo>
                  <a:lnTo>
                    <a:pt x="2929868" y="0"/>
                  </a:lnTo>
                  <a:lnTo>
                    <a:pt x="2929868" y="2747247"/>
                  </a:lnTo>
                  <a:lnTo>
                    <a:pt x="0" y="274724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</p:spPr>
          <p:txBody>
            <a:bodyPr/>
            <a:lstStyle/>
            <a:p>
              <a:endParaRPr lang="ja-JP" altLang="en-US" sz="8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40022" y="827521"/>
            <a:ext cx="10133007" cy="5167782"/>
            <a:chOff x="0" y="0"/>
            <a:chExt cx="9810300" cy="9280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810300" cy="9280598"/>
            </a:xfrm>
            <a:custGeom>
              <a:avLst/>
              <a:gdLst/>
              <a:ahLst/>
              <a:cxnLst/>
              <a:rect l="l" t="t" r="r" b="b"/>
              <a:pathLst>
                <a:path w="9980526" h="9280598">
                  <a:moveTo>
                    <a:pt x="9980526" y="279400"/>
                  </a:moveTo>
                  <a:lnTo>
                    <a:pt x="9980526" y="0"/>
                  </a:lnTo>
                  <a:lnTo>
                    <a:pt x="0" y="0"/>
                  </a:lnTo>
                  <a:lnTo>
                    <a:pt x="0" y="9280598"/>
                  </a:lnTo>
                  <a:lnTo>
                    <a:pt x="9980526" y="9280598"/>
                  </a:lnTo>
                  <a:lnTo>
                    <a:pt x="9980526" y="279400"/>
                  </a:lnTo>
                  <a:close/>
                  <a:moveTo>
                    <a:pt x="9901786" y="279400"/>
                  </a:moveTo>
                  <a:lnTo>
                    <a:pt x="9901786" y="9201858"/>
                  </a:lnTo>
                  <a:lnTo>
                    <a:pt x="78740" y="9201858"/>
                  </a:lnTo>
                  <a:lnTo>
                    <a:pt x="78740" y="78740"/>
                  </a:lnTo>
                  <a:lnTo>
                    <a:pt x="9901786" y="78740"/>
                  </a:lnTo>
                  <a:lnTo>
                    <a:pt x="9901786" y="279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 sz="8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00001" y="919391"/>
            <a:ext cx="8016609" cy="2137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19"/>
              </a:lnSpc>
            </a:pPr>
            <a:r>
              <a:rPr lang="en-US" altLang="ja-JP" sz="4000">
                <a:solidFill>
                  <a:srgbClr val="FFFFFF"/>
                </a:solidFill>
                <a:latin typeface="Arsenica Antiqua"/>
                <a:ea typeface="ＭＳ Ｐゴシック"/>
                <a:cs typeface="Calibri"/>
              </a:rPr>
              <a:t>Elision</a:t>
            </a:r>
            <a:r>
              <a:rPr lang="en-US" altLang="ja-JP" sz="2000">
                <a:solidFill>
                  <a:srgbClr val="FFFFFF"/>
                </a:solidFill>
                <a:latin typeface="Arsenica Antiqua"/>
                <a:ea typeface="ＭＳ Ｐゴシック"/>
                <a:cs typeface="Calibri"/>
              </a:rPr>
              <a:t> -disappearing sounds-</a:t>
            </a:r>
          </a:p>
          <a:p>
            <a:pPr>
              <a:lnSpc>
                <a:spcPts val="5719"/>
              </a:lnSpc>
            </a:pPr>
            <a:r>
              <a:rPr lang="en-US" altLang="ja-JP" sz="4050" err="1">
                <a:solidFill>
                  <a:srgbClr val="FFFFFF"/>
                </a:solidFill>
                <a:latin typeface="Arsenica Antiqua"/>
                <a:ea typeface="ＭＳ Ｐゴシック"/>
                <a:cs typeface="Calibri"/>
              </a:rPr>
              <a:t>Cantenation</a:t>
            </a:r>
            <a:r>
              <a:rPr lang="en-US" altLang="ja-JP" sz="2000">
                <a:solidFill>
                  <a:srgbClr val="FFFFFF"/>
                </a:solidFill>
                <a:latin typeface="Arsenica Antiqua"/>
                <a:ea typeface="ＭＳ Ｐゴシック"/>
                <a:cs typeface="Calibri"/>
              </a:rPr>
              <a:t> -linking consonant sounds to vowel sounds-</a:t>
            </a:r>
            <a:endParaRPr lang="ja-JP" sz="1600">
              <a:cs typeface="Calibri"/>
            </a:endParaRPr>
          </a:p>
          <a:p>
            <a:pPr>
              <a:lnSpc>
                <a:spcPts val="5719"/>
              </a:lnSpc>
            </a:pPr>
            <a:r>
              <a:rPr lang="en-US" altLang="ja-JP" sz="4050">
                <a:solidFill>
                  <a:srgbClr val="FFFFFF"/>
                </a:solidFill>
                <a:latin typeface="Arsenica Antiqua"/>
                <a:ea typeface="ＭＳ Ｐゴシック"/>
                <a:cs typeface="Calibri"/>
              </a:rPr>
              <a:t>The schwa</a:t>
            </a:r>
            <a:r>
              <a:rPr lang="en-US" altLang="ja-JP" sz="2000">
                <a:solidFill>
                  <a:srgbClr val="FFFFFF"/>
                </a:solidFill>
                <a:latin typeface="Arsenica Antiqua"/>
                <a:ea typeface="ＭＳ Ｐゴシック"/>
                <a:cs typeface="Calibri"/>
              </a:rPr>
              <a:t> -small words that are barely </a:t>
            </a:r>
            <a:r>
              <a:rPr lang="en-US" altLang="ja-JP" sz="2000" err="1">
                <a:solidFill>
                  <a:srgbClr val="FFFFFF"/>
                </a:solidFill>
                <a:latin typeface="Arsenica Antiqua"/>
                <a:ea typeface="ＭＳ Ｐゴシック"/>
                <a:cs typeface="Calibri"/>
              </a:rPr>
              <a:t>pronouced</a:t>
            </a:r>
            <a:r>
              <a:rPr lang="en-US" altLang="ja-JP" sz="2000">
                <a:solidFill>
                  <a:srgbClr val="FFFFFF"/>
                </a:solidFill>
                <a:latin typeface="Arsenica Antiqua"/>
                <a:ea typeface="ＭＳ Ｐゴシック"/>
                <a:cs typeface="Calibri"/>
              </a:rPr>
              <a:t>-</a:t>
            </a:r>
            <a:endParaRPr lang="en-US" altLang="ja-JP" sz="4050">
              <a:solidFill>
                <a:srgbClr val="FFFFFF"/>
              </a:solidFill>
              <a:latin typeface="Arsenica Antiqua"/>
              <a:ea typeface="ＭＳ Ｐゴシック"/>
              <a:cs typeface="Calibri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8D225924-939E-377E-7865-B4EB6E86FE1E}"/>
              </a:ext>
            </a:extLst>
          </p:cNvPr>
          <p:cNvGrpSpPr/>
          <p:nvPr/>
        </p:nvGrpSpPr>
        <p:grpSpPr>
          <a:xfrm>
            <a:off x="3060589" y="3306501"/>
            <a:ext cx="4984534" cy="2497793"/>
            <a:chOff x="2096883" y="3250471"/>
            <a:chExt cx="4984534" cy="2497793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41F9B417-4FEB-8667-89A3-EB1683FEFDBB}"/>
                </a:ext>
              </a:extLst>
            </p:cNvPr>
            <p:cNvGrpSpPr/>
            <p:nvPr/>
          </p:nvGrpSpPr>
          <p:grpSpPr>
            <a:xfrm>
              <a:off x="2096883" y="3250471"/>
              <a:ext cx="4984534" cy="1817613"/>
              <a:chOff x="903457" y="3799559"/>
              <a:chExt cx="4984534" cy="1817613"/>
            </a:xfrm>
          </p:grpSpPr>
          <p:sp>
            <p:nvSpPr>
              <p:cNvPr id="8" name="TextBox 8"/>
              <p:cNvSpPr txBox="1"/>
              <p:nvPr/>
            </p:nvSpPr>
            <p:spPr>
              <a:xfrm>
                <a:off x="903457" y="3799559"/>
                <a:ext cx="4984534" cy="181761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ts val="3616"/>
                  </a:lnSpc>
                </a:pPr>
                <a:r>
                  <a:rPr lang="en-US" sz="2550">
                    <a:solidFill>
                      <a:srgbClr val="FFFFFF"/>
                    </a:solidFill>
                    <a:latin typeface="Arsenica Antiqua"/>
                  </a:rPr>
                  <a:t>Baby, you have </a:t>
                </a:r>
                <a:endParaRPr lang="ja-JP" altLang="en-US"/>
              </a:p>
              <a:p>
                <a:pPr algn="just">
                  <a:lnSpc>
                    <a:spcPts val="3615"/>
                  </a:lnSpc>
                </a:pPr>
                <a:r>
                  <a:rPr lang="en-US" sz="2550">
                    <a:solidFill>
                      <a:srgbClr val="FFFFFF"/>
                    </a:solidFill>
                    <a:latin typeface="Arsenica Antiqua"/>
                  </a:rPr>
                  <a:t>        </a:t>
                </a:r>
                <a:r>
                  <a:rPr lang="en-US" sz="2550" u="sng">
                    <a:solidFill>
                      <a:srgbClr val="FFFF00"/>
                    </a:solidFill>
                    <a:latin typeface="Arsenica Antiqua"/>
                  </a:rPr>
                  <a:t>become my addiction</a:t>
                </a:r>
              </a:p>
              <a:p>
                <a:pPr algn="just">
                  <a:lnSpc>
                    <a:spcPts val="3615"/>
                  </a:lnSpc>
                </a:pPr>
                <a:endParaRPr lang="en-US" sz="2550">
                  <a:solidFill>
                    <a:srgbClr val="FFFFFF"/>
                  </a:solidFill>
                  <a:latin typeface="Arsenica Antiqua"/>
                </a:endParaRPr>
              </a:p>
              <a:p>
                <a:pPr algn="just">
                  <a:lnSpc>
                    <a:spcPts val="3615"/>
                  </a:lnSpc>
                </a:pPr>
                <a:r>
                  <a:rPr lang="en-US" sz="2550">
                    <a:solidFill>
                      <a:srgbClr val="FFFFFF"/>
                    </a:solidFill>
                    <a:latin typeface="Arsenica Antiqua"/>
                  </a:rPr>
                  <a:t>        </a:t>
                </a:r>
                <a:r>
                  <a:rPr lang="en-US" sz="2550" u="sng" err="1">
                    <a:solidFill>
                      <a:srgbClr val="FEFFA6"/>
                    </a:solidFill>
                    <a:latin typeface="Arsenica Antiqua"/>
                  </a:rPr>
                  <a:t>b`co</a:t>
                </a:r>
                <a:r>
                  <a:rPr lang="en-US" sz="2550" u="sng">
                    <a:solidFill>
                      <a:srgbClr val="FEFFA6"/>
                    </a:solidFill>
                    <a:latin typeface="Arsenica Antiqua"/>
                  </a:rPr>
                  <a:t>     </a:t>
                </a:r>
                <a:r>
                  <a:rPr lang="en-US" sz="2550" u="sng" err="1">
                    <a:solidFill>
                      <a:srgbClr val="FEFFA6"/>
                    </a:solidFill>
                    <a:latin typeface="Arsenica Antiqua"/>
                  </a:rPr>
                  <a:t>mya</a:t>
                </a:r>
                <a:r>
                  <a:rPr lang="en-US" sz="2550" u="sng">
                    <a:solidFill>
                      <a:srgbClr val="FEFFA6"/>
                    </a:solidFill>
                    <a:latin typeface="Arsenica Antiqua"/>
                  </a:rPr>
                  <a:t> </a:t>
                </a:r>
                <a:r>
                  <a:rPr lang="en-US" sz="2550" u="sng" err="1">
                    <a:solidFill>
                      <a:srgbClr val="FEFFA6"/>
                    </a:solidFill>
                    <a:latin typeface="Arsenica Antiqua"/>
                  </a:rPr>
                  <a:t>ddiction</a:t>
                </a:r>
                <a:endParaRPr lang="en-US" sz="2550" u="sng">
                  <a:solidFill>
                    <a:srgbClr val="FEFFA6"/>
                  </a:solidFill>
                  <a:latin typeface="Arsenica Antiqua"/>
                </a:endParaRPr>
              </a:p>
            </p:txBody>
          </p:sp>
          <p:sp>
            <p:nvSpPr>
              <p:cNvPr id="15" name="矢印: 下 14">
                <a:extLst>
                  <a:ext uri="{FF2B5EF4-FFF2-40B4-BE49-F238E27FC236}">
                    <a16:creationId xmlns:a16="http://schemas.microsoft.com/office/drawing/2014/main" id="{896B9F6D-CBBB-3722-9965-ABCFCD3B2A6A}"/>
                  </a:ext>
                </a:extLst>
              </p:cNvPr>
              <p:cNvSpPr/>
              <p:nvPr/>
            </p:nvSpPr>
            <p:spPr>
              <a:xfrm>
                <a:off x="2117912" y="4756896"/>
                <a:ext cx="280147" cy="470647"/>
              </a:xfrm>
              <a:prstGeom prst="downArrow">
                <a:avLst/>
              </a:prstGeom>
              <a:solidFill>
                <a:schemeClr val="bg1"/>
              </a:solidFill>
              <a:ln>
                <a:solidFill>
                  <a:srgbClr val="FEFFA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6" name="矢印: 下 15">
                <a:extLst>
                  <a:ext uri="{FF2B5EF4-FFF2-40B4-BE49-F238E27FC236}">
                    <a16:creationId xmlns:a16="http://schemas.microsoft.com/office/drawing/2014/main" id="{F74B886C-8603-0EC6-6F1C-5C69ED2E4922}"/>
                  </a:ext>
                </a:extLst>
              </p:cNvPr>
              <p:cNvSpPr/>
              <p:nvPr/>
            </p:nvSpPr>
            <p:spPr>
              <a:xfrm>
                <a:off x="2835088" y="4756896"/>
                <a:ext cx="280147" cy="470647"/>
              </a:xfrm>
              <a:prstGeom prst="downArrow">
                <a:avLst/>
              </a:prstGeom>
              <a:solidFill>
                <a:schemeClr val="bg1"/>
              </a:solidFill>
              <a:ln>
                <a:solidFill>
                  <a:srgbClr val="FEFFA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7" name="矢印: 下 16">
                <a:extLst>
                  <a:ext uri="{FF2B5EF4-FFF2-40B4-BE49-F238E27FC236}">
                    <a16:creationId xmlns:a16="http://schemas.microsoft.com/office/drawing/2014/main" id="{7C0B7BAF-820F-F03B-F9BD-5FD9CDEE6666}"/>
                  </a:ext>
                </a:extLst>
              </p:cNvPr>
              <p:cNvSpPr/>
              <p:nvPr/>
            </p:nvSpPr>
            <p:spPr>
              <a:xfrm>
                <a:off x="3697940" y="4756895"/>
                <a:ext cx="280147" cy="470647"/>
              </a:xfrm>
              <a:prstGeom prst="downArrow">
                <a:avLst/>
              </a:prstGeom>
              <a:solidFill>
                <a:schemeClr val="bg1"/>
              </a:solidFill>
              <a:ln>
                <a:solidFill>
                  <a:srgbClr val="FEFFA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pic>
          <p:nvPicPr>
            <p:cNvPr id="21" name="図 20" descr="ロゴ, 会社名&#10;&#10;説明は自動で生成されたものです">
              <a:extLst>
                <a:ext uri="{FF2B5EF4-FFF2-40B4-BE49-F238E27FC236}">
                  <a16:creationId xmlns:a16="http://schemas.microsoft.com/office/drawing/2014/main" id="{A033BD07-D812-170A-F06A-7EA104E0A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48754" y="5149459"/>
              <a:ext cx="1275229" cy="598805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DB3F2AC5-7B5F-1CF1-4C69-4D3A85C95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60576" y="5240418"/>
              <a:ext cx="1476936" cy="478519"/>
            </a:xfrm>
            <a:prstGeom prst="rect">
              <a:avLst/>
            </a:prstGeom>
          </p:spPr>
        </p:pic>
        <p:pic>
          <p:nvPicPr>
            <p:cNvPr id="25" name="図 24" descr="ロゴ, 会社名&#10;&#10;説明は自動で生成されたものです">
              <a:extLst>
                <a:ext uri="{FF2B5EF4-FFF2-40B4-BE49-F238E27FC236}">
                  <a16:creationId xmlns:a16="http://schemas.microsoft.com/office/drawing/2014/main" id="{A534DEAF-84E9-72CB-177A-A09625A06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27076" y="5122948"/>
              <a:ext cx="1219200" cy="607004"/>
            </a:xfrm>
            <a:prstGeom prst="rect">
              <a:avLst/>
            </a:prstGeom>
          </p:spPr>
        </p:pic>
      </p:grpSp>
      <p:pic>
        <p:nvPicPr>
          <p:cNvPr id="27" name="12">
            <a:hlinkClick r:id="" action="ppaction://media"/>
            <a:extLst>
              <a:ext uri="{FF2B5EF4-FFF2-40B4-BE49-F238E27FC236}">
                <a16:creationId xmlns:a16="http://schemas.microsoft.com/office/drawing/2014/main" id="{935CA8B3-B439-3BEA-7E6D-C1676A4B26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29147" y="5076147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31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-Yo - Because Of You (Official Music Video).mp4">
            <a:hlinkClick r:id="" action="ppaction://media"/>
            <a:extLst>
              <a:ext uri="{FF2B5EF4-FFF2-40B4-BE49-F238E27FC236}">
                <a16:creationId xmlns:a16="http://schemas.microsoft.com/office/drawing/2014/main" id="{53D12D0F-75C0-2D64-D0E4-E3B0824F6F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86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1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帽子をかぶった男性のcg&#10;&#10;説明は自動で生成されたものです">
            <a:extLst>
              <a:ext uri="{FF2B5EF4-FFF2-40B4-BE49-F238E27FC236}">
                <a16:creationId xmlns:a16="http://schemas.microsoft.com/office/drawing/2014/main" id="{AC0C405C-F5F1-6224-A0BE-88EBE179E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" y="1909483"/>
            <a:ext cx="12187962" cy="3031636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38F4142-D06D-53DD-7ADF-4A3E6903C356}"/>
              </a:ext>
            </a:extLst>
          </p:cNvPr>
          <p:cNvGrpSpPr/>
          <p:nvPr/>
        </p:nvGrpSpPr>
        <p:grpSpPr>
          <a:xfrm>
            <a:off x="369853" y="567757"/>
            <a:ext cx="5727463" cy="1518167"/>
            <a:chOff x="19751" y="855955"/>
            <a:chExt cx="5727463" cy="1518167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0B325C5A-DF9D-5057-72A2-011B5E16F06A}"/>
                </a:ext>
              </a:extLst>
            </p:cNvPr>
            <p:cNvSpPr/>
            <p:nvPr/>
          </p:nvSpPr>
          <p:spPr>
            <a:xfrm>
              <a:off x="125506" y="855955"/>
              <a:ext cx="5527157" cy="1518167"/>
            </a:xfrm>
            <a:custGeom>
              <a:avLst/>
              <a:gdLst/>
              <a:ahLst/>
              <a:cxnLst/>
              <a:rect l="l" t="t" r="r" b="b"/>
              <a:pathLst>
                <a:path w="1962975" h="1106533">
                  <a:moveTo>
                    <a:pt x="0" y="0"/>
                  </a:moveTo>
                  <a:lnTo>
                    <a:pt x="1962975" y="0"/>
                  </a:lnTo>
                  <a:lnTo>
                    <a:pt x="1962975" y="1106533"/>
                  </a:lnTo>
                  <a:lnTo>
                    <a:pt x="0" y="110653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8575">
              <a:solidFill>
                <a:schemeClr val="bg1">
                  <a:lumMod val="95000"/>
                </a:schemeClr>
              </a:solidFill>
            </a:ln>
          </p:spPr>
          <p:txBody>
            <a:bodyPr/>
            <a:lstStyle/>
            <a:p>
              <a:endParaRPr lang="ja-JP" altLang="en-US" sz="800"/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514668B2-8677-B882-7B88-7E8A5F9CF954}"/>
                </a:ext>
              </a:extLst>
            </p:cNvPr>
            <p:cNvSpPr txBox="1"/>
            <p:nvPr/>
          </p:nvSpPr>
          <p:spPr>
            <a:xfrm>
              <a:off x="19751" y="1512773"/>
              <a:ext cx="5727463" cy="5579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880"/>
                </a:lnSpc>
              </a:pPr>
              <a:r>
                <a:rPr lang="en-US" sz="5400">
                  <a:solidFill>
                    <a:srgbClr val="FFFFFF"/>
                  </a:solidFill>
                  <a:latin typeface="League Spartan"/>
                </a:rPr>
                <a:t>Let's start quiz!</a:t>
              </a:r>
            </a:p>
          </p:txBody>
        </p:sp>
      </p:grpSp>
      <p:sp>
        <p:nvSpPr>
          <p:cNvPr id="13" name="矢印: 左 12">
            <a:extLst>
              <a:ext uri="{FF2B5EF4-FFF2-40B4-BE49-F238E27FC236}">
                <a16:creationId xmlns:a16="http://schemas.microsoft.com/office/drawing/2014/main" id="{8421A920-6D21-B835-F581-48F874BDF331}"/>
              </a:ext>
            </a:extLst>
          </p:cNvPr>
          <p:cNvSpPr/>
          <p:nvPr/>
        </p:nvSpPr>
        <p:spPr>
          <a:xfrm>
            <a:off x="6137232" y="5646676"/>
            <a:ext cx="858174" cy="562253"/>
          </a:xfrm>
          <a:prstGeom prst="leftArrow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9ED3A6E8-22CD-75B5-04B8-DA47AEB8B078}"/>
              </a:ext>
            </a:extLst>
          </p:cNvPr>
          <p:cNvSpPr txBox="1"/>
          <p:nvPr/>
        </p:nvSpPr>
        <p:spPr>
          <a:xfrm>
            <a:off x="6892655" y="5681688"/>
            <a:ext cx="3026520" cy="5240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80"/>
              </a:lnSpc>
            </a:pPr>
            <a:r>
              <a:rPr lang="en-US" sz="4000">
                <a:solidFill>
                  <a:srgbClr val="FFFFFF"/>
                </a:solidFill>
                <a:latin typeface="League Spartan"/>
              </a:rPr>
              <a:t>Tap here!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D70C3AA-89EC-5932-389A-7A39446C9A83}"/>
              </a:ext>
            </a:extLst>
          </p:cNvPr>
          <p:cNvSpPr txBox="1"/>
          <p:nvPr/>
        </p:nvSpPr>
        <p:spPr>
          <a:xfrm>
            <a:off x="2203403" y="5466001"/>
            <a:ext cx="346820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ja-JP" u="sng">
                <a:solidFill>
                  <a:srgbClr val="FFFFFF"/>
                </a:solidFill>
                <a:ea typeface="ＭＳ Ｐゴシック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https://create.kahoot.it/share/because-of-you/120017fb-925e-47f8-86eb-4dd38e9dee53</a:t>
            </a:r>
            <a:endParaRPr lang="en-US" altLang="ja-JP" u="sng">
              <a:solidFill>
                <a:srgbClr val="FFFFFF"/>
              </a:solidFill>
              <a:ea typeface="ＭＳ Ｐゴシック"/>
              <a:cs typeface="Calibri"/>
            </a:endParaRPr>
          </a:p>
        </p:txBody>
      </p:sp>
      <p:pic>
        <p:nvPicPr>
          <p:cNvPr id="3" name="14">
            <a:hlinkClick r:id="" action="ppaction://media"/>
            <a:extLst>
              <a:ext uri="{FF2B5EF4-FFF2-40B4-BE49-F238E27FC236}">
                <a16:creationId xmlns:a16="http://schemas.microsoft.com/office/drawing/2014/main" id="{4463CA7B-0D74-E2DB-F7E8-6AD4B35E4C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43316" y="5842934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8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219937" y="2324098"/>
            <a:ext cx="3286263" cy="2209805"/>
            <a:chOff x="0" y="0"/>
            <a:chExt cx="1645556" cy="11065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45556" cy="1106533"/>
            </a:xfrm>
            <a:custGeom>
              <a:avLst/>
              <a:gdLst/>
              <a:ahLst/>
              <a:cxnLst/>
              <a:rect l="l" t="t" r="r" b="b"/>
              <a:pathLst>
                <a:path w="1645556" h="1106533">
                  <a:moveTo>
                    <a:pt x="0" y="0"/>
                  </a:moveTo>
                  <a:lnTo>
                    <a:pt x="1645556" y="0"/>
                  </a:lnTo>
                  <a:lnTo>
                    <a:pt x="1645556" y="1106533"/>
                  </a:lnTo>
                  <a:lnTo>
                    <a:pt x="0" y="1106533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endParaRPr lang="ja-JP" altLang="en-US" sz="8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398398" y="2488227"/>
            <a:ext cx="2950488" cy="1881546"/>
            <a:chOff x="0" y="0"/>
            <a:chExt cx="5356732" cy="341602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356732" cy="3416024"/>
            </a:xfrm>
            <a:custGeom>
              <a:avLst/>
              <a:gdLst/>
              <a:ahLst/>
              <a:cxnLst/>
              <a:rect l="l" t="t" r="r" b="b"/>
              <a:pathLst>
                <a:path w="5356732" h="3416024">
                  <a:moveTo>
                    <a:pt x="5356732" y="279400"/>
                  </a:moveTo>
                  <a:lnTo>
                    <a:pt x="5356732" y="0"/>
                  </a:lnTo>
                  <a:lnTo>
                    <a:pt x="0" y="0"/>
                  </a:lnTo>
                  <a:lnTo>
                    <a:pt x="0" y="3416024"/>
                  </a:lnTo>
                  <a:lnTo>
                    <a:pt x="5356732" y="3416024"/>
                  </a:lnTo>
                  <a:lnTo>
                    <a:pt x="5356732" y="279400"/>
                  </a:lnTo>
                  <a:close/>
                  <a:moveTo>
                    <a:pt x="5277992" y="279400"/>
                  </a:moveTo>
                  <a:lnTo>
                    <a:pt x="5277992" y="3337284"/>
                  </a:lnTo>
                  <a:lnTo>
                    <a:pt x="78740" y="3337284"/>
                  </a:lnTo>
                  <a:lnTo>
                    <a:pt x="78740" y="78740"/>
                  </a:lnTo>
                  <a:lnTo>
                    <a:pt x="5277992" y="78740"/>
                  </a:lnTo>
                  <a:lnTo>
                    <a:pt x="5277992" y="279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 sz="8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72096" y="2834386"/>
            <a:ext cx="1403094" cy="686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9"/>
              </a:lnSpc>
            </a:pPr>
            <a:r>
              <a:rPr lang="en-US" sz="4085">
                <a:solidFill>
                  <a:srgbClr val="FFFFFF"/>
                </a:solidFill>
                <a:latin typeface="League Spartan"/>
              </a:rPr>
              <a:t>END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91252" y="3410079"/>
            <a:ext cx="2764780" cy="43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r>
              <a:rPr lang="en-US" sz="2583">
                <a:solidFill>
                  <a:srgbClr val="FFFFFF"/>
                </a:solidFill>
                <a:latin typeface="Arsenica Antiqua"/>
              </a:rPr>
              <a:t>Thank you!</a:t>
            </a:r>
          </a:p>
        </p:txBody>
      </p:sp>
      <p:pic>
        <p:nvPicPr>
          <p:cNvPr id="9" name="図 8" descr="人, 男, 衣類, 帽子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20BE70D-E54E-2BEB-DB0F-064AA63998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2135" y="718298"/>
            <a:ext cx="5275728" cy="527572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13">
            <a:hlinkClick r:id="" action="ppaction://media"/>
            <a:extLst>
              <a:ext uri="{FF2B5EF4-FFF2-40B4-BE49-F238E27FC236}">
                <a16:creationId xmlns:a16="http://schemas.microsoft.com/office/drawing/2014/main" id="{52D8D20C-71E7-5124-ECBD-0EE497EAC8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43316" y="5910169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49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262</Words>
  <Application>Microsoft Macintosh PowerPoint</Application>
  <PresentationFormat>Widescreen</PresentationFormat>
  <Paragraphs>41</Paragraphs>
  <Slides>9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Arsenica Antiqua</vt:lpstr>
      <vt:lpstr>ＭＳ Ｐゴシック</vt:lpstr>
      <vt:lpstr>游ゴシック</vt:lpstr>
      <vt:lpstr>游ゴシック Light</vt:lpstr>
      <vt:lpstr>Arial</vt:lpstr>
      <vt:lpstr>Calibri</vt:lpstr>
      <vt:lpstr>League Spartan</vt:lpstr>
      <vt:lpstr>Office Theme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谷口 悠沙</dc:creator>
  <cp:lastModifiedBy>Jason Pipe</cp:lastModifiedBy>
  <cp:revision>83</cp:revision>
  <dcterms:created xsi:type="dcterms:W3CDTF">2023-09-06T04:32:39Z</dcterms:created>
  <dcterms:modified xsi:type="dcterms:W3CDTF">2024-07-18T08:59:32Z</dcterms:modified>
</cp:coreProperties>
</file>