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3" r:id="rId5"/>
    <p:sldId id="261" r:id="rId6"/>
    <p:sldId id="264" r:id="rId7"/>
    <p:sldId id="265" r:id="rId8"/>
    <p:sldId id="260" r:id="rId9"/>
    <p:sldId id="267" r:id="rId10"/>
    <p:sldId id="268" r:id="rId11"/>
    <p:sldId id="269" r:id="rId12"/>
    <p:sldId id="262" r:id="rId13"/>
    <p:sldId id="270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46B0A582-FA8A-479F-B0EF-32F644D2FFAB}">
          <p14:sldIdLst>
            <p14:sldId id="256"/>
            <p14:sldId id="258"/>
            <p14:sldId id="259"/>
          </p14:sldIdLst>
        </p14:section>
        <p14:section name="제목 없는 구역" id="{BE6614D7-DCEC-4D8F-A85F-D6FF96C7E098}">
          <p14:sldIdLst>
            <p14:sldId id="263"/>
            <p14:sldId id="261"/>
            <p14:sldId id="264"/>
            <p14:sldId id="265"/>
            <p14:sldId id="260"/>
            <p14:sldId id="267"/>
            <p14:sldId id="268"/>
            <p14:sldId id="269"/>
            <p14:sldId id="262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BAE3"/>
    <a:srgbClr val="7DACE4"/>
    <a:srgbClr val="624212"/>
    <a:srgbClr val="3A5246"/>
    <a:srgbClr val="E6E6E6"/>
    <a:srgbClr val="441D61"/>
    <a:srgbClr val="FCE9EB"/>
    <a:srgbClr val="4CC3FA"/>
    <a:srgbClr val="B3E2F3"/>
    <a:srgbClr val="89D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38" y="490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96D697-E119-4864-AD08-99318AA4F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3FC74AA-7565-43FF-9159-08ADCE1DB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94A1F1-CC2A-46DE-B38A-B2D7FCA6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2794-F310-4D44-9DE9-500FDD4EC25A}" type="datetimeFigureOut">
              <a:rPr lang="ko-KR" altLang="en-US" smtClean="0"/>
              <a:t>2021-09-02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12071E3-4DFB-46FB-B2BE-78722698B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ED9CEA-FA0B-4636-B502-F089F1E4C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622-3246-4A4F-9B02-15E28FA14D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8914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0DE680-B0EE-4899-90F2-5BE4CF220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79F10D0-A0B3-408E-A7A1-E8F9F8C98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561B63-5D32-47C6-A753-6027602A5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2794-F310-4D44-9DE9-500FDD4EC25A}" type="datetimeFigureOut">
              <a:rPr lang="ko-KR" altLang="en-US" smtClean="0"/>
              <a:t>2021-09-02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01C15E6-DB1C-458E-A259-8FDF567C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EC966CB-D3AC-4552-B623-B2A141500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622-3246-4A4F-9B02-15E28FA14D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5482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C2FC17-91D6-4CF0-8E92-85F843C83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E2B806A-3EF4-4634-A4FE-80771003A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1B152FA-5357-4F8A-9028-C6DFD2FD0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2794-F310-4D44-9DE9-500FDD4EC25A}" type="datetimeFigureOut">
              <a:rPr lang="ko-KR" altLang="en-US" smtClean="0"/>
              <a:t>2021-09-02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A49B9C8-7A0F-4EAF-8C1D-95B22717F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1D41AA-F538-4743-9AFA-D072EA6C0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622-3246-4A4F-9B02-15E28FA14D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0695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44564C-FE61-4FE0-8D9C-D580D16C4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E1CFA0-0791-4A5C-91E9-76184393B0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619E32E-522B-4182-B910-F24780726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B769D60-BC4D-41E6-BC21-80E4521DE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2794-F310-4D44-9DE9-500FDD4EC25A}" type="datetimeFigureOut">
              <a:rPr lang="ko-KR" altLang="en-US" smtClean="0"/>
              <a:t>2021-09-02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CE2DD71-E17A-434D-BD55-9838D920A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79DFBC3-705C-45EA-93AA-38EDD40AF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622-3246-4A4F-9B02-15E28FA14D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4286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C23338-63B2-4190-810F-6AFFE4060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092C003-98E9-4FE5-9F78-ED0B65543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A37DC36-9C39-4B63-9A90-E6AD69D66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07AE8C4-0504-4C97-B4F0-725BA538B6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C6A19C7-6269-41E6-B552-1CBA4E102F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C6FAEA4-48E1-400B-87ED-5B720F99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2794-F310-4D44-9DE9-500FDD4EC25A}" type="datetimeFigureOut">
              <a:rPr lang="ko-KR" altLang="en-US" smtClean="0"/>
              <a:t>2021-09-02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E255754-8170-4736-8B7E-891A8B46D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E0A762C-5AA3-480D-BE9A-A6C3F834C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622-3246-4A4F-9B02-15E28FA14D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4443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21EDF3-F4B1-4B87-A717-E95DD5059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FCED445-276C-4EAD-ABBE-AABE40777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2794-F310-4D44-9DE9-500FDD4EC25A}" type="datetimeFigureOut">
              <a:rPr lang="ko-KR" altLang="en-US" smtClean="0"/>
              <a:t>2021-09-02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88F241F-57B9-4093-B2D6-7879187C5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B9B85AC-F935-4684-B200-882DA02B5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622-3246-4A4F-9B02-15E28FA14D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0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2B0D85D-4BA2-45F5-B0B1-61A833ADA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2794-F310-4D44-9DE9-500FDD4EC25A}" type="datetimeFigureOut">
              <a:rPr lang="ko-KR" altLang="en-US" smtClean="0"/>
              <a:t>2021-09-02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2B7B8A3-45E1-4970-B526-CF04987E2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DD919B9-C1D7-41B5-8CC0-7D58C82BE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622-3246-4A4F-9B02-15E28FA14D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124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F83637-A51C-4526-828B-6828AD31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25ACBC-463D-4601-863C-A4D7D0E57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7AE4EC1-8E9D-4323-A128-C08D48495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5BC0516-068F-44D6-A5C3-8961AF562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2794-F310-4D44-9DE9-500FDD4EC25A}" type="datetimeFigureOut">
              <a:rPr lang="ko-KR" altLang="en-US" smtClean="0"/>
              <a:t>2021-09-02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3A4925C-1F6C-439C-ADF5-60CFF7734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F2F83D0-7D5B-4485-BB3D-FBD253930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622-3246-4A4F-9B02-15E28FA14D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3183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4F9280-C60C-4717-B42F-56D8E88B2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A2522D1-6E41-407A-9414-FC35579A8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F92F398-A77F-4ACC-8822-9993697F26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9D39CCA-7408-4500-9EA3-CD43E7C2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2794-F310-4D44-9DE9-500FDD4EC25A}" type="datetimeFigureOut">
              <a:rPr lang="ko-KR" altLang="en-US" smtClean="0"/>
              <a:t>2021-09-02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203BDE1-F3E7-4AFC-BA4E-BD990F2B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5A73426-917C-4798-B949-D874F93C4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622-3246-4A4F-9B02-15E28FA14D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857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BDFEC6-AAC6-4925-A267-BE56E305D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EC38126-97A4-4676-A8A0-C6FF2801D5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3A1196D-8DD7-4884-88CD-F3E0F5255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2794-F310-4D44-9DE9-500FDD4EC25A}" type="datetimeFigureOut">
              <a:rPr lang="ko-KR" altLang="en-US" smtClean="0"/>
              <a:t>2021-09-02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61BFE96-5194-4B0F-8195-D6F6F6536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7AD98A-885C-462C-8EA3-5EEA2DAC7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622-3246-4A4F-9B02-15E28FA14D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827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7F5CABE-EE5F-490F-AA14-E6DF746156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FD2677D-DA16-4F41-BFDA-A2294AD2FA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92F754-7BC7-4C02-9747-F38E1F8E8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2794-F310-4D44-9DE9-500FDD4EC25A}" type="datetimeFigureOut">
              <a:rPr lang="ko-KR" altLang="en-US" smtClean="0"/>
              <a:t>2021-09-02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EFDBDF3-4A68-4167-833A-ECD86BAB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893D599-5100-453F-B27E-35B9E76AD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622-3246-4A4F-9B02-15E28FA14D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73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2424A79-3D96-4E72-B695-7CFE33EB7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A5CE2B6-A739-4474-B3EB-1C3C93A20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17911B2-5509-4DDE-9751-159B9BF9E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E2794-F310-4D44-9DE9-500FDD4EC25A}" type="datetimeFigureOut">
              <a:rPr lang="ko-KR" altLang="en-US" smtClean="0"/>
              <a:t>2021-09-02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8C73E3-50AA-41BB-A78C-7A4A919C9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8E79B0D-DC9A-4FAA-B69B-63B111E09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59622-3246-4A4F-9B02-15E28FA14D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8312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db.com/title/tt8510382/" TargetMode="External"/><Relationship Id="rId2" Type="http://schemas.openxmlformats.org/officeDocument/2006/relationships/hyperlink" Target="https://www.imdb.com/title/tt4800624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genius.com/Olivia-rodrigo-all-i-want-lyrics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image" Target="../media/image17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Olivia Rodrigo Wallpapers - Top Free Olivia Rodrigo Backgrounds -  WallpaperAccess">
            <a:extLst>
              <a:ext uri="{FF2B5EF4-FFF2-40B4-BE49-F238E27FC236}">
                <a16:creationId xmlns:a16="http://schemas.microsoft.com/office/drawing/2014/main" id="{6D8E6643-9089-4A85-96C6-CBEDF96FD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6558"/>
            <a:ext cx="12192000" cy="731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5A0374-5CD6-4F74-9EF1-A883CC833520}"/>
              </a:ext>
            </a:extLst>
          </p:cNvPr>
          <p:cNvSpPr txBox="1"/>
          <p:nvPr/>
        </p:nvSpPr>
        <p:spPr>
          <a:xfrm>
            <a:off x="2195743" y="2061774"/>
            <a:ext cx="7800513" cy="2308324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ko-KR" altLang="en-US" sz="7200" b="1" dirty="0" err="1">
                <a:solidFill>
                  <a:srgbClr val="B3E2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rPr>
              <a:t>drivers</a:t>
            </a:r>
            <a:r>
              <a:rPr lang="ko-KR" altLang="en-US" sz="7200" b="1" dirty="0">
                <a:solidFill>
                  <a:srgbClr val="B3E2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rPr>
              <a:t> </a:t>
            </a:r>
            <a:r>
              <a:rPr lang="ko-KR" altLang="en-US" sz="7200" b="1" dirty="0" err="1">
                <a:solidFill>
                  <a:srgbClr val="B3E2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rPr>
              <a:t>license</a:t>
            </a:r>
            <a:endParaRPr lang="en-US" altLang="ko-KR" sz="7200" b="1" dirty="0">
              <a:solidFill>
                <a:srgbClr val="B3E2F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en-US" altLang="ko-KR" sz="7200" b="1" dirty="0">
                <a:solidFill>
                  <a:srgbClr val="B3E2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O</a:t>
            </a:r>
            <a:r>
              <a:rPr lang="ko-KR" altLang="en-US" sz="7200" b="1" dirty="0" err="1">
                <a:solidFill>
                  <a:srgbClr val="B3E2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rPr>
              <a:t>livia</a:t>
            </a:r>
            <a:r>
              <a:rPr lang="ko-KR" altLang="en-US" sz="7200" b="1" dirty="0">
                <a:solidFill>
                  <a:srgbClr val="B3E2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rPr>
              <a:t> </a:t>
            </a:r>
            <a:r>
              <a:rPr lang="ko-KR" altLang="en-US" sz="7200" b="1" dirty="0" err="1">
                <a:solidFill>
                  <a:srgbClr val="B3E2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rPr>
              <a:t>rodrigo</a:t>
            </a:r>
            <a:endParaRPr lang="ko-KR" altLang="en-US" sz="7200" b="1" dirty="0">
              <a:solidFill>
                <a:srgbClr val="B3E2F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76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65E3E2-E735-44B7-9708-E0C066D63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73" y="-50691"/>
            <a:ext cx="10475495" cy="1325563"/>
          </a:xfrm>
        </p:spPr>
        <p:txBody>
          <a:bodyPr>
            <a:normAutofit/>
          </a:bodyPr>
          <a:lstStyle/>
          <a:p>
            <a:r>
              <a:rPr lang="en-US" altLang="ko-KR" sz="6000" dirty="0">
                <a:latin typeface="hooge 05_53" panose="00000400000000000000" pitchFamily="2" charset="0"/>
              </a:rPr>
              <a:t>Who is she?</a:t>
            </a:r>
            <a:endParaRPr lang="ko-KR" altLang="en-US" sz="6000" dirty="0">
              <a:latin typeface="hooge 05_53" panose="000004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DAD132-422C-4429-A834-F27239EE1642}"/>
              </a:ext>
            </a:extLst>
          </p:cNvPr>
          <p:cNvSpPr txBox="1"/>
          <p:nvPr/>
        </p:nvSpPr>
        <p:spPr>
          <a:xfrm>
            <a:off x="6668504" y="405097"/>
            <a:ext cx="513848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ko-KR" sz="4000" b="1" kern="0" dirty="0">
                <a:solidFill>
                  <a:srgbClr val="7030A0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Olivia Isabel Rodrigo</a:t>
            </a:r>
            <a:endParaRPr lang="ko-KR" altLang="ko-KR" sz="3600" kern="100" dirty="0">
              <a:solidFill>
                <a:srgbClr val="7030A0"/>
              </a:solidFill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ko-KR" sz="3200" kern="0" dirty="0">
                <a:solidFill>
                  <a:srgbClr val="000000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February 20, 2003 (age 18)</a:t>
            </a:r>
            <a:endParaRPr lang="ko-KR" altLang="ko-KR" sz="28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ko-KR" sz="3200" kern="0" dirty="0">
                <a:solidFill>
                  <a:srgbClr val="000000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Murrieta, California, U.S.</a:t>
            </a:r>
            <a:endParaRPr lang="ko-KR" altLang="ko-KR" sz="28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altLang="ko-KR" sz="3200" kern="0" dirty="0">
                <a:solidFill>
                  <a:srgbClr val="000000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Singer-songwriter / actress</a:t>
            </a:r>
            <a:endParaRPr lang="ko-KR" altLang="ko-KR" sz="28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2050" name="Picture 2" descr="Murrieta, California is located in the United States">
            <a:extLst>
              <a:ext uri="{FF2B5EF4-FFF2-40B4-BE49-F238E27FC236}">
                <a16:creationId xmlns:a16="http://schemas.microsoft.com/office/drawing/2014/main" id="{DAF76F34-25AF-42A0-82B8-ED40EFD80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846" y="3786216"/>
            <a:ext cx="4237330" cy="262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화살표: 아래쪽 6">
            <a:extLst>
              <a:ext uri="{FF2B5EF4-FFF2-40B4-BE49-F238E27FC236}">
                <a16:creationId xmlns:a16="http://schemas.microsoft.com/office/drawing/2014/main" id="{06BA9BEA-8BE5-42A7-A967-E56AC3762D63}"/>
              </a:ext>
            </a:extLst>
          </p:cNvPr>
          <p:cNvSpPr/>
          <p:nvPr/>
        </p:nvSpPr>
        <p:spPr>
          <a:xfrm>
            <a:off x="7268775" y="4331368"/>
            <a:ext cx="529390" cy="1105305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Picture 2" descr="drivers license [Explicit] by Olivia Rodrigo on Amazon Music - Amazon.com">
            <a:extLst>
              <a:ext uri="{FF2B5EF4-FFF2-40B4-BE49-F238E27FC236}">
                <a16:creationId xmlns:a16="http://schemas.microsoft.com/office/drawing/2014/main" id="{B80B613D-5E67-41DC-96F1-B6977C306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73" y="1274872"/>
            <a:ext cx="5138488" cy="513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177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2CC1DF97-6C66-4C56-A871-102288DDB1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284305"/>
              </p:ext>
            </p:extLst>
          </p:nvPr>
        </p:nvGraphicFramePr>
        <p:xfrm>
          <a:off x="200526" y="980613"/>
          <a:ext cx="11790947" cy="288144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705601">
                  <a:extLst>
                    <a:ext uri="{9D8B030D-6E8A-4147-A177-3AD203B41FA5}">
                      <a16:colId xmlns:a16="http://schemas.microsoft.com/office/drawing/2014/main" val="2245321578"/>
                    </a:ext>
                  </a:extLst>
                </a:gridCol>
                <a:gridCol w="5085346">
                  <a:extLst>
                    <a:ext uri="{9D8B030D-6E8A-4147-A177-3AD203B41FA5}">
                      <a16:colId xmlns:a16="http://schemas.microsoft.com/office/drawing/2014/main" val="159369587"/>
                    </a:ext>
                  </a:extLst>
                </a:gridCol>
              </a:tblGrid>
              <a:tr h="788602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800" b="1" u="sng" kern="0">
                          <a:solidFill>
                            <a:schemeClr val="tx1"/>
                          </a:solidFill>
                          <a:effectLst/>
                          <a:latin typeface="Segoe UI Emoji" panose="020B0502040204020203" pitchFamily="34" charset="0"/>
                          <a:ea typeface="Segoe UI Emoji" panose="020B0502040204020203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Bizaardvark</a:t>
                      </a:r>
                      <a:r>
                        <a:rPr lang="en-US" sz="2800" b="1" kern="0">
                          <a:solidFill>
                            <a:schemeClr val="tx1"/>
                          </a:solidFill>
                          <a:effectLst/>
                          <a:latin typeface="Segoe UI Emoji" panose="020B0502040204020203" pitchFamily="34" charset="0"/>
                          <a:ea typeface="Segoe UI Emoji" panose="020B0502040204020203" pitchFamily="34" charset="0"/>
                        </a:rPr>
                        <a:t>(TV Series )</a:t>
                      </a:r>
                      <a:endParaRPr lang="ko-KR" sz="4000" b="1" kern="100">
                        <a:solidFill>
                          <a:schemeClr val="tx1"/>
                        </a:solidFill>
                        <a:effectLst/>
                        <a:latin typeface="Segoe UI Emoji" panose="020B0502040204020203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800" b="1" kern="0">
                          <a:solidFill>
                            <a:schemeClr val="tx1"/>
                          </a:solidFill>
                          <a:effectLst/>
                          <a:latin typeface="Segoe UI Emoji" panose="020B0502040204020203" pitchFamily="34" charset="0"/>
                          <a:ea typeface="Segoe UI Emoji" panose="020B0502040204020203" pitchFamily="34" charset="0"/>
                        </a:rPr>
                        <a:t>Paige Olvera</a:t>
                      </a:r>
                      <a:endParaRPr lang="ko-KR" sz="4000" b="1" kern="100">
                        <a:solidFill>
                          <a:schemeClr val="tx1"/>
                        </a:solidFill>
                        <a:effectLst/>
                        <a:latin typeface="Segoe UI Emoji" panose="020B0502040204020203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631048192"/>
                  </a:ext>
                </a:extLst>
              </a:tr>
              <a:tr h="846797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800" b="1" u="sng" kern="0" dirty="0">
                          <a:solidFill>
                            <a:schemeClr val="tx1"/>
                          </a:solidFill>
                          <a:effectLst/>
                          <a:latin typeface="Segoe UI Emoji" panose="020B0502040204020203" pitchFamily="34" charset="0"/>
                          <a:ea typeface="Segoe UI Emoji" panose="020B0502040204020203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High School Musical: The Musical </a:t>
                      </a:r>
                    </a:p>
                    <a:p>
                      <a:pPr algn="l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800" b="1" u="sng" kern="0" dirty="0">
                          <a:solidFill>
                            <a:schemeClr val="tx1"/>
                          </a:solidFill>
                          <a:effectLst/>
                          <a:latin typeface="Segoe UI Emoji" panose="020B0502040204020203" pitchFamily="34" charset="0"/>
                          <a:ea typeface="Segoe UI Emoji" panose="020B0502040204020203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– The Series</a:t>
                      </a:r>
                      <a:endParaRPr lang="ko-KR" sz="4000" b="1" kern="100" dirty="0">
                        <a:solidFill>
                          <a:schemeClr val="tx1"/>
                        </a:solidFill>
                        <a:effectLst/>
                        <a:latin typeface="Segoe UI Emoji" panose="020B0502040204020203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B3E2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" sz="2800" b="1" kern="0" dirty="0">
                          <a:solidFill>
                            <a:schemeClr val="tx1"/>
                          </a:solidFill>
                          <a:effectLst/>
                          <a:latin typeface="Segoe UI Emoji" panose="020B0502040204020203" pitchFamily="34" charset="0"/>
                          <a:ea typeface="Segoe UI Emoji" panose="020B0502040204020203" pitchFamily="34" charset="0"/>
                        </a:rPr>
                        <a:t>Nina “Nini” Salazar-Roberts</a:t>
                      </a:r>
                      <a:endParaRPr lang="ko-KR" sz="4000" b="1" kern="100" dirty="0">
                        <a:solidFill>
                          <a:schemeClr val="tx1"/>
                        </a:solidFill>
                        <a:effectLst/>
                        <a:latin typeface="Segoe UI Emoji" panose="020B0502040204020203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solidFill>
                      <a:srgbClr val="B3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704782"/>
                  </a:ext>
                </a:extLst>
              </a:tr>
              <a:tr h="807605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800" b="1" u="sng" kern="0">
                          <a:solidFill>
                            <a:schemeClr val="tx1"/>
                          </a:solidFill>
                          <a:effectLst/>
                          <a:latin typeface="Segoe UI Emoji" panose="020B0502040204020203" pitchFamily="34" charset="0"/>
                          <a:ea typeface="Segoe UI Emoji" panose="020B0502040204020203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An American Girl: Grace Stirs Up Success</a:t>
                      </a:r>
                      <a:endParaRPr lang="ko-KR" sz="4000" b="1" kern="100">
                        <a:solidFill>
                          <a:schemeClr val="tx1"/>
                        </a:solidFill>
                        <a:effectLst/>
                        <a:latin typeface="Segoe UI Emoji" panose="020B0502040204020203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800" b="1" kern="0" dirty="0">
                          <a:solidFill>
                            <a:schemeClr val="tx1"/>
                          </a:solidFill>
                          <a:effectLst/>
                          <a:latin typeface="Segoe UI Emoji" panose="020B0502040204020203" pitchFamily="34" charset="0"/>
                          <a:ea typeface="Segoe UI Emoji" panose="020B0502040204020203" pitchFamily="34" charset="0"/>
                        </a:rPr>
                        <a:t>Grace Thomas</a:t>
                      </a:r>
                      <a:endParaRPr lang="ko-KR" sz="4000" b="1" kern="100" dirty="0">
                        <a:solidFill>
                          <a:schemeClr val="tx1"/>
                        </a:solidFill>
                        <a:effectLst/>
                        <a:latin typeface="Segoe UI Emoji" panose="020B0502040204020203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37326457"/>
                  </a:ext>
                </a:extLst>
              </a:tr>
            </a:tbl>
          </a:graphicData>
        </a:graphic>
      </p:graphicFrame>
      <p:pic>
        <p:nvPicPr>
          <p:cNvPr id="6" name="図 2">
            <a:extLst>
              <a:ext uri="{FF2B5EF4-FFF2-40B4-BE49-F238E27FC236}">
                <a16:creationId xmlns:a16="http://schemas.microsoft.com/office/drawing/2014/main" id="{F927AC26-5723-4FA2-90E3-4E55EE98316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24" y="3989844"/>
            <a:ext cx="2677656" cy="267765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ECB940-D04A-4173-9C34-B18C47E82EFF}"/>
              </a:ext>
            </a:extLst>
          </p:cNvPr>
          <p:cNvSpPr txBox="1"/>
          <p:nvPr/>
        </p:nvSpPr>
        <p:spPr>
          <a:xfrm>
            <a:off x="3417903" y="4389339"/>
            <a:ext cx="86812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3200" kern="0" dirty="0">
                <a:effectLst/>
                <a:latin typeface="Arial" panose="020B060402020202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Olivia kickstarted her singing career with the hit song </a:t>
            </a:r>
            <a:r>
              <a:rPr lang="en-US" altLang="ko-KR" sz="3200" kern="0" dirty="0">
                <a:effectLst/>
                <a:latin typeface="Arial" panose="020B0604020202020204" pitchFamily="34" charset="0"/>
                <a:ea typeface="MS PGothic" panose="020B0600070205080204" pitchFamily="34" charset="-128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“All I Want,”</a:t>
            </a:r>
            <a:r>
              <a:rPr lang="en-US" altLang="ko-KR" sz="3200" kern="0" dirty="0">
                <a:effectLst/>
                <a:latin typeface="Arial" panose="020B060402020202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 from the </a:t>
            </a:r>
            <a:r>
              <a:rPr lang="en-US" altLang="ko-KR" sz="3200" i="1" kern="0" dirty="0">
                <a:latin typeface="Arial" panose="020B060402020202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High School Musical: The Musical – The Series</a:t>
            </a:r>
            <a:r>
              <a:rPr lang="en-US" altLang="ko-KR" sz="3200" kern="0" dirty="0">
                <a:effectLst/>
                <a:latin typeface="Arial" panose="020B060402020202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 soundtrack. </a:t>
            </a:r>
            <a:endParaRPr lang="ko-KR" altLang="ko-KR" sz="2400" kern="100" dirty="0">
              <a:effectLst/>
              <a:latin typeface="Yu Mincho" panose="02020400000000000000" pitchFamily="18" charset="-128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11FB52-74F2-43B4-8530-51362EB515D9}"/>
              </a:ext>
            </a:extLst>
          </p:cNvPr>
          <p:cNvSpPr txBox="1"/>
          <p:nvPr/>
        </p:nvSpPr>
        <p:spPr>
          <a:xfrm>
            <a:off x="284085" y="83388"/>
            <a:ext cx="1155872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4400" kern="0" dirty="0">
                <a:solidFill>
                  <a:srgbClr val="7030A0"/>
                </a:solidFill>
                <a:effectLst/>
                <a:latin typeface="hooge 05_53" panose="00000400000000000000" pitchFamily="2" charset="0"/>
                <a:ea typeface="Segoe UI Emoji" panose="020B0502040204020203" pitchFamily="34" charset="0"/>
                <a:cs typeface="Times New Roman" panose="02020603050405020304" pitchFamily="18" charset="0"/>
              </a:rPr>
              <a:t>Singer-songwriter , </a:t>
            </a:r>
            <a:r>
              <a:rPr lang="en-US" altLang="ko-KR" sz="4400" kern="0" dirty="0">
                <a:solidFill>
                  <a:srgbClr val="7030A0"/>
                </a:solidFill>
                <a:latin typeface="hooge 05_53" panose="00000400000000000000" pitchFamily="2" charset="0"/>
                <a:ea typeface="Segoe UI Emoji" panose="020B0502040204020203" pitchFamily="34" charset="0"/>
                <a:cs typeface="Times New Roman" panose="02020603050405020304" pitchFamily="18" charset="0"/>
              </a:rPr>
              <a:t>A</a:t>
            </a:r>
            <a:r>
              <a:rPr lang="en-US" altLang="ko-KR" sz="4400" kern="0" dirty="0">
                <a:solidFill>
                  <a:srgbClr val="7030A0"/>
                </a:solidFill>
                <a:effectLst/>
                <a:latin typeface="hooge 05_53" panose="00000400000000000000" pitchFamily="2" charset="0"/>
                <a:ea typeface="Segoe UI Emoji" panose="020B0502040204020203" pitchFamily="34" charset="0"/>
                <a:cs typeface="Times New Roman" panose="02020603050405020304" pitchFamily="18" charset="0"/>
              </a:rPr>
              <a:t>ctress</a:t>
            </a:r>
            <a:endParaRPr lang="ko-KR" altLang="en-US" sz="4400" dirty="0">
              <a:solidFill>
                <a:srgbClr val="7030A0"/>
              </a:solidFill>
              <a:latin typeface="hooge 05_53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252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BBFC97-944E-457D-856C-DFB376FCAB34}"/>
              </a:ext>
            </a:extLst>
          </p:cNvPr>
          <p:cNvSpPr txBox="1"/>
          <p:nvPr/>
        </p:nvSpPr>
        <p:spPr>
          <a:xfrm>
            <a:off x="439890" y="741290"/>
            <a:ext cx="80303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3200" kern="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On January 8, 2021, she proceeded to release her debut single </a:t>
            </a:r>
            <a:r>
              <a:rPr lang="en-US" altLang="ko-KR" sz="3200" kern="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“</a:t>
            </a:r>
            <a:r>
              <a:rPr lang="en-US" altLang="ko-KR" sz="3200" b="1" kern="0" dirty="0">
                <a:solidFill>
                  <a:srgbClr val="7030A0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drivers license</a:t>
            </a:r>
            <a:r>
              <a:rPr lang="en-US" altLang="ko-KR" sz="3200" kern="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”</a:t>
            </a:r>
            <a:r>
              <a:rPr lang="en-US" altLang="ko-KR" sz="3200" kern="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, the lead single from her </a:t>
            </a:r>
            <a:r>
              <a:rPr lang="en-US" altLang="ko-KR" sz="3200" kern="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debut album</a:t>
            </a:r>
            <a:r>
              <a:rPr lang="en-US" altLang="ko-KR" sz="3200" kern="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.</a:t>
            </a:r>
            <a:endParaRPr lang="ko-KR" altLang="ko-KR" sz="24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5" name="図 3">
            <a:extLst>
              <a:ext uri="{FF2B5EF4-FFF2-40B4-BE49-F238E27FC236}">
                <a16:creationId xmlns:a16="http://schemas.microsoft.com/office/drawing/2014/main" id="{FE3C0F84-D5E2-49BE-95E6-64B659F884F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485" y="178284"/>
            <a:ext cx="3185625" cy="3185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9022E2-3DE2-42B8-BF1F-A6CA686C8352}"/>
              </a:ext>
            </a:extLst>
          </p:cNvPr>
          <p:cNvSpPr txBox="1"/>
          <p:nvPr/>
        </p:nvSpPr>
        <p:spPr>
          <a:xfrm>
            <a:off x="5406189" y="3429000"/>
            <a:ext cx="660259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3600" kern="0" dirty="0">
                <a:solidFill>
                  <a:srgbClr val="222222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After getting unexpectedly massive success, because of its popularity on </a:t>
            </a:r>
            <a:r>
              <a:rPr lang="en-US" altLang="ko-KR" sz="3600" b="1" kern="0" dirty="0" err="1">
                <a:solidFill>
                  <a:srgbClr val="7030A0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TikTok</a:t>
            </a:r>
            <a:r>
              <a:rPr lang="en-US" altLang="ko-KR" sz="3600" kern="0" dirty="0">
                <a:solidFill>
                  <a:srgbClr val="222222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 and several co-signs from major artists like </a:t>
            </a:r>
            <a:r>
              <a:rPr lang="en-US" altLang="ko-KR" sz="3600" b="1" kern="0" dirty="0">
                <a:solidFill>
                  <a:srgbClr val="7D8FE8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Taylor Swift</a:t>
            </a:r>
            <a:r>
              <a:rPr lang="en-US" altLang="ko-KR" sz="3600" kern="0" dirty="0">
                <a:solidFill>
                  <a:srgbClr val="222222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.</a:t>
            </a:r>
            <a:endParaRPr lang="ko-KR" altLang="ko-KR" sz="28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6146" name="Picture 2" descr="Taylor Swift Joins Cast of David O. Russell&amp;#39;s Next Film - Variety">
            <a:extLst>
              <a:ext uri="{FF2B5EF4-FFF2-40B4-BE49-F238E27FC236}">
                <a16:creationId xmlns:a16="http://schemas.microsoft.com/office/drawing/2014/main" id="{11BD38E1-58BE-4118-8C87-B00FE51874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3" r="7463"/>
          <a:stretch/>
        </p:blipFill>
        <p:spPr bwMode="auto">
          <a:xfrm>
            <a:off x="183217" y="3645767"/>
            <a:ext cx="4376630" cy="295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TikTok logo and symbol, meaning, history, PNG">
            <a:extLst>
              <a:ext uri="{FF2B5EF4-FFF2-40B4-BE49-F238E27FC236}">
                <a16:creationId xmlns:a16="http://schemas.microsoft.com/office/drawing/2014/main" id="{23C49300-D4F7-42F9-98EC-479A4241F5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5000" r="75704">
                        <a14:foregroundMark x1="52465" y1="84746" x2="52465" y2="84746"/>
                        <a14:foregroundMark x1="53521" y1="74576" x2="53521" y2="74576"/>
                        <a14:foregroundMark x1="32746" y1="83616" x2="32746" y2="83616"/>
                        <a14:foregroundMark x1="38028" y1="89831" x2="38028" y2="89831"/>
                        <a14:foregroundMark x1="38028" y1="84746" x2="38028" y2="84746"/>
                        <a14:foregroundMark x1="41901" y1="90395" x2="41901" y2="90395"/>
                        <a14:foregroundMark x1="59859" y1="87006" x2="59859" y2="87006"/>
                        <a14:foregroundMark x1="65845" y1="88701" x2="65845" y2="887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57" r="25500"/>
          <a:stretch/>
        </p:blipFill>
        <p:spPr bwMode="auto">
          <a:xfrm>
            <a:off x="3365354" y="2652324"/>
            <a:ext cx="1944582" cy="255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08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65E3E2-E735-44B7-9708-E0C066D63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252" y="0"/>
            <a:ext cx="10475495" cy="1325563"/>
          </a:xfrm>
        </p:spPr>
        <p:txBody>
          <a:bodyPr>
            <a:normAutofit/>
          </a:bodyPr>
          <a:lstStyle/>
          <a:p>
            <a:r>
              <a:rPr lang="en-US" altLang="ko-KR" kern="0" dirty="0">
                <a:solidFill>
                  <a:srgbClr val="222222"/>
                </a:solidFill>
                <a:latin typeface="hooge 05_53" panose="00000400000000000000" pitchFamily="2" charset="0"/>
                <a:ea typeface="MS PGothic" panose="020B0600070205080204" pitchFamily="34" charset="-128"/>
              </a:rPr>
              <a:t>P</a:t>
            </a:r>
            <a:r>
              <a:rPr lang="en-US" altLang="ko-KR" kern="0" dirty="0">
                <a:solidFill>
                  <a:srgbClr val="222222"/>
                </a:solidFill>
                <a:effectLst/>
                <a:latin typeface="hooge 05_53" panose="00000400000000000000" pitchFamily="2" charset="0"/>
                <a:ea typeface="MS PGothic" panose="020B0600070205080204" pitchFamily="34" charset="-128"/>
              </a:rPr>
              <a:t>opular songs</a:t>
            </a:r>
            <a:endParaRPr lang="ko-KR" altLang="en-US" dirty="0">
              <a:latin typeface="hooge 05_53" panose="00000400000000000000" pitchFamily="2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BEA9B6A-8DC5-466D-B6A9-369C42EE541E}"/>
              </a:ext>
            </a:extLst>
          </p:cNvPr>
          <p:cNvGrpSpPr/>
          <p:nvPr/>
        </p:nvGrpSpPr>
        <p:grpSpPr>
          <a:xfrm>
            <a:off x="604654" y="1210015"/>
            <a:ext cx="11145758" cy="5355544"/>
            <a:chOff x="604654" y="1210015"/>
            <a:chExt cx="11145758" cy="5355544"/>
          </a:xfrm>
        </p:grpSpPr>
        <p:pic>
          <p:nvPicPr>
            <p:cNvPr id="11" name="図 3">
              <a:extLst>
                <a:ext uri="{FF2B5EF4-FFF2-40B4-BE49-F238E27FC236}">
                  <a16:creationId xmlns:a16="http://schemas.microsoft.com/office/drawing/2014/main" id="{6FE514DB-F328-4330-819B-B1647B68D280}"/>
                </a:ext>
              </a:extLst>
            </p:cNvPr>
            <p:cNvPicPr/>
            <p:nvPr/>
          </p:nvPicPr>
          <p:blipFill>
            <a:blip r:embed="rId2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3338" y="2297233"/>
              <a:ext cx="3907074" cy="39070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22" name="Picture 2" descr="Deja Vu (Olivia Rodrigo song) - Wikipedia">
              <a:extLst>
                <a:ext uri="{FF2B5EF4-FFF2-40B4-BE49-F238E27FC236}">
                  <a16:creationId xmlns:a16="http://schemas.microsoft.com/office/drawing/2014/main" id="{EBDADA06-1E74-4B45-B297-BAA280073A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654" y="1216111"/>
              <a:ext cx="2857500" cy="285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Amazon Music - オリヴィア・ロドリゴのAll I Want (Live at Vevo) - Amazon.co.jp">
              <a:extLst>
                <a:ext uri="{FF2B5EF4-FFF2-40B4-BE49-F238E27FC236}">
                  <a16:creationId xmlns:a16="http://schemas.microsoft.com/office/drawing/2014/main" id="{307A040E-06B1-4C19-AD87-F88ED625B8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6128" y="1210015"/>
              <a:ext cx="3136559" cy="3136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 descr="Olivia Rodrigo&amp;#39;s &amp;#39;Good 4 U&amp;#39; Delivers Guitar-Heavy Heartbreak Anthem -  Variety">
              <a:extLst>
                <a:ext uri="{FF2B5EF4-FFF2-40B4-BE49-F238E27FC236}">
                  <a16:creationId xmlns:a16="http://schemas.microsoft.com/office/drawing/2014/main" id="{183F30B3-808A-4379-95AE-8987593F05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5729" y="3429000"/>
              <a:ext cx="5571153" cy="3136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757FDFB-BEB8-4354-8010-0797CD4A7965}"/>
              </a:ext>
            </a:extLst>
          </p:cNvPr>
          <p:cNvSpPr txBox="1"/>
          <p:nvPr/>
        </p:nvSpPr>
        <p:spPr>
          <a:xfrm>
            <a:off x="2179684" y="1806896"/>
            <a:ext cx="849658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ko-KR" sz="4800" kern="0" dirty="0">
                <a:solidFill>
                  <a:srgbClr val="441D61"/>
                </a:solidFill>
                <a:effectLst/>
                <a:latin typeface="Segoe UI Black" panose="020B0A020402040202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・</a:t>
            </a:r>
            <a:r>
              <a:rPr lang="en-US" altLang="ko-KR" sz="4800" kern="0" dirty="0">
                <a:solidFill>
                  <a:srgbClr val="441D61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driver’s license 	 3.5M</a:t>
            </a:r>
            <a:endParaRPr lang="ko-KR" altLang="ko-KR" sz="4000" kern="100" dirty="0">
              <a:solidFill>
                <a:srgbClr val="441D61"/>
              </a:solidFill>
              <a:effectLst/>
              <a:latin typeface="Segoe UI Black" panose="020B0A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ja-JP" altLang="ko-KR" sz="4800" kern="0" dirty="0">
                <a:solidFill>
                  <a:srgbClr val="441D61"/>
                </a:solidFill>
                <a:effectLst/>
                <a:latin typeface="Segoe UI Black" panose="020B0A020402040202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・</a:t>
            </a:r>
            <a:r>
              <a:rPr lang="en-US" altLang="ko-KR" sz="4800" kern="0" dirty="0" err="1">
                <a:solidFill>
                  <a:srgbClr val="441D61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deja</a:t>
            </a:r>
            <a:r>
              <a:rPr lang="en-US" altLang="ko-KR" sz="4800" kern="0" dirty="0">
                <a:solidFill>
                  <a:srgbClr val="441D61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vu        	  	 2.4M</a:t>
            </a:r>
            <a:endParaRPr lang="ko-KR" altLang="ko-KR" sz="4000" kern="100" dirty="0">
              <a:solidFill>
                <a:srgbClr val="441D61"/>
              </a:solidFill>
              <a:effectLst/>
              <a:latin typeface="Segoe UI Black" panose="020B0A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ja-JP" altLang="ko-KR" sz="4800" kern="0" dirty="0">
                <a:solidFill>
                  <a:srgbClr val="441D61"/>
                </a:solidFill>
                <a:effectLst/>
                <a:latin typeface="Segoe UI Black" panose="020B0A020402040202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・</a:t>
            </a:r>
            <a:r>
              <a:rPr lang="en-US" altLang="ko-KR" sz="4800" kern="0" dirty="0">
                <a:solidFill>
                  <a:srgbClr val="441D61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good 4 u  		      2.3M</a:t>
            </a:r>
            <a:endParaRPr lang="ko-KR" altLang="ko-KR" sz="4000" kern="100" dirty="0">
              <a:solidFill>
                <a:srgbClr val="441D61"/>
              </a:solidFill>
              <a:effectLst/>
              <a:latin typeface="Segoe UI Black" panose="020B0A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ja-JP" altLang="ko-KR" sz="4800" kern="0" dirty="0">
                <a:solidFill>
                  <a:srgbClr val="441D61"/>
                </a:solidFill>
                <a:effectLst/>
                <a:latin typeface="Segoe UI Black" panose="020B0A020402040202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・</a:t>
            </a:r>
            <a:r>
              <a:rPr lang="en-US" altLang="ko-KR" sz="4800" kern="0" dirty="0">
                <a:solidFill>
                  <a:srgbClr val="441D61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All I Want 		      1.2M</a:t>
            </a:r>
            <a:endParaRPr lang="ko-KR" altLang="ko-KR" sz="4000" kern="100" dirty="0">
              <a:solidFill>
                <a:srgbClr val="441D61"/>
              </a:solidFill>
              <a:effectLst/>
              <a:latin typeface="Segoe UI Black" panose="020B0A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ja-JP" altLang="ko-KR" sz="4800" kern="0" dirty="0">
                <a:solidFill>
                  <a:srgbClr val="441D61"/>
                </a:solidFill>
                <a:effectLst/>
                <a:latin typeface="Segoe UI Black" panose="020B0A020402040202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・</a:t>
            </a:r>
            <a:r>
              <a:rPr lang="en-US" altLang="ko-KR" sz="4800" kern="0" dirty="0">
                <a:solidFill>
                  <a:srgbClr val="441D61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happier 		 	 1.1M</a:t>
            </a:r>
            <a:endParaRPr lang="ko-KR" altLang="ko-KR" sz="4000" kern="100" dirty="0">
              <a:solidFill>
                <a:srgbClr val="441D61"/>
              </a:solidFill>
              <a:effectLst/>
              <a:latin typeface="Segoe UI Black" panose="020B0A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048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65E3E2-E735-44B7-9708-E0C066D63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252" y="0"/>
            <a:ext cx="10475495" cy="1325563"/>
          </a:xfrm>
        </p:spPr>
        <p:txBody>
          <a:bodyPr/>
          <a:lstStyle/>
          <a:p>
            <a:r>
              <a:rPr lang="en-US" altLang="ko-KR" dirty="0">
                <a:latin typeface="hooge 05_53" panose="00000400000000000000" pitchFamily="2" charset="0"/>
              </a:rPr>
              <a:t>The meaning of this song is…</a:t>
            </a:r>
            <a:endParaRPr lang="ko-KR" altLang="en-US" dirty="0">
              <a:latin typeface="hooge 05_53" panose="000004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049EF0-1E72-4AC0-B5D6-66C5755AE9CC}"/>
              </a:ext>
            </a:extLst>
          </p:cNvPr>
          <p:cNvSpPr txBox="1"/>
          <p:nvPr/>
        </p:nvSpPr>
        <p:spPr>
          <a:xfrm>
            <a:off x="308711" y="5404239"/>
            <a:ext cx="113615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600" b="1" i="0" dirty="0">
                <a:solidFill>
                  <a:srgbClr val="202122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</a:rPr>
              <a:t>The song documents the </a:t>
            </a:r>
            <a:r>
              <a:rPr lang="en-US" altLang="ko-KR" sz="3600" b="1" i="0" dirty="0">
                <a:solidFill>
                  <a:srgbClr val="7030A0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</a:rPr>
              <a:t>"multifaceted" emotions  </a:t>
            </a:r>
            <a:r>
              <a:rPr lang="en-US" altLang="ko-KR" sz="3600" b="1" i="0" dirty="0">
                <a:solidFill>
                  <a:srgbClr val="202122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</a:rPr>
              <a:t>Rodrigo endured after a </a:t>
            </a:r>
            <a:r>
              <a:rPr lang="en-US" altLang="ko-KR" sz="3600" b="1" i="0" dirty="0">
                <a:solidFill>
                  <a:srgbClr val="FF0000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</a:rPr>
              <a:t>heartbreak</a:t>
            </a:r>
            <a:r>
              <a:rPr lang="en-US" altLang="ko-KR" sz="3600" b="1" i="0" dirty="0">
                <a:solidFill>
                  <a:srgbClr val="202122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</a:rPr>
              <a:t>. </a:t>
            </a:r>
            <a:endParaRPr lang="ko-KR" altLang="en-US" sz="3600" b="1" dirty="0">
              <a:latin typeface="Segoe UI Emoji" panose="020B0502040204020203" pitchFamily="34" charset="0"/>
            </a:endParaRPr>
          </a:p>
        </p:txBody>
      </p:sp>
      <p:pic>
        <p:nvPicPr>
          <p:cNvPr id="7170" name="Picture 2" descr="A Better Way to Teach Kids About Emotions | GoZen!">
            <a:extLst>
              <a:ext uri="{FF2B5EF4-FFF2-40B4-BE49-F238E27FC236}">
                <a16:creationId xmlns:a16="http://schemas.microsoft.com/office/drawing/2014/main" id="{1E69763D-CFFC-4224-8C1C-CA1195C44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179" y="1457904"/>
            <a:ext cx="4714340" cy="361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s Heartbreak A Real Thing? - Good Magazine">
            <a:extLst>
              <a:ext uri="{FF2B5EF4-FFF2-40B4-BE49-F238E27FC236}">
                <a16:creationId xmlns:a16="http://schemas.microsoft.com/office/drawing/2014/main" id="{07A827C8-EA09-4B3D-827E-A92D6037F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730" y="1325563"/>
            <a:ext cx="3872926" cy="387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42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65E3E2-E735-44B7-9708-E0C066D63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252" y="0"/>
            <a:ext cx="10475495" cy="1325563"/>
          </a:xfrm>
        </p:spPr>
        <p:txBody>
          <a:bodyPr/>
          <a:lstStyle/>
          <a:p>
            <a:pPr algn="l"/>
            <a:r>
              <a:rPr lang="en-US" altLang="ko-KR" dirty="0">
                <a:solidFill>
                  <a:srgbClr val="333333"/>
                </a:solidFill>
                <a:latin typeface="hooge 05_53" panose="00000400000000000000" pitchFamily="2" charset="0"/>
              </a:rPr>
              <a:t>The g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hooge 05_53" panose="00000400000000000000" pitchFamily="2" charset="0"/>
              </a:rPr>
              <a:t>enre</a:t>
            </a:r>
            <a:r>
              <a:rPr lang="ko-KR" altLang="ko-KR" b="0" i="0" dirty="0">
                <a:solidFill>
                  <a:srgbClr val="333333"/>
                </a:solidFill>
                <a:effectLst/>
                <a:latin typeface="hooge 05_53" panose="00000400000000000000" pitchFamily="2" charset="0"/>
              </a:rPr>
              <a:t> of 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hooge 05_53" panose="00000400000000000000" pitchFamily="2" charset="0"/>
              </a:rPr>
              <a:t>thi</a:t>
            </a:r>
            <a:r>
              <a:rPr lang="en-US" altLang="ko-KR" dirty="0">
                <a:solidFill>
                  <a:srgbClr val="333333"/>
                </a:solidFill>
                <a:latin typeface="hooge 05_53" panose="00000400000000000000" pitchFamily="2" charset="0"/>
              </a:rPr>
              <a:t>s 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hooge 05_53" panose="00000400000000000000" pitchFamily="2" charset="0"/>
              </a:rPr>
              <a:t>song is…</a:t>
            </a:r>
            <a:endParaRPr lang="ko-KR" altLang="ko-KR" b="0" i="0" dirty="0">
              <a:solidFill>
                <a:srgbClr val="333333"/>
              </a:solidFill>
              <a:effectLst/>
              <a:latin typeface="hooge 05_53" panose="000004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30318B-B4D2-4ADB-A6CA-2CA0DCCE1A7C}"/>
              </a:ext>
            </a:extLst>
          </p:cNvPr>
          <p:cNvSpPr txBox="1"/>
          <p:nvPr/>
        </p:nvSpPr>
        <p:spPr>
          <a:xfrm>
            <a:off x="176463" y="1437029"/>
            <a:ext cx="11839073" cy="5420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en-US" altLang="ko-KR" sz="3200" b="1" kern="100" dirty="0">
                <a:solidFill>
                  <a:srgbClr val="7DACE4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Bedroom pop</a:t>
            </a:r>
          </a:p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en-US" altLang="ko-KR" sz="2800" i="0" dirty="0">
                <a:solidFill>
                  <a:srgbClr val="202124"/>
                </a:solidFill>
                <a:effectLst/>
                <a:latin typeface="Apple SD Gothic Neo"/>
              </a:rPr>
              <a:t>loosely describes a musical genre or aesthetic in which bands </a:t>
            </a:r>
            <a:r>
              <a:rPr lang="en-US" altLang="ko-KR" sz="2800" i="0" dirty="0">
                <a:solidFill>
                  <a:srgbClr val="7030A0"/>
                </a:solidFill>
                <a:effectLst/>
                <a:latin typeface="Apple SD Gothic Neo"/>
              </a:rPr>
              <a:t>record at home</a:t>
            </a:r>
            <a:r>
              <a:rPr lang="en-US" altLang="ko-KR" sz="2800" i="0" dirty="0">
                <a:solidFill>
                  <a:srgbClr val="202124"/>
                </a:solidFill>
                <a:effectLst/>
                <a:latin typeface="Apple SD Gothic Neo"/>
              </a:rPr>
              <a:t>, rather than at traditional recording spaces. It also has the connotation of </a:t>
            </a:r>
            <a:r>
              <a:rPr lang="en-US" altLang="ko-KR" sz="2800" i="0" dirty="0">
                <a:solidFill>
                  <a:srgbClr val="7030A0"/>
                </a:solidFill>
                <a:effectLst/>
                <a:latin typeface="Apple SD Gothic Neo"/>
              </a:rPr>
              <a:t>DIY</a:t>
            </a:r>
            <a:r>
              <a:rPr lang="en-US" altLang="ko-KR" sz="2800" i="0" dirty="0">
                <a:solidFill>
                  <a:srgbClr val="202124"/>
                </a:solidFill>
                <a:effectLst/>
                <a:latin typeface="Apple SD Gothic Neo"/>
              </a:rPr>
              <a:t>.</a:t>
            </a:r>
            <a:r>
              <a:rPr lang="en-US" altLang="ko-KR" sz="28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 </a:t>
            </a:r>
            <a:endParaRPr lang="en-US" altLang="ko-KR" sz="2800" kern="100" dirty="0">
              <a:latin typeface="Segoe UI Emoji" panose="020B0502040204020203" pitchFamily="34" charset="0"/>
              <a:ea typeface="Segoe UI Emoji" panose="020B0502040204020203" pitchFamily="34" charset="0"/>
              <a:cs typeface="Times New Roman" panose="02020603050405020304" pitchFamily="18" charset="0"/>
            </a:endParaRPr>
          </a:p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en-US" altLang="ko-KR" sz="3200" b="1" kern="100" dirty="0">
                <a:solidFill>
                  <a:srgbClr val="7DACE4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I</a:t>
            </a:r>
            <a:r>
              <a:rPr lang="en-US" altLang="ko-KR" sz="3200" b="1" kern="100" dirty="0">
                <a:solidFill>
                  <a:srgbClr val="7DACE4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ndie pop </a:t>
            </a:r>
            <a:r>
              <a:rPr lang="en-US" altLang="ko-KR" sz="3200" b="1" i="0" dirty="0">
                <a:solidFill>
                  <a:srgbClr val="7DACE4"/>
                </a:solidFill>
                <a:effectLst/>
                <a:latin typeface="Apple SD Gothic Neo"/>
              </a:rPr>
              <a:t> </a:t>
            </a:r>
          </a:p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en-US" altLang="ko-KR" sz="2800" i="0" dirty="0">
                <a:solidFill>
                  <a:srgbClr val="202124"/>
                </a:solidFill>
                <a:effectLst/>
                <a:latin typeface="Apple SD Gothic Neo"/>
              </a:rPr>
              <a:t>is a music genre and subculture that combines </a:t>
            </a:r>
            <a:r>
              <a:rPr lang="en-US" altLang="ko-KR" sz="2800" i="0" dirty="0">
                <a:solidFill>
                  <a:srgbClr val="7030A0"/>
                </a:solidFill>
                <a:effectLst/>
                <a:latin typeface="Apple SD Gothic Neo"/>
              </a:rPr>
              <a:t>guitar pop with DIY ethic </a:t>
            </a:r>
            <a:r>
              <a:rPr lang="en-US" altLang="ko-KR" sz="2800" i="0" dirty="0">
                <a:solidFill>
                  <a:srgbClr val="202124"/>
                </a:solidFill>
                <a:effectLst/>
                <a:latin typeface="Apple SD Gothic Neo"/>
              </a:rPr>
              <a:t>in opposition to the style and tone of mainstream pop music. </a:t>
            </a:r>
            <a:endParaRPr lang="en-US" altLang="ko-KR" sz="2800" kern="100" dirty="0">
              <a:latin typeface="Segoe UI Emoji" panose="020B0502040204020203" pitchFamily="34" charset="0"/>
              <a:ea typeface="Segoe UI Emoji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altLang="ko-KR" sz="3200" b="1" kern="100" dirty="0">
                <a:solidFill>
                  <a:srgbClr val="7DACE4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P</a:t>
            </a:r>
            <a:r>
              <a:rPr lang="en-US" altLang="ko-KR" sz="3200" b="1" kern="100" dirty="0">
                <a:solidFill>
                  <a:srgbClr val="7DACE4"/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ower pop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altLang="ko-KR" sz="2800" i="0" dirty="0">
                <a:solidFill>
                  <a:srgbClr val="202124"/>
                </a:solidFill>
                <a:effectLst/>
                <a:latin typeface="Apple SD Gothic Neo"/>
              </a:rPr>
              <a:t>a style of pop music characterized by a strong melody line, heavy use of guitars, and simple rhythm.</a:t>
            </a:r>
          </a:p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2400" kern="100" dirty="0">
              <a:effectLst/>
              <a:latin typeface="Segoe UI Emoji" panose="020B0502040204020203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957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、「billboard HOT 100 SONG ARTIST 1 Drivers License 2 Mood Olivia Rodrigo 3 Positions 24kGoldn ft. iann dior Ariana Grande Blinding Lights 5 Go Crazy The Weeknd 6 Levitating Chris Brown &amp; Young Thug 7 Holy Dua Lipa ft. DaBaby 8 Bang! 9 Justin Bieber ft. Chance The Rapper AJR Wasted On You 10 Good Days Morgan Wallen SZA chart dated Jan. 23, 2021」というテキストの画像のようです">
            <a:extLst>
              <a:ext uri="{FF2B5EF4-FFF2-40B4-BE49-F238E27FC236}">
                <a16:creationId xmlns:a16="http://schemas.microsoft.com/office/drawing/2014/main" id="{6884AF7F-A01F-46E2-91EE-3176C9A18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18" y="107293"/>
            <a:ext cx="4511610" cy="449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ABCFA1D1-2EDA-464D-9E03-ADE0B3DBDC31}"/>
              </a:ext>
            </a:extLst>
          </p:cNvPr>
          <p:cNvSpPr/>
          <p:nvPr/>
        </p:nvSpPr>
        <p:spPr>
          <a:xfrm>
            <a:off x="186818" y="1372142"/>
            <a:ext cx="4511610" cy="4172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1419A1-6C42-4661-9E1C-4A601B106584}"/>
              </a:ext>
            </a:extLst>
          </p:cNvPr>
          <p:cNvSpPr txBox="1"/>
          <p:nvPr/>
        </p:nvSpPr>
        <p:spPr>
          <a:xfrm>
            <a:off x="5696781" y="4378722"/>
            <a:ext cx="669901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2400" kern="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The song eventually represented the </a:t>
            </a:r>
            <a:r>
              <a:rPr lang="en-US" altLang="ko-KR" sz="2400" kern="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best start Olivia could ever imagine for her career</a:t>
            </a:r>
            <a:r>
              <a:rPr lang="en-US" altLang="ko-KR" sz="2400" kern="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, </a:t>
            </a:r>
          </a:p>
          <a:p>
            <a:pPr algn="l"/>
            <a:r>
              <a:rPr lang="en-US" altLang="ko-KR" sz="2400" kern="0" dirty="0">
                <a:solidFill>
                  <a:schemeClr val="accent5">
                    <a:lumMod val="75000"/>
                  </a:schemeClr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establishing a </a:t>
            </a:r>
            <a:r>
              <a:rPr lang="en-US" altLang="ko-KR" sz="2400" kern="0" dirty="0">
                <a:solidFill>
                  <a:schemeClr val="accent5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new streaming record twice on Spotify</a:t>
            </a:r>
            <a:r>
              <a:rPr lang="en-US" altLang="ko-KR" sz="2400" kern="0" dirty="0">
                <a:solidFill>
                  <a:schemeClr val="accent5">
                    <a:lumMod val="75000"/>
                  </a:schemeClr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 and climbing directly to </a:t>
            </a:r>
            <a:r>
              <a:rPr lang="en-US" altLang="ko-KR" sz="2400" kern="0" dirty="0">
                <a:solidFill>
                  <a:schemeClr val="accent5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No. 1 on the Billboard Hot 100 chart</a:t>
            </a:r>
            <a:r>
              <a:rPr lang="en-US" altLang="ko-KR" sz="2400" kern="0" dirty="0">
                <a:solidFill>
                  <a:schemeClr val="accent5">
                    <a:lumMod val="75000"/>
                  </a:schemeClr>
                </a:solidFill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.</a:t>
            </a:r>
            <a:endParaRPr lang="ko-KR" altLang="ko-KR" kern="100" dirty="0">
              <a:solidFill>
                <a:schemeClr val="accent5">
                  <a:lumMod val="75000"/>
                </a:schemeClr>
              </a:solidFill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4102" name="Picture 6" descr="Pop Crave در توییتر &amp;quot;.@Olivia_Rodrigo&amp;#39;s “drivers license” scores the  biggest single-day streams of 2021 on both Global and US Spotify.… &amp;quot;">
            <a:extLst>
              <a:ext uri="{FF2B5EF4-FFF2-40B4-BE49-F238E27FC236}">
                <a16:creationId xmlns:a16="http://schemas.microsoft.com/office/drawing/2014/main" id="{55E599A9-2300-4DE4-B2AF-57B28E5C2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1" t="2977" r="12546" b="51345"/>
          <a:stretch/>
        </p:blipFill>
        <p:spPr bwMode="auto">
          <a:xfrm>
            <a:off x="1535837" y="4079510"/>
            <a:ext cx="3846970" cy="235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E432113A-112A-43EF-86CB-AA369D8C6F00}"/>
              </a:ext>
            </a:extLst>
          </p:cNvPr>
          <p:cNvSpPr/>
          <p:nvPr/>
        </p:nvSpPr>
        <p:spPr>
          <a:xfrm>
            <a:off x="1440323" y="4052561"/>
            <a:ext cx="4007705" cy="4750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4" name="Picture 8" descr="ロゴ＆アイコン - Spotify Japan — For the Record">
            <a:extLst>
              <a:ext uri="{FF2B5EF4-FFF2-40B4-BE49-F238E27FC236}">
                <a16:creationId xmlns:a16="http://schemas.microsoft.com/office/drawing/2014/main" id="{EC12A8E7-0672-41AC-95E8-5822E9EA1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39" y="5590216"/>
            <a:ext cx="2798957" cy="84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957AA5A-C23C-4837-ABE9-5A0D6B667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283" y="285371"/>
            <a:ext cx="5099913" cy="379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02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58594A4-4D65-48DB-AB08-0183D2B4799C}"/>
              </a:ext>
            </a:extLst>
          </p:cNvPr>
          <p:cNvSpPr/>
          <p:nvPr/>
        </p:nvSpPr>
        <p:spPr>
          <a:xfrm>
            <a:off x="288760" y="1141308"/>
            <a:ext cx="8534401" cy="3460880"/>
          </a:xfrm>
          <a:prstGeom prst="roundRect">
            <a:avLst/>
          </a:prstGeom>
          <a:solidFill>
            <a:srgbClr val="3A5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i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I got my driver's license last week</a:t>
            </a:r>
            <a:br>
              <a:rPr lang="en-US" altLang="ko-KR" sz="3200" b="1" i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</a:br>
            <a:r>
              <a:rPr lang="en-US" altLang="ko-KR" sz="3200" b="1" i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Just like we always talked about</a:t>
            </a:r>
            <a:br>
              <a:rPr lang="en-US" altLang="ko-KR" sz="3200" b="1" i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</a:br>
            <a:r>
              <a:rPr lang="en-US" altLang="ko-KR" sz="3200" b="1" i="1" kern="100" dirty="0" err="1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'Cause</a:t>
            </a:r>
            <a:r>
              <a:rPr lang="en-US" altLang="ko-KR" sz="3200" b="1" i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 you were so excited for me</a:t>
            </a:r>
            <a:br>
              <a:rPr lang="en-US" altLang="ko-KR" sz="3200" b="1" i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</a:br>
            <a:r>
              <a:rPr lang="en-US" altLang="ko-KR" sz="3200" b="1" i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To finally drive up to your house</a:t>
            </a:r>
            <a:br>
              <a:rPr lang="en-US" altLang="ko-KR" sz="3200" b="1" i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</a:br>
            <a:r>
              <a:rPr lang="en-US" altLang="ko-KR" sz="3200" b="1" i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But today, I drove through the suburbs</a:t>
            </a:r>
            <a:br>
              <a:rPr lang="en-US" altLang="ko-KR" sz="3200" b="1" i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</a:br>
            <a:r>
              <a:rPr lang="en-US" altLang="ko-KR" sz="3200" b="1" i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Crying </a:t>
            </a:r>
            <a:r>
              <a:rPr lang="en-US" altLang="ko-KR" sz="3200" b="1" i="1" kern="100" dirty="0" err="1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'cause</a:t>
            </a:r>
            <a:r>
              <a:rPr lang="en-US" altLang="ko-KR" sz="3200" b="1" i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 you weren't around</a:t>
            </a:r>
            <a:endParaRPr lang="ko-KR" altLang="ko-KR" sz="3200" b="1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ctr"/>
            <a:endParaRPr lang="ko-KR" altLang="en-US" sz="2000" dirty="0"/>
          </a:p>
        </p:txBody>
      </p:sp>
      <p:pic>
        <p:nvPicPr>
          <p:cNvPr id="6" name="図 1" descr="並んで立っている女性&#10;&#10;自動的に生成された説明">
            <a:extLst>
              <a:ext uri="{FF2B5EF4-FFF2-40B4-BE49-F238E27FC236}">
                <a16:creationId xmlns:a16="http://schemas.microsoft.com/office/drawing/2014/main" id="{1753DCCD-C6EB-4DAA-A107-292AA0A92F1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620" y="1454583"/>
            <a:ext cx="2903620" cy="33338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1B96A5-27F3-46C0-B117-5F9D8DF46E8D}"/>
              </a:ext>
            </a:extLst>
          </p:cNvPr>
          <p:cNvSpPr txBox="1"/>
          <p:nvPr/>
        </p:nvSpPr>
        <p:spPr>
          <a:xfrm>
            <a:off x="86061" y="4795897"/>
            <a:ext cx="1210593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It’s rumored that Olivia and Joshua Bassett, began dating while filming the show in 2019, and called it quits in early 2020. </a:t>
            </a:r>
          </a:p>
          <a:p>
            <a:r>
              <a:rPr lang="en-US" altLang="ko-KR" sz="32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He once taught her how to drive, and the lyrics remind her of that.</a:t>
            </a:r>
            <a:endParaRPr lang="ko-KR" altLang="ko-KR" sz="32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endParaRPr lang="ko-KR" altLang="ko-KR" sz="32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BFFF6C2E-7247-4028-B269-DD6F8CE52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252" y="0"/>
            <a:ext cx="10475495" cy="1325563"/>
          </a:xfrm>
        </p:spPr>
        <p:txBody>
          <a:bodyPr/>
          <a:lstStyle/>
          <a:p>
            <a:pPr algn="l"/>
            <a:r>
              <a:rPr lang="en-US" altLang="ko-KR" b="0" i="0" dirty="0">
                <a:solidFill>
                  <a:srgbClr val="333333"/>
                </a:solidFill>
                <a:effectLst/>
                <a:latin typeface="hooge 05_53" panose="00000400000000000000" pitchFamily="2" charset="0"/>
              </a:rPr>
              <a:t>Gossips the lyrics…</a:t>
            </a:r>
            <a:endParaRPr lang="ko-KR" altLang="ko-KR" b="0" i="0" dirty="0">
              <a:solidFill>
                <a:srgbClr val="333333"/>
              </a:solidFill>
              <a:effectLst/>
              <a:latin typeface="hooge 05_53" panose="00000400000000000000" pitchFamily="2" charset="0"/>
            </a:endParaRPr>
          </a:p>
        </p:txBody>
      </p:sp>
      <p:pic>
        <p:nvPicPr>
          <p:cNvPr id="3" name="Olivia Rodrigo - drivers license (Official Video)_360P">
            <a:hlinkClick r:id="" action="ppaction://media"/>
            <a:extLst>
              <a:ext uri="{FF2B5EF4-FFF2-40B4-BE49-F238E27FC236}">
                <a16:creationId xmlns:a16="http://schemas.microsoft.com/office/drawing/2014/main" id="{E56F6909-2433-453F-9CA9-E238A5F5F8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99620" y="128305"/>
            <a:ext cx="2903619" cy="163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38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0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9512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70B8C78-798A-4953-8427-5D52FC7D80C5}"/>
              </a:ext>
            </a:extLst>
          </p:cNvPr>
          <p:cNvSpPr/>
          <p:nvPr/>
        </p:nvSpPr>
        <p:spPr>
          <a:xfrm>
            <a:off x="3417744" y="1837099"/>
            <a:ext cx="8534401" cy="2859472"/>
          </a:xfrm>
          <a:prstGeom prst="roundRect">
            <a:avLst/>
          </a:prstGeom>
          <a:solidFill>
            <a:srgbClr val="6242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i="1" dirty="0">
                <a:latin typeface="Segoe UI Emoji" panose="020B0502040204020203" pitchFamily="34" charset="0"/>
                <a:ea typeface="Segoe UI Emoji" panose="020B0502040204020203" pitchFamily="34" charset="0"/>
              </a:rPr>
              <a:t>And </a:t>
            </a:r>
            <a:r>
              <a:rPr lang="en-US" altLang="ko-KR" sz="3200" b="1" i="1" dirty="0" err="1">
                <a:latin typeface="Segoe UI Emoji" panose="020B0502040204020203" pitchFamily="34" charset="0"/>
                <a:ea typeface="Segoe UI Emoji" panose="020B0502040204020203" pitchFamily="34" charset="0"/>
              </a:rPr>
              <a:t>you're probably with that</a:t>
            </a:r>
            <a:r>
              <a:rPr lang="en-US" altLang="ko-KR" sz="3200" b="1" i="1" dirty="0">
                <a:latin typeface="Segoe UI Emoji" panose="020B0502040204020203" pitchFamily="34" charset="0"/>
                <a:ea typeface="Segoe UI Emoji" panose="020B0502040204020203" pitchFamily="34" charset="0"/>
              </a:rPr>
              <a:t> blonde girl</a:t>
            </a:r>
          </a:p>
          <a:p>
            <a:pPr algn="ctr"/>
            <a:r>
              <a:rPr lang="en-US" altLang="ko-KR" sz="3200" b="1" i="1" dirty="0" err="1">
                <a:latin typeface="Segoe UI Emoji" panose="020B0502040204020203" pitchFamily="34" charset="0"/>
                <a:ea typeface="Segoe UI Emoji" panose="020B0502040204020203" pitchFamily="34" charset="0"/>
              </a:rPr>
              <a:t>Who always</a:t>
            </a:r>
            <a:r>
              <a:rPr lang="en-US" altLang="ko-KR" sz="3200" b="1" i="1" dirty="0">
                <a:latin typeface="Segoe UI Emoji" panose="020B0502040204020203" pitchFamily="34" charset="0"/>
                <a:ea typeface="Segoe UI Emoji" panose="020B0502040204020203" pitchFamily="34" charset="0"/>
              </a:rPr>
              <a:t> made </a:t>
            </a:r>
            <a:r>
              <a:rPr lang="en-US" altLang="ko-KR" sz="3200" b="1" i="1" dirty="0" err="1">
                <a:latin typeface="Segoe UI Emoji" panose="020B0502040204020203" pitchFamily="34" charset="0"/>
                <a:ea typeface="Segoe UI Emoji" panose="020B0502040204020203" pitchFamily="34" charset="0"/>
              </a:rPr>
              <a:t>me doubt</a:t>
            </a:r>
            <a:endParaRPr lang="en-US" altLang="ko-KR" sz="3200" b="1" i="1" dirty="0">
              <a:latin typeface="Segoe UI Emoji" panose="020B0502040204020203" pitchFamily="34" charset="0"/>
              <a:ea typeface="Segoe UI Emoji" panose="020B0502040204020203" pitchFamily="34" charset="0"/>
            </a:endParaRPr>
          </a:p>
          <a:p>
            <a:pPr algn="ctr"/>
            <a:r>
              <a:rPr lang="en-US" altLang="ko-KR" sz="3200" b="1" i="1" dirty="0">
                <a:latin typeface="Segoe UI Emoji" panose="020B0502040204020203" pitchFamily="34" charset="0"/>
                <a:ea typeface="Segoe UI Emoji" panose="020B0502040204020203" pitchFamily="34" charset="0"/>
              </a:rPr>
              <a:t>She's so much older than me</a:t>
            </a:r>
          </a:p>
          <a:p>
            <a:pPr algn="ctr"/>
            <a:r>
              <a:rPr lang="en-US" altLang="ko-KR" sz="3200" b="1" i="1" dirty="0">
                <a:latin typeface="Segoe UI Emoji" panose="020B0502040204020203" pitchFamily="34" charset="0"/>
                <a:ea typeface="Segoe UI Emoji" panose="020B0502040204020203" pitchFamily="34" charset="0"/>
              </a:rPr>
              <a:t>She's everything I'm insecure about</a:t>
            </a:r>
          </a:p>
        </p:txBody>
      </p:sp>
      <p:pic>
        <p:nvPicPr>
          <p:cNvPr id="6" name="図 2" descr="髪の長い人のcg&#10;&#10;中程度の精度で自動的に生成された説明">
            <a:extLst>
              <a:ext uri="{FF2B5EF4-FFF2-40B4-BE49-F238E27FC236}">
                <a16:creationId xmlns:a16="http://schemas.microsoft.com/office/drawing/2014/main" id="{81214B28-DED4-45A8-89DA-6A3E71B21716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3" b="29255"/>
          <a:stretch/>
        </p:blipFill>
        <p:spPr>
          <a:xfrm flipH="1">
            <a:off x="256673" y="1438806"/>
            <a:ext cx="2903619" cy="32577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94C634-3A93-499A-807F-ABE0AE55B513}"/>
              </a:ext>
            </a:extLst>
          </p:cNvPr>
          <p:cNvSpPr txBox="1"/>
          <p:nvPr/>
        </p:nvSpPr>
        <p:spPr>
          <a:xfrm>
            <a:off x="550641" y="5165643"/>
            <a:ext cx="1184970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32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In June 2020, Joshua and Sabrina Carpenter were dating. </a:t>
            </a:r>
          </a:p>
          <a:p>
            <a:pPr algn="l"/>
            <a:r>
              <a:rPr lang="en-US" altLang="ko-KR" sz="32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Sabrina has blonde hair and is four years older than Olivia.</a:t>
            </a:r>
            <a:endParaRPr lang="ko-KR" altLang="ko-KR" sz="32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7" name="Olivia Rodrigo - drivers license (Official Video)_360P">
            <a:hlinkClick r:id="" action="ppaction://media"/>
            <a:extLst>
              <a:ext uri="{FF2B5EF4-FFF2-40B4-BE49-F238E27FC236}">
                <a16:creationId xmlns:a16="http://schemas.microsoft.com/office/drawing/2014/main" id="{31D380B0-81F2-4FD9-B2A0-5AD0C2FD70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6674" y="203813"/>
            <a:ext cx="2903619" cy="1633286"/>
          </a:xfrm>
          <a:prstGeom prst="rect">
            <a:avLst/>
          </a:prstGeom>
        </p:spPr>
      </p:pic>
      <p:sp>
        <p:nvSpPr>
          <p:cNvPr id="9" name="제목 1">
            <a:extLst>
              <a:ext uri="{FF2B5EF4-FFF2-40B4-BE49-F238E27FC236}">
                <a16:creationId xmlns:a16="http://schemas.microsoft.com/office/drawing/2014/main" id="{21214009-F928-4F35-9135-B396F2BDF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744" y="203813"/>
            <a:ext cx="10475495" cy="1325563"/>
          </a:xfrm>
        </p:spPr>
        <p:txBody>
          <a:bodyPr/>
          <a:lstStyle/>
          <a:p>
            <a:pPr algn="r"/>
            <a:r>
              <a:rPr lang="en-US" altLang="ko-KR" b="0" i="0" dirty="0">
                <a:solidFill>
                  <a:srgbClr val="333333"/>
                </a:solidFill>
                <a:effectLst/>
                <a:latin typeface="hooge 05_53" panose="00000400000000000000" pitchFamily="2" charset="0"/>
              </a:rPr>
              <a:t>Gossips the lyrics…</a:t>
            </a:r>
            <a:endParaRPr lang="ko-KR" altLang="ko-KR" b="0" i="0" dirty="0">
              <a:solidFill>
                <a:srgbClr val="333333"/>
              </a:solidFill>
              <a:effectLst/>
              <a:latin typeface="hooge 05_53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53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0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19512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F3FBE0D-1251-4CEE-8972-2D6B4A00EF82}"/>
              </a:ext>
            </a:extLst>
          </p:cNvPr>
          <p:cNvSpPr/>
          <p:nvPr/>
        </p:nvSpPr>
        <p:spPr>
          <a:xfrm>
            <a:off x="581945" y="101496"/>
            <a:ext cx="11101136" cy="2426335"/>
          </a:xfrm>
          <a:prstGeom prst="roundRect">
            <a:avLst/>
          </a:prstGeom>
          <a:solidFill>
            <a:srgbClr val="7DA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b="1" i="1" dirty="0">
                <a:latin typeface="Segoe UI Emoji" panose="020B0502040204020203" pitchFamily="34" charset="0"/>
                <a:ea typeface="Segoe UI Emoji" panose="020B0502040204020203" pitchFamily="34" charset="0"/>
              </a:rPr>
              <a:t>And I know we weren't perfect</a:t>
            </a:r>
          </a:p>
          <a:p>
            <a:pPr algn="ctr"/>
            <a:r>
              <a:rPr lang="en-US" altLang="ko-KR" sz="4000" b="1" i="1" dirty="0">
                <a:latin typeface="Segoe UI Emoji" panose="020B0502040204020203" pitchFamily="34" charset="0"/>
                <a:ea typeface="Segoe UI Emoji" panose="020B0502040204020203" pitchFamily="34" charset="0"/>
              </a:rPr>
              <a:t>But I've never felt this way for </a:t>
            </a:r>
            <a:r>
              <a:rPr lang="en-US" altLang="ko-KR" sz="4000" b="1" i="1" dirty="0">
                <a:solidFill>
                  <a:srgbClr val="FFFF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no one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D5BA51-2328-4BF1-B161-D609E2AC292B}"/>
              </a:ext>
            </a:extLst>
          </p:cNvPr>
          <p:cNvSpPr txBox="1"/>
          <p:nvPr/>
        </p:nvSpPr>
        <p:spPr>
          <a:xfrm>
            <a:off x="4074288" y="2817228"/>
            <a:ext cx="779398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32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In this part, Olivia used the word ‘</a:t>
            </a:r>
            <a:r>
              <a:rPr lang="en-US" altLang="ko-KR" sz="3200" b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no one</a:t>
            </a:r>
            <a:r>
              <a:rPr lang="en-US" altLang="ko-KR" sz="32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’, not ‘</a:t>
            </a:r>
            <a:r>
              <a:rPr lang="en-US" altLang="ko-KR" sz="3200" b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anyone</a:t>
            </a:r>
            <a:r>
              <a:rPr lang="en-US" altLang="ko-KR" sz="32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’. </a:t>
            </a:r>
          </a:p>
          <a:p>
            <a:pPr algn="just"/>
            <a:endParaRPr lang="en-US" altLang="ko-KR" sz="3200" kern="100" dirty="0">
              <a:latin typeface="Segoe UI Emoji" panose="020B0502040204020203" pitchFamily="34" charset="0"/>
              <a:ea typeface="Segoe UI Emoji" panose="020B0502040204020203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altLang="ko-KR" sz="32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This is her saying that, though she might have felt this way before, everyone that she’s fallen in love with has been someone important to her, and never a “no one”. </a:t>
            </a:r>
            <a:endParaRPr lang="ko-KR" altLang="ko-KR" sz="32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6" name="Olivia Rodrigo - drivers license (Official Video)_360P">
            <a:hlinkClick r:id="" action="ppaction://media"/>
            <a:extLst>
              <a:ext uri="{FF2B5EF4-FFF2-40B4-BE49-F238E27FC236}">
                <a16:creationId xmlns:a16="http://schemas.microsoft.com/office/drawing/2014/main" id="{C3290BEB-42E1-45A8-B976-3AD62567D1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7135" y="3429000"/>
            <a:ext cx="3897153" cy="219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5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0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19512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65E3E2-E735-44B7-9708-E0C066D63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252" y="0"/>
            <a:ext cx="10475495" cy="1325563"/>
          </a:xfrm>
        </p:spPr>
        <p:txBody>
          <a:bodyPr>
            <a:normAutofit/>
          </a:bodyPr>
          <a:lstStyle/>
          <a:p>
            <a:pPr algn="ctr"/>
            <a:r>
              <a:rPr lang="en-US" altLang="ko-KR" sz="7200" dirty="0">
                <a:solidFill>
                  <a:schemeClr val="accent4"/>
                </a:solidFill>
                <a:latin typeface="hooge 05_53" panose="00000400000000000000" pitchFamily="2" charset="0"/>
              </a:rPr>
              <a:t>Quiz!!</a:t>
            </a:r>
            <a:endParaRPr lang="ko-KR" altLang="en-US" sz="7200" dirty="0">
              <a:solidFill>
                <a:schemeClr val="accent4"/>
              </a:solidFill>
              <a:latin typeface="hooge 05_53" panose="000004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DCCB73-FDA3-472F-A821-3A9F2EEC0268}"/>
              </a:ext>
            </a:extLst>
          </p:cNvPr>
          <p:cNvSpPr txBox="1"/>
          <p:nvPr/>
        </p:nvSpPr>
        <p:spPr>
          <a:xfrm>
            <a:off x="288007" y="1595021"/>
            <a:ext cx="1168901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2800" kern="0" dirty="0"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1. Where is she from?</a:t>
            </a:r>
            <a:endParaRPr lang="ko-KR" altLang="ko-KR" sz="2800" kern="100" dirty="0">
              <a:effectLst/>
              <a:latin typeface="Segoe UI Black" panose="020B0A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ko-KR" sz="2800" kern="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-from Murrieta, California, U.S.</a:t>
            </a:r>
            <a:endParaRPr lang="ko-KR" altLang="ko-KR" sz="28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ko-KR" sz="2800" kern="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MS PGothic" panose="020B0600070205080204" pitchFamily="34" charset="-128"/>
              </a:rPr>
              <a:t> </a:t>
            </a:r>
            <a:endParaRPr lang="ko-KR" altLang="ko-KR" sz="28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ko-KR" sz="2800" kern="0" dirty="0"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2. What is her debut single?/what song is the most popular song?</a:t>
            </a:r>
            <a:endParaRPr lang="ko-KR" altLang="ko-KR" sz="2800" kern="100" dirty="0">
              <a:effectLst/>
              <a:latin typeface="Segoe UI Black" panose="020B0A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ko-KR" sz="2800" kern="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-drivers license </a:t>
            </a:r>
            <a:endParaRPr lang="ko-KR" altLang="ko-KR" sz="28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ko-KR" sz="2800" kern="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MS PGothic" panose="020B0600070205080204" pitchFamily="34" charset="-128"/>
              </a:rPr>
              <a:t> </a:t>
            </a:r>
            <a:endParaRPr lang="ko-KR" altLang="ko-KR" sz="28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ko-KR" sz="2800" kern="0" dirty="0"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3. What great achievement did  drivers license accomplish?</a:t>
            </a:r>
            <a:endParaRPr lang="ko-KR" altLang="ko-KR" sz="2800" kern="100" dirty="0">
              <a:effectLst/>
              <a:latin typeface="Segoe UI Black" panose="020B0A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ko-KR" sz="2800" kern="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-establishing a </a:t>
            </a:r>
            <a:r>
              <a:rPr lang="en-US" altLang="ko-KR" sz="2800" kern="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new streaming record twice on Spotify</a:t>
            </a:r>
            <a:r>
              <a:rPr lang="en-US" altLang="ko-KR" sz="2800" kern="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 and climbing directly to </a:t>
            </a:r>
            <a:r>
              <a:rPr lang="en-US" altLang="ko-KR" sz="2800" kern="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No. 1 on the Billboard Hot 100 chart</a:t>
            </a:r>
            <a:endParaRPr lang="ko-KR" altLang="ko-KR" sz="28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ko-KR" sz="2800" kern="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MS PGothic" panose="020B0600070205080204" pitchFamily="34" charset="-128"/>
              </a:rPr>
              <a:t> </a:t>
            </a:r>
            <a:endParaRPr lang="ko-KR" altLang="ko-KR" sz="28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ko-KR" sz="2800" kern="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MS PGothic" panose="020B0600070205080204" pitchFamily="34" charset="-128"/>
              </a:rPr>
              <a:t> </a:t>
            </a:r>
            <a:endParaRPr lang="ko-KR" altLang="ko-KR" sz="28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ko-KR" sz="28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 </a:t>
            </a:r>
            <a:endParaRPr lang="ko-KR" altLang="ko-KR" sz="28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77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1C9BC1-3F74-4897-BE69-7E54345833BD}"/>
              </a:ext>
            </a:extLst>
          </p:cNvPr>
          <p:cNvSpPr txBox="1"/>
          <p:nvPr/>
        </p:nvSpPr>
        <p:spPr>
          <a:xfrm>
            <a:off x="355107" y="725740"/>
            <a:ext cx="11138554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2400" kern="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6</a:t>
            </a:r>
            <a:r>
              <a:rPr lang="en-US" altLang="ko-KR" sz="2400" kern="0" dirty="0"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. </a:t>
            </a:r>
            <a:r>
              <a:rPr lang="en-US" altLang="ko-KR" sz="2400" kern="100" dirty="0"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What does this song talk about?</a:t>
            </a:r>
          </a:p>
          <a:p>
            <a:pPr marL="342900" indent="-342900" algn="just">
              <a:buFontTx/>
              <a:buChar char="-"/>
            </a:pPr>
            <a:r>
              <a:rPr lang="en-US" altLang="ko-KR" sz="24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Heartbreak</a:t>
            </a:r>
          </a:p>
          <a:p>
            <a:pPr algn="just"/>
            <a:endParaRPr lang="en-US" altLang="ko-KR" sz="24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ko-KR" sz="2400" kern="1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7. Which of the following is not a genre of “drivers license”?</a:t>
            </a:r>
            <a:endParaRPr lang="ko-KR" altLang="ko-KR" sz="2400" kern="100" dirty="0">
              <a:effectLst/>
              <a:latin typeface="Segoe UI Black" panose="020B0A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ko-KR" sz="2400" kern="10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-  </a:t>
            </a:r>
            <a:r>
              <a:rPr lang="ja-JP" altLang="en-US" sz="2400" kern="10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①</a:t>
            </a:r>
            <a:r>
              <a:rPr lang="en-US" altLang="ja-JP" sz="2400" kern="10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Bedroom pop   </a:t>
            </a:r>
            <a:r>
              <a:rPr lang="ja-JP" altLang="en-US" sz="2400" kern="10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②</a:t>
            </a:r>
            <a:r>
              <a:rPr lang="en-US" altLang="ja-JP" sz="2400" kern="10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Electropop‎   </a:t>
            </a:r>
            <a:r>
              <a:rPr lang="ja-JP" altLang="en-US" sz="2400" kern="10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③</a:t>
            </a:r>
            <a:r>
              <a:rPr lang="en-US" altLang="ja-JP" sz="2400" kern="10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Indie pop   </a:t>
            </a:r>
            <a:r>
              <a:rPr lang="ja-JP" altLang="en-US" sz="2400" kern="10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④</a:t>
            </a:r>
            <a:r>
              <a:rPr lang="en-US" altLang="ja-JP" sz="2400" kern="10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Power pop</a:t>
            </a:r>
            <a:endParaRPr lang="en-US" altLang="ko-KR" sz="2400" kern="100" dirty="0">
              <a:latin typeface="Segoe UI Emoji" panose="020B0502040204020203" pitchFamily="34" charset="0"/>
              <a:ea typeface="Segoe UI Emoji" panose="020B0502040204020203" pitchFamily="34" charset="0"/>
              <a:cs typeface="Times New Roman" panose="02020603050405020304" pitchFamily="18" charset="0"/>
            </a:endParaRPr>
          </a:p>
          <a:p>
            <a:pPr algn="just"/>
            <a:endParaRPr lang="en-US" altLang="ko-KR" sz="2400" kern="100" dirty="0">
              <a:effectLst/>
              <a:latin typeface="Segoe UI Emoji" panose="020B0502040204020203" pitchFamily="34" charset="0"/>
              <a:ea typeface="Segoe UI Emoji" panose="020B0502040204020203" pitchFamily="34" charset="0"/>
              <a:cs typeface="Times New Roman" panose="02020603050405020304" pitchFamily="18" charset="0"/>
            </a:endParaRPr>
          </a:p>
          <a:p>
            <a:pPr algn="just"/>
            <a:endParaRPr lang="en-US" altLang="ko-KR" sz="2400" kern="100" dirty="0">
              <a:latin typeface="Segoe UI Emoji" panose="020B0502040204020203" pitchFamily="34" charset="0"/>
              <a:ea typeface="Segoe UI Emoji" panose="020B0502040204020203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altLang="ko-KR" sz="2400" dirty="0">
                <a:latin typeface="Segoe UI Black" panose="020B0A02040204020203" pitchFamily="34" charset="0"/>
                <a:ea typeface="Segoe UI Black" panose="020B0A02040204020203" pitchFamily="34" charset="0"/>
              </a:rPr>
              <a:t>Q. Guess the right lyrics for the blank.</a:t>
            </a:r>
          </a:p>
          <a:p>
            <a:pPr algn="just"/>
            <a:endParaRPr lang="en-US" altLang="ko-KR" sz="2400" kern="100" dirty="0">
              <a:effectLst/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altLang="ko-KR" sz="2400" kern="1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8. </a:t>
            </a:r>
            <a:r>
              <a:rPr lang="en-US" altLang="ko-KR" sz="2400" kern="10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I got my _____________ _____________ last week Just like we always talked about.</a:t>
            </a:r>
          </a:p>
          <a:p>
            <a:pPr algn="just"/>
            <a:endParaRPr lang="en-US" altLang="ko-KR" sz="2400" kern="100" dirty="0">
              <a:latin typeface="Segoe UI Emoji" panose="020B0502040204020203" pitchFamily="34" charset="0"/>
              <a:ea typeface="Segoe UI Emoji" panose="020B0502040204020203" pitchFamily="34" charset="0"/>
              <a:cs typeface="Times New Roman" panose="02020603050405020304" pitchFamily="18" charset="0"/>
            </a:endParaRPr>
          </a:p>
          <a:p>
            <a:r>
              <a:rPr lang="en-US" altLang="ko-KR" sz="2400" dirty="0">
                <a:latin typeface="Segoe UI Emoji" panose="020B0502040204020203" pitchFamily="34" charset="0"/>
                <a:ea typeface="Segoe UI Emoji" panose="020B0502040204020203" pitchFamily="34" charset="0"/>
              </a:rPr>
              <a:t>And </a:t>
            </a:r>
            <a:r>
              <a:rPr lang="en-US" altLang="ko-KR" sz="2400" dirty="0" err="1">
                <a:latin typeface="Segoe UI Emoji" panose="020B0502040204020203" pitchFamily="34" charset="0"/>
                <a:ea typeface="Segoe UI Emoji" panose="020B0502040204020203" pitchFamily="34" charset="0"/>
              </a:rPr>
              <a:t>you're probably with that</a:t>
            </a:r>
            <a:r>
              <a:rPr lang="en-US" altLang="ko-KR" sz="2400" dirty="0">
                <a:latin typeface="Segoe UI Emoji" panose="020B0502040204020203" pitchFamily="34" charset="0"/>
                <a:ea typeface="Segoe UI Emoji" panose="020B0502040204020203" pitchFamily="34" charset="0"/>
              </a:rPr>
              <a:t> _____________ _________. </a:t>
            </a:r>
            <a:r>
              <a:rPr lang="en-US" altLang="ko-KR" sz="2400" dirty="0" err="1">
                <a:latin typeface="Segoe UI Emoji" panose="020B0502040204020203" pitchFamily="34" charset="0"/>
                <a:ea typeface="Segoe UI Emoji" panose="020B0502040204020203" pitchFamily="34" charset="0"/>
              </a:rPr>
              <a:t>Who always</a:t>
            </a:r>
            <a:r>
              <a:rPr lang="en-US" altLang="ko-KR" sz="2400" dirty="0">
                <a:latin typeface="Segoe UI Emoji" panose="020B0502040204020203" pitchFamily="34" charset="0"/>
                <a:ea typeface="Segoe UI Emoji" panose="020B0502040204020203" pitchFamily="34" charset="0"/>
              </a:rPr>
              <a:t> made </a:t>
            </a:r>
            <a:r>
              <a:rPr lang="en-US" altLang="ko-KR" sz="2400" dirty="0" err="1">
                <a:latin typeface="Segoe UI Emoji" panose="020B0502040204020203" pitchFamily="34" charset="0"/>
                <a:ea typeface="Segoe UI Emoji" panose="020B0502040204020203" pitchFamily="34" charset="0"/>
              </a:rPr>
              <a:t>me doubt</a:t>
            </a:r>
            <a:endParaRPr lang="en-US" altLang="ko-KR" sz="2400" dirty="0">
              <a:latin typeface="Segoe UI Emoji" panose="020B0502040204020203" pitchFamily="34" charset="0"/>
              <a:ea typeface="Segoe UI Emoji" panose="020B0502040204020203" pitchFamily="34" charset="0"/>
            </a:endParaRPr>
          </a:p>
          <a:p>
            <a:endParaRPr lang="en-US" altLang="ko-KR" sz="2400" dirty="0">
              <a:latin typeface="Segoe UI Emoji" panose="020B0502040204020203" pitchFamily="34" charset="0"/>
              <a:ea typeface="Segoe UI Emoji" panose="020B0502040204020203" pitchFamily="34" charset="0"/>
            </a:endParaRPr>
          </a:p>
          <a:p>
            <a:r>
              <a:rPr lang="en-US" altLang="ko-KR" sz="2400" dirty="0">
                <a:latin typeface="Segoe UI Emoji" panose="020B0502040204020203" pitchFamily="34" charset="0"/>
                <a:ea typeface="Segoe UI Emoji" panose="020B0502040204020203" pitchFamily="34" charset="0"/>
              </a:rPr>
              <a:t>And I know we weren't perfect. But I've never felt this way for ______  _______.</a:t>
            </a:r>
          </a:p>
          <a:p>
            <a:pPr algn="just"/>
            <a:endParaRPr lang="en-US" altLang="ko-KR" sz="2400" kern="100" dirty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altLang="ko-KR" sz="2400" kern="100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endParaRPr lang="ko-KR" altLang="ko-KR" sz="2400" kern="100" dirty="0">
              <a:effectLst/>
              <a:latin typeface="Segoe UI Emoji" panose="020B0502040204020203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CB4E5E0C-85AF-4160-A784-2AC05ADFEF1B}"/>
              </a:ext>
            </a:extLst>
          </p:cNvPr>
          <p:cNvSpPr/>
          <p:nvPr/>
        </p:nvSpPr>
        <p:spPr>
          <a:xfrm>
            <a:off x="2938509" y="2157273"/>
            <a:ext cx="2246050" cy="559294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149AF7-B26A-4CCE-BEA3-1025E09E54DD}"/>
              </a:ext>
            </a:extLst>
          </p:cNvPr>
          <p:cNvSpPr txBox="1"/>
          <p:nvPr/>
        </p:nvSpPr>
        <p:spPr>
          <a:xfrm>
            <a:off x="4493870" y="4670911"/>
            <a:ext cx="6094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rgbClr val="45BAE3"/>
                </a:solidFill>
                <a:latin typeface="Arial Black" panose="020B0A04020102020204" pitchFamily="34" charset="0"/>
                <a:ea typeface="Segoe UI Emoji" panose="020B0502040204020203" pitchFamily="34" charset="0"/>
              </a:rPr>
              <a:t>blonde   girl</a:t>
            </a:r>
            <a:endParaRPr lang="ko-KR" altLang="en-US" sz="2800" b="1" dirty="0">
              <a:solidFill>
                <a:srgbClr val="45BAE3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8AD28B-B48A-4030-AEF1-4D2D21B1EA8A}"/>
              </a:ext>
            </a:extLst>
          </p:cNvPr>
          <p:cNvSpPr txBox="1"/>
          <p:nvPr/>
        </p:nvSpPr>
        <p:spPr>
          <a:xfrm>
            <a:off x="8789858" y="5344172"/>
            <a:ext cx="6094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rgbClr val="45BAE3"/>
                </a:solidFill>
                <a:latin typeface="Arial Black" panose="020B0A04020102020204" pitchFamily="34" charset="0"/>
                <a:ea typeface="Segoe UI Emoji" panose="020B0502040204020203" pitchFamily="34" charset="0"/>
              </a:rPr>
              <a:t>no   one</a:t>
            </a:r>
            <a:endParaRPr lang="ko-KR" altLang="en-US" sz="2800" b="1" dirty="0">
              <a:solidFill>
                <a:srgbClr val="45BAE3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FCBEBF-42A0-4746-8FB5-3B5B3AD5E496}"/>
              </a:ext>
            </a:extLst>
          </p:cNvPr>
          <p:cNvSpPr txBox="1"/>
          <p:nvPr/>
        </p:nvSpPr>
        <p:spPr>
          <a:xfrm>
            <a:off x="2025015" y="3923533"/>
            <a:ext cx="7442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kern="100" dirty="0">
                <a:solidFill>
                  <a:srgbClr val="45BAE3"/>
                </a:solidFill>
                <a:effectLst/>
                <a:latin typeface="Arial Black" panose="020B0A04020102020204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driver’s   license </a:t>
            </a:r>
            <a:endParaRPr lang="ko-KR" altLang="en-US" sz="2800" dirty="0">
              <a:solidFill>
                <a:srgbClr val="45BAE3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24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706</Words>
  <Application>Microsoft Office PowerPoint</Application>
  <PresentationFormat>와이드스크린</PresentationFormat>
  <Paragraphs>82</Paragraphs>
  <Slides>13</Slides>
  <Notes>0</Notes>
  <HiddenSlides>0</HiddenSlides>
  <MMClips>3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2" baseType="lpstr">
      <vt:lpstr>Apple SD Gothic Neo</vt:lpstr>
      <vt:lpstr>Yu Mincho</vt:lpstr>
      <vt:lpstr>맑은 고딕</vt:lpstr>
      <vt:lpstr>Arial</vt:lpstr>
      <vt:lpstr>Arial Black</vt:lpstr>
      <vt:lpstr>hooge 05_53</vt:lpstr>
      <vt:lpstr>Segoe UI Black</vt:lpstr>
      <vt:lpstr>Segoe UI Emoji</vt:lpstr>
      <vt:lpstr>Office 테마</vt:lpstr>
      <vt:lpstr>PowerPoint 프레젠테이션</vt:lpstr>
      <vt:lpstr>Who is she?</vt:lpstr>
      <vt:lpstr>PowerPoint 프레젠테이션</vt:lpstr>
      <vt:lpstr>PowerPoint 프레젠테이션</vt:lpstr>
      <vt:lpstr>Popular songs</vt:lpstr>
      <vt:lpstr>The meaning of this song is…</vt:lpstr>
      <vt:lpstr>The genre of this song is…</vt:lpstr>
      <vt:lpstr>PowerPoint 프레젠테이션</vt:lpstr>
      <vt:lpstr>Gossips the lyrics…</vt:lpstr>
      <vt:lpstr>Gossips the lyrics…</vt:lpstr>
      <vt:lpstr>PowerPoint 프레젠테이션</vt:lpstr>
      <vt:lpstr>Quiz!!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YunJu Seo</dc:creator>
  <cp:lastModifiedBy>YunJu Seo</cp:lastModifiedBy>
  <cp:revision>17</cp:revision>
  <dcterms:created xsi:type="dcterms:W3CDTF">2021-09-01T12:24:06Z</dcterms:created>
  <dcterms:modified xsi:type="dcterms:W3CDTF">2021-09-02T05:22:21Z</dcterms:modified>
</cp:coreProperties>
</file>