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9"/>
      <p:bold r:id="rId30"/>
      <p:italic r:id="rId31"/>
      <p:boldItalic r:id="rId32"/>
    </p:embeddedFont>
    <p:embeddedFont>
      <p:font typeface="Impact" panose="020B0806030902050204" pitchFamily="34" charset="0"/>
      <p:regular r:id="rId33"/>
    </p:embeddedFont>
    <p:embeddedFont>
      <p:font typeface="Playfair Display" panose="020F0502020204030204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bf6ea2720fcfb8c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bf6ea2720fcfb8c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d2f20f63f4b2dd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d2f20f63f4b2dde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920eb342ababf9c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920eb342ababf9c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1df092540c891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1df092540c891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d3960fb441fea3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d3960fb441fea3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a1501e33c1ee15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a1501e33c1ee15a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5235a320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85235a320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5235a320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85235a320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85235a320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85235a320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85235a320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85235a320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854a8768d7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854a8768d7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854a8768d7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854a8768d7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854a8768d7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854a8768d7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54a8768d7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854a8768d7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54a8768d7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854a8768d7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920eb342ababf9c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7920eb342ababf9c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854a8768d7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854a8768d7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54a8768d7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854a8768d7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854a8768d7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854a8768d7_1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854a8768d7_1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854a8768d7_1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54a8768d7_1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854a8768d7_1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5235a320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85235a320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here we can see the quiz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this quiz is very EASY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So let’s do 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Next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Do you understand?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85545aff4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85545aff4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This is answer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Did you get it right?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85235a320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85235a320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Finally, Pronunciation Challenge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85235a320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85235a320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MOGaugKpz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hyperlink" Target="http://drive.google.com/file/d/11SSaiJB7ekN-VLt9FQAmsHXCuxrNZJ55/view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hyperlink" Target="http://drive.google.com/file/d/1usBmu1d9zngQgAwFUYqFu0Bm2qma_lqw/view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hyperlink" Target="http://drive.google.com/file/d/1CpnxLQ8MGltlvXbkEtmn5PmRdF3C5FzY/view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hyperlink" Target="http://drive.google.com/file/d/1mXOcmEvFpKwGllhZuzw4SmOkqYkp8KuX/view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hyperlink" Target="http://drive.google.com/file/d/1v2yuLc_UAMNlhQxUe1qCrfvEIb-ME2cZ/view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hyperlink" Target="http://drive.google.com/file/d/11Hr58o6ij24WVD2-TjBjuPPR5-6oHGMq/view" TargetMode="Externa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8825" y="0"/>
            <a:ext cx="5143502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-1730812" y="-184253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400">
                <a:solidFill>
                  <a:srgbClr val="FFFFFF"/>
                </a:solidFill>
                <a:highlight>
                  <a:srgbClr val="000000"/>
                </a:highlight>
              </a:rPr>
              <a:t>80’s rock</a:t>
            </a:r>
            <a:endParaRPr sz="640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-198388" y="2571738"/>
            <a:ext cx="8520600" cy="13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>
                <a:solidFill>
                  <a:srgbClr val="FFFFFF"/>
                </a:solidFill>
                <a:highlight>
                  <a:srgbClr val="000000"/>
                </a:highlight>
              </a:rPr>
              <a:t>Every breath you take </a:t>
            </a:r>
            <a:endParaRPr sz="420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000970" y="2171475"/>
            <a:ext cx="71421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26" name="オーディオ 25">
            <a:hlinkClick r:id="" action="ppaction://media"/>
            <a:extLst>
              <a:ext uri="{FF2B5EF4-FFF2-40B4-BE49-F238E27FC236}">
                <a16:creationId xmlns:a16="http://schemas.microsoft.com/office/drawing/2014/main" id="{9D5212AB-259B-B0FB-2720-D407BF38E3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96"/>
    </mc:Choice>
    <mc:Fallback>
      <p:transition spd="slow" advTm="6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50">
                <a:solidFill>
                  <a:srgbClr val="00FFFF"/>
                </a:solidFill>
              </a:rPr>
              <a:t>WHAT IS 80S ROCK?</a:t>
            </a:r>
            <a:endParaRPr sz="4250">
              <a:solidFill>
                <a:srgbClr val="00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00" b="1">
              <a:solidFill>
                <a:srgbClr val="3D85C6"/>
              </a:solidFill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612380"/>
            <a:ext cx="8520600" cy="34164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51948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ja" sz="2100">
                <a:solidFill>
                  <a:srgbClr val="FF00FF"/>
                </a:solidFill>
              </a:rPr>
              <a:t>Synthesizers &amp; New Tech:</a:t>
            </a:r>
            <a:r>
              <a:rPr lang="ja" sz="2100">
                <a:solidFill>
                  <a:schemeClr val="lt1"/>
                </a:solidFill>
              </a:rPr>
              <a:t> Electronic sounds became characteristic of the era.</a:t>
            </a:r>
            <a:endParaRPr sz="21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457200" lvl="0" indent="-351948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ja" sz="2100">
                <a:solidFill>
                  <a:srgbClr val="FF00FF"/>
                </a:solidFill>
              </a:rPr>
              <a:t>The Rise of MTV: </a:t>
            </a:r>
            <a:r>
              <a:rPr lang="ja" sz="2100">
                <a:solidFill>
                  <a:schemeClr val="lt1"/>
                </a:solidFill>
              </a:rPr>
              <a:t>Music videos turned musicians into visual superstars.</a:t>
            </a:r>
            <a:endParaRPr sz="21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457200" lvl="0" indent="-34607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ja" sz="2000">
                <a:solidFill>
                  <a:schemeClr val="lt1"/>
                </a:solidFill>
              </a:rPr>
              <a:t> </a:t>
            </a:r>
            <a:r>
              <a:rPr lang="ja" sz="2100">
                <a:solidFill>
                  <a:srgbClr val="FF00FF"/>
                </a:solidFill>
              </a:rPr>
              <a:t>Diverse Subgenres:</a:t>
            </a:r>
            <a:r>
              <a:rPr lang="ja" sz="2100">
                <a:solidFill>
                  <a:schemeClr val="lt1"/>
                </a:solidFill>
              </a:rPr>
              <a:t> From Glam Metal and New Wave to Hard Rock </a:t>
            </a:r>
            <a:endParaRPr sz="21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>
              <a:solidFill>
                <a:schemeClr val="lt1"/>
              </a:solidFill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</a:t>
            </a:fld>
            <a:endParaRPr/>
          </a:p>
        </p:txBody>
      </p:sp>
      <p:pic>
        <p:nvPicPr>
          <p:cNvPr id="18" name="オーディオ 17">
            <a:hlinkClick r:id="" action="ppaction://media"/>
            <a:extLst>
              <a:ext uri="{FF2B5EF4-FFF2-40B4-BE49-F238E27FC236}">
                <a16:creationId xmlns:a16="http://schemas.microsoft.com/office/drawing/2014/main" id="{937456C0-11DC-A2BB-EA1A-2FDB763B26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647"/>
    </mc:Choice>
    <mc:Fallback>
      <p:transition spd="slow" advTm="27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>
                <a:solidFill>
                  <a:srgbClr val="FF00FF"/>
                </a:solidFill>
              </a:rPr>
              <a:t>Glam Metal</a:t>
            </a:r>
            <a:endParaRPr sz="4200">
              <a:solidFill>
                <a:srgbClr val="FF00FF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70502"/>
            <a:ext cx="8520600" cy="27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D9D9D9"/>
                </a:solidFill>
              </a:rPr>
              <a:t>This genre emphasized a flamboyant image with big hair, makeup, and flashy clothes.</a:t>
            </a:r>
            <a:endParaRPr sz="2000">
              <a:solidFill>
                <a:srgbClr val="D9D9D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D9D9D9"/>
                </a:solidFill>
              </a:rPr>
              <a:t>The music was loud, fun, and catchy melody </a:t>
            </a:r>
            <a:endParaRPr sz="2000">
              <a:solidFill>
                <a:srgbClr val="D9D9D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D9D9D9"/>
                </a:solidFill>
              </a:rPr>
              <a:t>and powerful guitar solo.</a:t>
            </a:r>
            <a:endParaRPr sz="2000">
              <a:solidFill>
                <a:srgbClr val="D9D9D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>
              <a:solidFill>
                <a:srgbClr val="D9D9D9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130750" y="4060700"/>
            <a:ext cx="84405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>
                <a:solidFill>
                  <a:srgbClr val="00FFFF"/>
                </a:solidFill>
              </a:rPr>
              <a:t>Bands:   Bon Jovi,   Mötley Crüe, Poison</a:t>
            </a:r>
            <a:endParaRPr sz="2200">
              <a:solidFill>
                <a:srgbClr val="00FFFF"/>
              </a:solidFill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8373" y="2290775"/>
            <a:ext cx="2710806" cy="27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3</a:t>
            </a:fld>
            <a:endParaRPr/>
          </a:p>
        </p:txBody>
      </p:sp>
      <p:pic>
        <p:nvPicPr>
          <p:cNvPr id="15" name="オーディオ 14">
            <a:hlinkClick r:id="" action="ppaction://media"/>
            <a:extLst>
              <a:ext uri="{FF2B5EF4-FFF2-40B4-BE49-F238E27FC236}">
                <a16:creationId xmlns:a16="http://schemas.microsoft.com/office/drawing/2014/main" id="{A3E0F120-BB87-B31E-F214-91A02D84FB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23"/>
    </mc:Choice>
    <mc:Fallback>
      <p:transition spd="slow" advTm="263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65807" y="390913"/>
            <a:ext cx="8520600" cy="11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>
                <a:solidFill>
                  <a:srgbClr val="FFD966"/>
                </a:solidFill>
              </a:rPr>
              <a:t>New Wave</a:t>
            </a:r>
            <a:endParaRPr sz="4200">
              <a:solidFill>
                <a:srgbClr val="FFD966"/>
              </a:solidFill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693" y="111826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D9D9D9"/>
                </a:solidFill>
              </a:rPr>
              <a:t>New Wave fused rock with pop, punk, and electronic music. </a:t>
            </a:r>
            <a:endParaRPr sz="2100">
              <a:solidFill>
                <a:srgbClr val="D9D9D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D9D9D9"/>
                </a:solidFill>
              </a:rPr>
              <a:t>It was characterized by the heavy use of synthesizers, drum machines.</a:t>
            </a:r>
            <a:endParaRPr sz="2100">
              <a:solidFill>
                <a:srgbClr val="D9D9D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100">
                <a:solidFill>
                  <a:srgbClr val="FF00FF"/>
                </a:solidFill>
              </a:rPr>
              <a:t>Bonds: The Police, Duran Duran, Talking Heads</a:t>
            </a:r>
            <a:endParaRPr sz="2100">
              <a:solidFill>
                <a:srgbClr val="FF00FF"/>
              </a:solidFill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6325" y="2743141"/>
            <a:ext cx="2450075" cy="22443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4</a:t>
            </a:fld>
            <a:endParaRPr/>
          </a:p>
        </p:txBody>
      </p:sp>
      <p:pic>
        <p:nvPicPr>
          <p:cNvPr id="14" name="オーディオ 13">
            <a:hlinkClick r:id="" action="ppaction://media"/>
            <a:extLst>
              <a:ext uri="{FF2B5EF4-FFF2-40B4-BE49-F238E27FC236}">
                <a16:creationId xmlns:a16="http://schemas.microsoft.com/office/drawing/2014/main" id="{1FADFB4C-47FB-7881-CABE-0924E30A9F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02"/>
    </mc:Choice>
    <mc:Fallback>
      <p:transition spd="slow" advTm="20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11700" y="288561"/>
            <a:ext cx="8520600" cy="10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700">
                <a:solidFill>
                  <a:srgbClr val="CC0000"/>
                </a:solidFill>
              </a:rPr>
              <a:t>Hard Rock</a:t>
            </a:r>
            <a:endParaRPr sz="4700">
              <a:solidFill>
                <a:srgbClr val="CC0000"/>
              </a:solidFill>
            </a:endParaRPr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311700" y="1553829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D9D9D9"/>
                </a:solidFill>
              </a:rPr>
              <a:t>Building on the foundations of the 70s, 80s hard rock delivered a more polished sound.</a:t>
            </a:r>
            <a:endParaRPr sz="2100">
              <a:solidFill>
                <a:srgbClr val="D9D9D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100">
                <a:solidFill>
                  <a:srgbClr val="D9D9D9"/>
                </a:solidFill>
              </a:rPr>
              <a:t>It was defined by powerful vocals and massive, sing-along choruses</a:t>
            </a:r>
            <a:endParaRPr sz="2100">
              <a:solidFill>
                <a:srgbClr val="D9D9D9"/>
              </a:solidFill>
            </a:endParaRPr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5</a:t>
            </a:fld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185448" y="3401343"/>
            <a:ext cx="71421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solidFill>
                  <a:srgbClr val="00FFFF"/>
                </a:solidFill>
              </a:rPr>
              <a:t>Bonds: Guns N' Roses, Def Leppard, AC/DC</a:t>
            </a:r>
            <a:endParaRPr sz="2100">
              <a:solidFill>
                <a:srgbClr val="00FFFF"/>
              </a:solidFill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02925" y="3177600"/>
            <a:ext cx="3102100" cy="17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8D70B8A0-32DE-A3A3-94DD-70B868CBC8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25"/>
    </mc:Choice>
    <mc:Fallback>
      <p:transition spd="slow" advTm="27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311700" y="188019"/>
            <a:ext cx="8520600" cy="9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>
                <a:solidFill>
                  <a:srgbClr val="FF9900"/>
                </a:solidFill>
              </a:rPr>
              <a:t>Every breath you take</a:t>
            </a:r>
            <a:r>
              <a:rPr lang="ja" sz="4200">
                <a:solidFill>
                  <a:srgbClr val="FFFF00"/>
                </a:solidFill>
              </a:rPr>
              <a:t> </a:t>
            </a:r>
            <a:endParaRPr sz="4200">
              <a:solidFill>
                <a:srgbClr val="FFFF00"/>
              </a:solidFill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311700" y="14248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FFFFFF"/>
                </a:solidFill>
              </a:rPr>
              <a:t>"Every Breath You Take" is a song by the British rock band </a:t>
            </a:r>
            <a:r>
              <a:rPr lang="ja" sz="2000">
                <a:solidFill>
                  <a:srgbClr val="F1C232"/>
                </a:solidFill>
              </a:rPr>
              <a:t>The Police</a:t>
            </a:r>
            <a:r>
              <a:rPr lang="ja" sz="2000">
                <a:solidFill>
                  <a:srgbClr val="FFFFFF"/>
                </a:solidFill>
              </a:rPr>
              <a:t>, released in 1983.</a:t>
            </a:r>
            <a:endParaRPr sz="2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FFFFFF"/>
                </a:solidFill>
              </a:rPr>
              <a:t> It became one of the biggest hits of the year, reaching #1 on the Billboard Hot 100 in the U.S. for eight weeks and in the UK for four weeks</a:t>
            </a:r>
            <a:endParaRPr sz="2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000">
                <a:solidFill>
                  <a:srgbClr val="FFFFFF"/>
                </a:solidFill>
              </a:rPr>
              <a:t>The song sounds like a beautiful and romantic ballad. However, the lyrics tell a much </a:t>
            </a:r>
            <a:r>
              <a:rPr lang="ja" sz="2000">
                <a:solidFill>
                  <a:srgbClr val="980000"/>
                </a:solidFill>
                <a:highlight>
                  <a:srgbClr val="20124D"/>
                </a:highlight>
              </a:rPr>
              <a:t>darker</a:t>
            </a:r>
            <a:r>
              <a:rPr lang="ja" sz="2000">
                <a:solidFill>
                  <a:srgbClr val="FFFFFF"/>
                </a:solidFill>
              </a:rPr>
              <a:t> story.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6</a:t>
            </a:fld>
            <a:endParaRPr/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8B35D355-48EE-6DA2-2C8C-A0047AA03B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08"/>
    </mc:Choice>
    <mc:Fallback>
      <p:transition spd="slow" advTm="37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99280">
            <a:off x="5846289" y="47433"/>
            <a:ext cx="1441958" cy="144195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FFFFFF"/>
                </a:solidFill>
              </a:rPr>
              <a:t>The Police blended the energy of punk with complex reggae rhythms and sophisticated pop hooks. </a:t>
            </a:r>
            <a:endParaRPr sz="2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FFFFFF"/>
                </a:solidFill>
              </a:rPr>
              <a:t>This power trio became one of the biggest bands in the world.</a:t>
            </a:r>
            <a:endParaRPr sz="2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  <a:p>
            <a:pPr marL="457200" lvl="0" indent="-34607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ja" sz="2000">
                <a:solidFill>
                  <a:srgbClr val="00FFFF"/>
                </a:solidFill>
              </a:rPr>
              <a:t>Key Members: </a:t>
            </a:r>
            <a:r>
              <a:rPr lang="ja" sz="2000">
                <a:solidFill>
                  <a:srgbClr val="FFFFFF"/>
                </a:solidFill>
              </a:rPr>
              <a:t>Sting, Andy Summers, Stewart Copeland</a:t>
            </a:r>
            <a:endParaRPr sz="2000">
              <a:solidFill>
                <a:srgbClr val="FFFFFF"/>
              </a:solidFill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ja" sz="2000">
                <a:solidFill>
                  <a:srgbClr val="00FFFF"/>
                </a:solidFill>
              </a:rPr>
              <a:t>Iconic Sound: </a:t>
            </a:r>
            <a:r>
              <a:rPr lang="ja" sz="2000">
                <a:solidFill>
                  <a:srgbClr val="FFFFFF"/>
                </a:solidFill>
              </a:rPr>
              <a:t>Reggae basslines, atmospheric guitar, and    polyrhythmic drumming. </a:t>
            </a:r>
            <a:endParaRPr sz="2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FFFFFF"/>
                </a:solidFill>
              </a:rPr>
              <a:t>      (polyrhythmic : a rhythm which use different rhythms simultaneously )</a:t>
            </a:r>
            <a:endParaRPr sz="2000">
              <a:solidFill>
                <a:srgbClr val="FFFFFF"/>
              </a:solidFill>
            </a:endParaRPr>
          </a:p>
          <a:p>
            <a:pPr marL="457200" lvl="0" indent="-34607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ja" sz="2000">
                <a:solidFill>
                  <a:srgbClr val="00FFFF"/>
                </a:solidFill>
              </a:rPr>
              <a:t>Famous Hits: </a:t>
            </a:r>
            <a:r>
              <a:rPr lang="ja" sz="2000">
                <a:solidFill>
                  <a:srgbClr val="FFFFFF"/>
                </a:solidFill>
              </a:rPr>
              <a:t>"Roxanne", "Message in a Bottle", "Every Breath You Take"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5" name="Google Shape;10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7</a:t>
            </a:fld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1163882" y="262984"/>
            <a:ext cx="8520600" cy="8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>
                <a:solidFill>
                  <a:srgbClr val="FFD966"/>
                </a:solidFill>
              </a:rPr>
              <a:t>The Police</a:t>
            </a:r>
            <a:endParaRPr sz="4200">
              <a:solidFill>
                <a:srgbClr val="FFD966"/>
              </a:solidFill>
            </a:endParaRPr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6662284D-2486-AED4-ED4C-3E16A62373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563"/>
    </mc:Choice>
    <mc:Fallback>
      <p:transition spd="slow" advTm="21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Impact"/>
                <a:ea typeface="Impact"/>
                <a:cs typeface="Impact"/>
                <a:sym typeface="Impact"/>
              </a:rPr>
              <a:t>Fill in the blanks</a:t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u="sng">
                <a:solidFill>
                  <a:schemeClr val="hlink"/>
                </a:solidFill>
                <a:hlinkClick r:id="rId3"/>
              </a:rPr>
              <a:t>https://youtu.be/OMOGaugKpzs</a:t>
            </a:r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311700" y="11525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/>
              <a:t>{Intro}    </a:t>
            </a:r>
            <a:endParaRPr sz="2600"/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600" i="1">
                <a:solidFill>
                  <a:schemeClr val="dk1"/>
                </a:solidFill>
              </a:rPr>
              <a:t>Every (          ) you take</a:t>
            </a:r>
            <a:endParaRPr sz="2600" i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600" i="1">
                <a:solidFill>
                  <a:schemeClr val="dk1"/>
                </a:solidFill>
              </a:rPr>
              <a:t>And every (            ) you make</a:t>
            </a:r>
            <a:endParaRPr sz="2600" i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600" i="1">
                <a:solidFill>
                  <a:schemeClr val="dk1"/>
                </a:solidFill>
              </a:rPr>
              <a:t>Every (          )(         )   break</a:t>
            </a:r>
            <a:endParaRPr sz="2600" i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600" i="1">
                <a:solidFill>
                  <a:schemeClr val="dk1"/>
                </a:solidFill>
              </a:rPr>
              <a:t>Every (         )(           )  take </a:t>
            </a:r>
            <a:endParaRPr sz="2600" i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600" i="1">
                <a:solidFill>
                  <a:schemeClr val="dk1"/>
                </a:solidFill>
              </a:rPr>
              <a:t>I’ll be watching you </a:t>
            </a:r>
            <a:endParaRPr sz="2600" i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600" i="1">
                <a:solidFill>
                  <a:schemeClr val="dk1"/>
                </a:solidFill>
              </a:rPr>
              <a:t>Every single day</a:t>
            </a:r>
            <a:endParaRPr sz="26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8</a:t>
            </a:fld>
            <a:endParaRPr/>
          </a:p>
        </p:txBody>
      </p:sp>
      <p:pic>
        <p:nvPicPr>
          <p:cNvPr id="114" name="Google Shape;114;p20" title="d7099859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2450" y="4703675"/>
            <a:ext cx="269800" cy="2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500" i="1">
                <a:solidFill>
                  <a:schemeClr val="dk1"/>
                </a:solidFill>
              </a:rPr>
              <a:t>And every word you say</a:t>
            </a:r>
            <a:endParaRPr sz="35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500" i="1">
                <a:solidFill>
                  <a:schemeClr val="dk1"/>
                </a:solidFill>
              </a:rPr>
              <a:t>Every (       ) (        ) play</a:t>
            </a:r>
            <a:endParaRPr sz="35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500" i="1">
                <a:solidFill>
                  <a:schemeClr val="dk1"/>
                </a:solidFill>
              </a:rPr>
              <a:t>Every (        ) (         ) stay</a:t>
            </a:r>
            <a:endParaRPr sz="35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3500" i="1">
                <a:solidFill>
                  <a:srgbClr val="333333"/>
                </a:solidFill>
                <a:highlight>
                  <a:srgbClr val="FDFDFD"/>
                </a:highlight>
              </a:rPr>
              <a:t>I'll be watching you</a:t>
            </a:r>
            <a:endParaRPr sz="5100"/>
          </a:p>
        </p:txBody>
      </p:sp>
      <p:sp>
        <p:nvSpPr>
          <p:cNvPr id="121" name="Google Shape;12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3800" i="1">
                <a:solidFill>
                  <a:srgbClr val="333333"/>
                </a:solidFill>
                <a:highlight>
                  <a:srgbClr val="FDFDFD"/>
                </a:highlight>
              </a:rPr>
              <a:t>Oh, can’t you see you belong to me?</a:t>
            </a:r>
            <a:endParaRPr sz="38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3800" i="1">
                <a:solidFill>
                  <a:srgbClr val="333333"/>
                </a:solidFill>
                <a:highlight>
                  <a:srgbClr val="FDFDFD"/>
                </a:highlight>
              </a:rPr>
              <a:t>How my (        )(        )(         )</a:t>
            </a:r>
            <a:endParaRPr sz="38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3800" i="1">
                <a:solidFill>
                  <a:srgbClr val="333333"/>
                </a:solidFill>
                <a:highlight>
                  <a:srgbClr val="FDFDFD"/>
                </a:highlight>
              </a:rPr>
              <a:t>(      ) (      ) step you take?</a:t>
            </a:r>
            <a:endParaRPr sz="4600"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3000" i="1">
                <a:solidFill>
                  <a:srgbClr val="333333"/>
                </a:solidFill>
                <a:highlight>
                  <a:srgbClr val="FDFDFD"/>
                </a:highlight>
              </a:rPr>
              <a:t>Every move you make</a:t>
            </a:r>
            <a:endParaRPr sz="30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3000" i="1">
                <a:solidFill>
                  <a:srgbClr val="333333"/>
                </a:solidFill>
                <a:highlight>
                  <a:srgbClr val="FDFDFD"/>
                </a:highlight>
              </a:rPr>
              <a:t>And every (        ) you break</a:t>
            </a:r>
            <a:endParaRPr sz="30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3000" i="1">
                <a:solidFill>
                  <a:srgbClr val="333333"/>
                </a:solidFill>
                <a:highlight>
                  <a:srgbClr val="FDFDFD"/>
                </a:highlight>
              </a:rPr>
              <a:t>Every smile you (       )</a:t>
            </a:r>
            <a:endParaRPr sz="30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3000" i="1">
                <a:solidFill>
                  <a:srgbClr val="333333"/>
                </a:solidFill>
                <a:highlight>
                  <a:srgbClr val="FDFDFD"/>
                </a:highlight>
              </a:rPr>
              <a:t>Every claim you (        )</a:t>
            </a:r>
            <a:endParaRPr sz="30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3000" i="1">
                <a:solidFill>
                  <a:srgbClr val="333333"/>
                </a:solidFill>
                <a:highlight>
                  <a:srgbClr val="FDFDFD"/>
                </a:highlight>
              </a:rPr>
              <a:t>I’ll be watching you</a:t>
            </a:r>
            <a:endParaRPr sz="3800"/>
          </a:p>
        </p:txBody>
      </p:sp>
      <p:sp>
        <p:nvSpPr>
          <p:cNvPr id="135" name="Google Shape;13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311700" y="10990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 i="1">
                <a:solidFill>
                  <a:srgbClr val="333333"/>
                </a:solidFill>
                <a:highlight>
                  <a:srgbClr val="FDFDFD"/>
                </a:highlight>
              </a:rPr>
              <a:t>Since you’ve (       ), I’ve been lost (        )(  )(         )</a:t>
            </a:r>
            <a:endParaRPr sz="28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 i="1">
                <a:solidFill>
                  <a:srgbClr val="333333"/>
                </a:solidFill>
                <a:highlight>
                  <a:srgbClr val="FDFDFD"/>
                </a:highlight>
              </a:rPr>
              <a:t>I dream at night, I can only see your face</a:t>
            </a:r>
            <a:endParaRPr sz="28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 i="1">
                <a:solidFill>
                  <a:srgbClr val="333333"/>
                </a:solidFill>
                <a:highlight>
                  <a:srgbClr val="FDFDFD"/>
                </a:highlight>
              </a:rPr>
              <a:t>I (        ) around, but it’s you I can’t replace</a:t>
            </a:r>
            <a:endParaRPr sz="28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800" i="1">
                <a:solidFill>
                  <a:srgbClr val="333333"/>
                </a:solidFill>
                <a:highlight>
                  <a:srgbClr val="FDFDFD"/>
                </a:highlight>
              </a:rPr>
              <a:t>I feel so cold, and I (       ) for your embrace</a:t>
            </a:r>
            <a:endParaRPr sz="28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2800" i="1">
                <a:solidFill>
                  <a:srgbClr val="333333"/>
                </a:solidFill>
                <a:highlight>
                  <a:srgbClr val="FDFDFD"/>
                </a:highlight>
              </a:rPr>
              <a:t>I keep (        ) baby, baby, please</a:t>
            </a:r>
            <a:endParaRPr sz="3600"/>
          </a:p>
        </p:txBody>
      </p:sp>
      <p:sp>
        <p:nvSpPr>
          <p:cNvPr id="142" name="Google Shape;14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3500" i="1">
                <a:solidFill>
                  <a:srgbClr val="333333"/>
                </a:solidFill>
                <a:highlight>
                  <a:srgbClr val="FDFDFD"/>
                </a:highlight>
              </a:rPr>
              <a:t>Oh, can’t you see you belong to me?</a:t>
            </a:r>
            <a:endParaRPr sz="35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3500" i="1">
                <a:solidFill>
                  <a:srgbClr val="333333"/>
                </a:solidFill>
                <a:highlight>
                  <a:srgbClr val="FDFDFD"/>
                </a:highlight>
              </a:rPr>
              <a:t>How my (        )(      )(        )</a:t>
            </a:r>
            <a:endParaRPr sz="35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3500" i="1">
                <a:solidFill>
                  <a:srgbClr val="333333"/>
                </a:solidFill>
                <a:highlight>
                  <a:srgbClr val="FDFDFD"/>
                </a:highlight>
              </a:rPr>
              <a:t>With every step you take</a:t>
            </a:r>
            <a:endParaRPr sz="4300"/>
          </a:p>
        </p:txBody>
      </p:sp>
      <p:sp>
        <p:nvSpPr>
          <p:cNvPr id="149" name="Google Shape;14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311700" y="4450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600" i="1">
                <a:solidFill>
                  <a:srgbClr val="333333"/>
                </a:solidFill>
                <a:highlight>
                  <a:srgbClr val="FDFDFD"/>
                </a:highlight>
              </a:rPr>
              <a:t>Every move you make</a:t>
            </a:r>
            <a:endParaRPr sz="26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600" i="1">
                <a:solidFill>
                  <a:srgbClr val="333333"/>
                </a:solidFill>
                <a:highlight>
                  <a:srgbClr val="FDFDFD"/>
                </a:highlight>
              </a:rPr>
              <a:t>And every (       ) you break</a:t>
            </a:r>
            <a:endParaRPr sz="26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600" i="1">
                <a:solidFill>
                  <a:srgbClr val="333333"/>
                </a:solidFill>
                <a:highlight>
                  <a:srgbClr val="FDFDFD"/>
                </a:highlight>
              </a:rPr>
              <a:t>Every smile you (        )</a:t>
            </a:r>
            <a:endParaRPr sz="26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600" i="1">
                <a:solidFill>
                  <a:srgbClr val="333333"/>
                </a:solidFill>
                <a:highlight>
                  <a:srgbClr val="FDFDFD"/>
                </a:highlight>
              </a:rPr>
              <a:t>Every claim you (         )</a:t>
            </a:r>
            <a:endParaRPr sz="26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600" i="1">
                <a:solidFill>
                  <a:srgbClr val="333333"/>
                </a:solidFill>
                <a:highlight>
                  <a:srgbClr val="FDFDFD"/>
                </a:highlight>
              </a:rPr>
              <a:t>I’ll be watching you</a:t>
            </a:r>
            <a:endParaRPr sz="26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600" i="1">
                <a:solidFill>
                  <a:srgbClr val="333333"/>
                </a:solidFill>
                <a:highlight>
                  <a:srgbClr val="FDFDFD"/>
                </a:highlight>
              </a:rPr>
              <a:t>Every move you make</a:t>
            </a:r>
            <a:endParaRPr sz="26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600" i="1">
                <a:solidFill>
                  <a:srgbClr val="333333"/>
                </a:solidFill>
                <a:highlight>
                  <a:srgbClr val="FDFDFD"/>
                </a:highlight>
              </a:rPr>
              <a:t>Every step you take</a:t>
            </a:r>
            <a:endParaRPr sz="26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2600" i="1">
                <a:solidFill>
                  <a:srgbClr val="333333"/>
                </a:solidFill>
                <a:highlight>
                  <a:srgbClr val="FDFDFD"/>
                </a:highlight>
              </a:rPr>
              <a:t>I’ll be watching you</a:t>
            </a:r>
            <a:endParaRPr sz="3400"/>
          </a:p>
        </p:txBody>
      </p:sp>
      <p:sp>
        <p:nvSpPr>
          <p:cNvPr id="156" name="Google Shape;15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7"/>
          <p:cNvSpPr txBox="1">
            <a:spLocks noGrp="1"/>
          </p:cNvSpPr>
          <p:nvPr>
            <p:ph type="body" idx="1"/>
          </p:nvPr>
        </p:nvSpPr>
        <p:spPr>
          <a:xfrm>
            <a:off x="311700" y="6083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I’ll be watching you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(Every breath you take)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(Every move you make)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(Every bond you break)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(Every step you take)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I’ll be watching you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(Every single day)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(Every word you say)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(Every game you play)</a:t>
            </a:r>
            <a:endParaRPr sz="22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2200" i="1">
                <a:solidFill>
                  <a:srgbClr val="333333"/>
                </a:solidFill>
                <a:highlight>
                  <a:srgbClr val="FDFDFD"/>
                </a:highlight>
              </a:rPr>
              <a:t>(Every night you stay)</a:t>
            </a:r>
            <a:endParaRPr sz="3000"/>
          </a:p>
        </p:txBody>
      </p:sp>
      <p:sp>
        <p:nvSpPr>
          <p:cNvPr id="163" name="Google Shape;16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8"/>
          <p:cNvSpPr txBox="1">
            <a:spLocks noGrp="1"/>
          </p:cNvSpPr>
          <p:nvPr>
            <p:ph type="body" idx="1"/>
          </p:nvPr>
        </p:nvSpPr>
        <p:spPr>
          <a:xfrm>
            <a:off x="124675" y="618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I’ll be watching you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(Every move you make)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(Every vow you break)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(Every smile you fake)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(Every claim you stake)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I’ll be watching you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(Every single day)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(Every word you say)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(Every game you play)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(Every night you stay)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（×２）</a:t>
            </a:r>
            <a:endParaRPr sz="1900" i="1">
              <a:solidFill>
                <a:srgbClr val="333333"/>
              </a:solidFill>
              <a:highlight>
                <a:srgbClr val="FDFDFD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1900" i="1">
                <a:solidFill>
                  <a:srgbClr val="333333"/>
                </a:solidFill>
                <a:highlight>
                  <a:srgbClr val="FDFDFD"/>
                </a:highlight>
              </a:rPr>
              <a:t>I’ll be watching you…</a:t>
            </a:r>
            <a:endParaRPr sz="2700"/>
          </a:p>
        </p:txBody>
      </p:sp>
      <p:sp>
        <p:nvSpPr>
          <p:cNvPr id="170" name="Google Shape;17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1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>
                <a:solidFill>
                  <a:srgbClr val="FF00FF"/>
                </a:solidFill>
              </a:rPr>
              <a:t>Vocabulary </a:t>
            </a:r>
            <a:endParaRPr sz="4200">
              <a:solidFill>
                <a:srgbClr val="FF00FF"/>
              </a:solidFill>
            </a:endParaRPr>
          </a:p>
        </p:txBody>
      </p:sp>
      <p:sp>
        <p:nvSpPr>
          <p:cNvPr id="176" name="Google Shape;176;p29"/>
          <p:cNvSpPr txBox="1">
            <a:spLocks noGrp="1"/>
          </p:cNvSpPr>
          <p:nvPr>
            <p:ph type="body" idx="1"/>
          </p:nvPr>
        </p:nvSpPr>
        <p:spPr>
          <a:xfrm>
            <a:off x="311692" y="1727091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2500"/>
              <a:buChar char="●"/>
            </a:pPr>
            <a:r>
              <a:rPr lang="ja" sz="2500">
                <a:solidFill>
                  <a:srgbClr val="00FFFF"/>
                </a:solidFill>
              </a:rPr>
              <a:t>You belong to me: </a:t>
            </a:r>
            <a:r>
              <a:rPr lang="ja" sz="2500">
                <a:solidFill>
                  <a:srgbClr val="FFFFFF"/>
                </a:solidFill>
              </a:rPr>
              <a:t>you are mine.</a:t>
            </a:r>
            <a:endParaRPr sz="25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500">
              <a:solidFill>
                <a:srgbClr val="FFFFFF"/>
              </a:solidFill>
            </a:endParaRPr>
          </a:p>
          <a:p>
            <a:pPr marL="457200" lvl="0" indent="-387350" algn="l" rtl="0">
              <a:spcBef>
                <a:spcPts val="1200"/>
              </a:spcBef>
              <a:spcAft>
                <a:spcPts val="0"/>
              </a:spcAft>
              <a:buClr>
                <a:srgbClr val="00FFFF"/>
              </a:buClr>
              <a:buSzPts val="2500"/>
              <a:buChar char="●"/>
            </a:pPr>
            <a:r>
              <a:rPr lang="ja" sz="2500">
                <a:solidFill>
                  <a:srgbClr val="00FFFF"/>
                </a:solidFill>
              </a:rPr>
              <a:t>long for: </a:t>
            </a:r>
            <a:r>
              <a:rPr lang="ja" sz="2500">
                <a:solidFill>
                  <a:srgbClr val="FFFFFF"/>
                </a:solidFill>
              </a:rPr>
              <a:t>desire , yearn for</a:t>
            </a:r>
            <a:endParaRPr sz="25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500">
              <a:solidFill>
                <a:srgbClr val="00FFFF"/>
              </a:solidFill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6666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4520">
                <a:latin typeface="Impact"/>
                <a:ea typeface="Impact"/>
                <a:cs typeface="Impact"/>
                <a:sym typeface="Impact"/>
              </a:rPr>
              <a:t>A MISUNDERSTAND ANTHEM</a:t>
            </a:r>
            <a:endParaRPr sz="45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83" name="Google Shape;18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3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this song is often</a:t>
            </a:r>
            <a:r>
              <a:rPr lang="ja" sz="75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75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mistaken</a:t>
            </a:r>
            <a:r>
              <a:rPr lang="ja" sz="75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7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</a:t>
            </a:r>
            <a:r>
              <a:rPr lang="ja" sz="75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75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 romantic ballad</a:t>
            </a:r>
            <a:r>
              <a:rPr lang="ja" sz="75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7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or </a:t>
            </a:r>
            <a:r>
              <a:rPr lang="ja" sz="75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</a:t>
            </a:r>
            <a:r>
              <a:rPr lang="ja" sz="750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75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wedding song</a:t>
            </a:r>
            <a:r>
              <a:rPr lang="ja" sz="75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7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due its beautiful melody and Sting’s gentle voice</a:t>
            </a:r>
            <a:endParaRPr sz="7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75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HOWEVER….</a:t>
            </a:r>
            <a:endParaRPr sz="7500">
              <a:solidFill>
                <a:srgbClr val="99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84" name="Google Shape;184;p3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5" name="Google Shape;185;p30"/>
          <p:cNvPicPr preferRelativeResize="0"/>
          <p:nvPr/>
        </p:nvPicPr>
        <p:blipFill rotWithShape="1">
          <a:blip r:embed="rId3">
            <a:alphaModFix/>
          </a:blip>
          <a:srcRect l="1889" t="26234" r="52915" b="39219"/>
          <a:stretch/>
        </p:blipFill>
        <p:spPr>
          <a:xfrm>
            <a:off x="4832400" y="1322600"/>
            <a:ext cx="3233475" cy="24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>
                <a:solidFill>
                  <a:schemeClr val="lt1"/>
                </a:solidFill>
              </a:rPr>
              <a:t>18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187" name="Google Shape;187;p30" title="EBYT 22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2450" y="470362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true meaning behind the lyric is much</a:t>
            </a:r>
            <a:r>
              <a:rPr lang="ja" sz="27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27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darker </a:t>
            </a:r>
            <a:r>
              <a:rPr lang="ja" sz="2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and</a:t>
            </a:r>
            <a:r>
              <a:rPr lang="ja" sz="27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27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sinister</a:t>
            </a:r>
            <a:endParaRPr sz="2700">
              <a:solidFill>
                <a:srgbClr val="99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4" name="Google Shape;194;p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5" name="Google Shape;195;p31"/>
          <p:cNvPicPr preferRelativeResize="0"/>
          <p:nvPr/>
        </p:nvPicPr>
        <p:blipFill rotWithShape="1">
          <a:blip r:embed="rId3">
            <a:alphaModFix/>
          </a:blip>
          <a:srcRect l="2668" t="62075" r="51877" b="3899"/>
          <a:stretch/>
        </p:blipFill>
        <p:spPr>
          <a:xfrm>
            <a:off x="5046913" y="1235237"/>
            <a:ext cx="3570875" cy="267302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>
                <a:solidFill>
                  <a:srgbClr val="FDFDFD"/>
                </a:solidFill>
              </a:rPr>
              <a:t>19</a:t>
            </a:fld>
            <a:endParaRPr>
              <a:solidFill>
                <a:srgbClr val="FDFDFD"/>
              </a:solidFill>
            </a:endParaRPr>
          </a:p>
        </p:txBody>
      </p:sp>
      <p:pic>
        <p:nvPicPr>
          <p:cNvPr id="197" name="Google Shape;197;p31" title="EBYT 3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2450" y="470362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Impact"/>
                <a:ea typeface="Impact"/>
                <a:cs typeface="Impact"/>
                <a:sym typeface="Impact"/>
              </a:rPr>
              <a:t>A CLOSER LOOK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3" name="Google Shape;203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“Every breath you take, every move make…I’ll watching you”</a:t>
            </a:r>
            <a:endParaRPr sz="1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Phrase “</a:t>
            </a:r>
            <a:r>
              <a:rPr lang="ja" sz="19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I’ll watching you</a:t>
            </a:r>
            <a:r>
              <a:rPr lang="ja" sz="1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” is not about caring for someone from the distance.</a:t>
            </a:r>
            <a:endParaRPr sz="19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It implies</a:t>
            </a:r>
            <a:r>
              <a:rPr lang="ja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19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constant, invasive surveillance.</a:t>
            </a:r>
            <a:endParaRPr sz="1900">
              <a:solidFill>
                <a:srgbClr val="99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19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song is</a:t>
            </a:r>
            <a:r>
              <a:rPr lang="ja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19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not a declaration of love,</a:t>
            </a:r>
            <a:r>
              <a:rPr lang="ja" sz="1900">
                <a:solidFill>
                  <a:srgbClr val="FDFDF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but a tale of </a:t>
            </a:r>
            <a:r>
              <a:rPr lang="ja" sz="19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obsession.</a:t>
            </a:r>
            <a:endParaRPr sz="1900">
              <a:solidFill>
                <a:srgbClr val="99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4" name="Google Shape;204;p3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 l="2669" t="62077" r="51616" b="4416"/>
          <a:stretch/>
        </p:blipFill>
        <p:spPr>
          <a:xfrm>
            <a:off x="4832400" y="1152475"/>
            <a:ext cx="3999900" cy="293172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>
                <a:solidFill>
                  <a:schemeClr val="lt1"/>
                </a:solidFill>
              </a:rPr>
              <a:t>20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207" name="Google Shape;207;p32" title="EBYT 4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2450" y="470362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Impact"/>
                <a:ea typeface="Impact"/>
                <a:cs typeface="Impact"/>
                <a:sym typeface="Impact"/>
              </a:rPr>
              <a:t>The true Theme :  Obsession and Control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3" name="Google Shape;213;p33"/>
          <p:cNvSpPr txBox="1">
            <a:spLocks noGrp="1"/>
          </p:cNvSpPr>
          <p:nvPr>
            <p:ph type="body" idx="1"/>
          </p:nvPr>
        </p:nvSpPr>
        <p:spPr>
          <a:xfrm>
            <a:off x="430475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lyrics describe the mind of </a:t>
            </a:r>
            <a:r>
              <a:rPr lang="ja" sz="18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stalker</a:t>
            </a:r>
            <a:endParaRPr sz="1800">
              <a:solidFill>
                <a:srgbClr val="99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500" b="1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Possessiveness</a:t>
            </a:r>
            <a:r>
              <a:rPr lang="ja" sz="1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</a:t>
            </a:r>
            <a:r>
              <a:rPr lang="ja" sz="1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"Oh can't you see, you belong to me?"</a:t>
            </a:r>
            <a:endParaRPr sz="1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500" b="1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Jealousy</a:t>
            </a:r>
            <a:r>
              <a:rPr lang="ja" sz="1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</a:t>
            </a:r>
            <a:r>
              <a:rPr lang="ja" sz="1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Watching every "bond you break."</a:t>
            </a:r>
            <a:endParaRPr sz="1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Constant Surveillance</a:t>
            </a:r>
            <a:r>
              <a:rPr lang="ja" sz="1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</a:t>
            </a:r>
            <a:r>
              <a:rPr lang="ja" sz="1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Monitoring every single day, word, and move.</a:t>
            </a:r>
            <a:endParaRPr sz="1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It’s a song about</a:t>
            </a:r>
            <a:r>
              <a:rPr lang="ja" sz="1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15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 loss of love</a:t>
            </a:r>
            <a:r>
              <a:rPr lang="ja" sz="1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1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and the</a:t>
            </a:r>
            <a:r>
              <a:rPr lang="ja" sz="1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ja" sz="15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painful, obsessive jealousy that follows.</a:t>
            </a:r>
            <a:endParaRPr sz="1500">
              <a:solidFill>
                <a:srgbClr val="99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4" name="Google Shape;214;p3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5" name="Google Shape;215;p33"/>
          <p:cNvPicPr preferRelativeResize="0"/>
          <p:nvPr/>
        </p:nvPicPr>
        <p:blipFill rotWithShape="1">
          <a:blip r:embed="rId3">
            <a:alphaModFix/>
          </a:blip>
          <a:srcRect l="4299" t="28866" r="55061" b="47345"/>
          <a:stretch/>
        </p:blipFill>
        <p:spPr>
          <a:xfrm>
            <a:off x="5304813" y="938650"/>
            <a:ext cx="3055099" cy="178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3"/>
          <p:cNvPicPr preferRelativeResize="0"/>
          <p:nvPr/>
        </p:nvPicPr>
        <p:blipFill rotWithShape="1">
          <a:blip r:embed="rId3">
            <a:alphaModFix/>
          </a:blip>
          <a:srcRect l="4799" t="55462" r="56400" b="10820"/>
          <a:stretch/>
        </p:blipFill>
        <p:spPr>
          <a:xfrm>
            <a:off x="5564999" y="2833800"/>
            <a:ext cx="2534725" cy="2202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>
                <a:solidFill>
                  <a:schemeClr val="lt1"/>
                </a:solidFill>
              </a:rPr>
              <a:t>21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218" name="Google Shape;218;p33" title="EBYT 5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2450" y="4787000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Impact"/>
                <a:ea typeface="Impact"/>
                <a:cs typeface="Impact"/>
                <a:sym typeface="Impact"/>
              </a:rPr>
              <a:t>WHY STING WROTE THIS LYRIC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4" name="Google Shape;224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Written by Sting during </a:t>
            </a:r>
            <a:r>
              <a:rPr lang="ja" sz="18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 difficult personal period.</a:t>
            </a:r>
            <a:endParaRPr sz="1800">
              <a:solidFill>
                <a:srgbClr val="99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He was going through </a:t>
            </a:r>
            <a:r>
              <a:rPr lang="ja" sz="18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 painful divorce</a:t>
            </a:r>
            <a:r>
              <a:rPr lang="ja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and </a:t>
            </a:r>
            <a:r>
              <a:rPr lang="ja" sz="18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separation</a:t>
            </a:r>
            <a:r>
              <a:rPr lang="ja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from his first wife.</a:t>
            </a:r>
            <a:endParaRPr sz="1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Sting himself has said the song reflects his own </a:t>
            </a:r>
            <a:r>
              <a:rPr lang="ja" sz="18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feelings of jealousy</a:t>
            </a:r>
            <a:r>
              <a:rPr lang="ja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and </a:t>
            </a:r>
            <a:r>
              <a:rPr lang="ja" sz="1800">
                <a:solidFill>
                  <a:srgbClr val="99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 desire for control</a:t>
            </a:r>
            <a:r>
              <a:rPr lang="ja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at that time.</a:t>
            </a:r>
            <a:endParaRPr sz="18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25" name="Google Shape;225;p3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26" name="Google Shape;22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100" y="1017725"/>
            <a:ext cx="1449550" cy="226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4"/>
          <p:cNvPicPr preferRelativeResize="0"/>
          <p:nvPr/>
        </p:nvPicPr>
        <p:blipFill rotWithShape="1">
          <a:blip r:embed="rId4">
            <a:alphaModFix/>
          </a:blip>
          <a:srcRect l="4790" t="54314" r="54820" b="10580"/>
          <a:stretch/>
        </p:blipFill>
        <p:spPr>
          <a:xfrm>
            <a:off x="5999238" y="3286600"/>
            <a:ext cx="1777275" cy="154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>
                <a:solidFill>
                  <a:schemeClr val="lt1"/>
                </a:solidFill>
              </a:rPr>
              <a:t>22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229" name="Google Shape;229;p34" title="EBYT 6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72450" y="4725113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>
            <a:spLocks noGrp="1"/>
          </p:cNvSpPr>
          <p:nvPr>
            <p:ph type="title"/>
          </p:nvPr>
        </p:nvSpPr>
        <p:spPr>
          <a:xfrm>
            <a:off x="-48150" y="108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320">
                <a:highlight>
                  <a:schemeClr val="lt1"/>
                </a:highlight>
              </a:rPr>
              <a:t>Quiz</a:t>
            </a:r>
            <a:endParaRPr sz="3320">
              <a:highlight>
                <a:schemeClr val="lt1"/>
              </a:highlight>
            </a:endParaRPr>
          </a:p>
        </p:txBody>
      </p:sp>
      <p:sp>
        <p:nvSpPr>
          <p:cNvPr id="235" name="Google Shape;235;p35"/>
          <p:cNvSpPr txBox="1">
            <a:spLocks noGrp="1"/>
          </p:cNvSpPr>
          <p:nvPr>
            <p:ph type="body" idx="1"/>
          </p:nvPr>
        </p:nvSpPr>
        <p:spPr>
          <a:xfrm>
            <a:off x="-48150" y="1372151"/>
            <a:ext cx="8520600" cy="40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Ⅰ What is this song about?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① heartbreak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② To tell someone you love them directly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③ To secretly observe someone you like.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Ⅱ From the following choices, select the band that is not classified as an '80s band.　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① Guns N’Roses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② Nirvana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③ Metallica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236" name="Google Shape;23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23</a:t>
            </a:fld>
            <a:endParaRPr/>
          </a:p>
        </p:txBody>
      </p:sp>
      <p:pic>
        <p:nvPicPr>
          <p:cNvPr id="237" name="Google Shape;237;p35" title="gettyimages-86110537-612x61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7962" y="0"/>
            <a:ext cx="4666026" cy="30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B40E38B8-81A2-53A6-A338-4EADECD0F9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613"/>
    </mc:Choice>
    <mc:Fallback>
      <p:transition spd="slow" advTm="55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 txBox="1">
            <a:spLocks noGrp="1"/>
          </p:cNvSpPr>
          <p:nvPr>
            <p:ph type="title"/>
          </p:nvPr>
        </p:nvSpPr>
        <p:spPr>
          <a:xfrm>
            <a:off x="-48150" y="108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320">
                <a:highlight>
                  <a:schemeClr val="lt1"/>
                </a:highlight>
              </a:rPr>
              <a:t>Quiz</a:t>
            </a:r>
            <a:endParaRPr sz="3320">
              <a:highlight>
                <a:schemeClr val="lt1"/>
              </a:highlight>
            </a:endParaRPr>
          </a:p>
        </p:txBody>
      </p:sp>
      <p:sp>
        <p:nvSpPr>
          <p:cNvPr id="243" name="Google Shape;243;p36"/>
          <p:cNvSpPr txBox="1">
            <a:spLocks noGrp="1"/>
          </p:cNvSpPr>
          <p:nvPr>
            <p:ph type="body" idx="1"/>
          </p:nvPr>
        </p:nvSpPr>
        <p:spPr>
          <a:xfrm>
            <a:off x="-48150" y="1372151"/>
            <a:ext cx="8520600" cy="40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Ⅰ What is this song about?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① heartbreak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② To tell someone you love them directly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③ To secretly observe someone you like.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Ⅱ From the following choices, select the band that is not classified as an '80s band.　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① Guns N’Roses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② Nirvana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>
                <a:solidFill>
                  <a:schemeClr val="dk1"/>
                </a:solidFill>
                <a:highlight>
                  <a:schemeClr val="lt1"/>
                </a:highlight>
              </a:rPr>
              <a:t>③ Metallica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244" name="Google Shape;244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24</a:t>
            </a:fld>
            <a:endParaRPr/>
          </a:p>
        </p:txBody>
      </p:sp>
      <p:pic>
        <p:nvPicPr>
          <p:cNvPr id="245" name="Google Shape;245;p36" title="gettyimages-86110537-612x61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7962" y="0"/>
            <a:ext cx="4666026" cy="30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6"/>
          <p:cNvSpPr/>
          <p:nvPr/>
        </p:nvSpPr>
        <p:spPr>
          <a:xfrm>
            <a:off x="0" y="2701850"/>
            <a:ext cx="368700" cy="393600"/>
          </a:xfrm>
          <a:prstGeom prst="flowChartConnector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247" name="Google Shape;247;p36"/>
          <p:cNvSpPr/>
          <p:nvPr/>
        </p:nvSpPr>
        <p:spPr>
          <a:xfrm>
            <a:off x="0" y="4344450"/>
            <a:ext cx="368700" cy="393600"/>
          </a:xfrm>
          <a:prstGeom prst="flowChartConnector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CDCC1686-9503-89F1-6058-9EB7D0C217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30"/>
    </mc:Choice>
    <mc:Fallback>
      <p:transition spd="slow" advTm="64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7"/>
          <p:cNvSpPr txBox="1">
            <a:spLocks noGrp="1"/>
          </p:cNvSpPr>
          <p:nvPr>
            <p:ph type="title"/>
          </p:nvPr>
        </p:nvSpPr>
        <p:spPr>
          <a:xfrm>
            <a:off x="233525" y="2367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</a:rPr>
              <a:t>Pronunciation Challenge</a:t>
            </a:r>
            <a:r>
              <a:rPr lang="ja">
                <a:solidFill>
                  <a:srgbClr val="666666"/>
                </a:solidFill>
              </a:rPr>
              <a:t> 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53" name="Google Shape;253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54" name="Google Shape;254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25</a:t>
            </a:fld>
            <a:endParaRPr/>
          </a:p>
        </p:txBody>
      </p:sp>
      <p:pic>
        <p:nvPicPr>
          <p:cNvPr id="255" name="Google Shape;255;p37" title="gettyimages-1418222802-612x61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90025" y="3"/>
            <a:ext cx="744166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7"/>
          <p:cNvSpPr txBox="1"/>
          <p:nvPr/>
        </p:nvSpPr>
        <p:spPr>
          <a:xfrm>
            <a:off x="3549750" y="244625"/>
            <a:ext cx="53559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solidFill>
                  <a:schemeClr val="lt1"/>
                </a:solidFill>
              </a:rPr>
              <a:t>Pronunciation Challenge</a:t>
            </a:r>
            <a:endParaRPr sz="2600">
              <a:solidFill>
                <a:schemeClr val="lt1"/>
              </a:solidFill>
            </a:endParaRPr>
          </a:p>
        </p:txBody>
      </p:sp>
      <p:sp>
        <p:nvSpPr>
          <p:cNvPr id="257" name="Google Shape;257;p37"/>
          <p:cNvSpPr txBox="1"/>
          <p:nvPr/>
        </p:nvSpPr>
        <p:spPr>
          <a:xfrm>
            <a:off x="5546400" y="808900"/>
            <a:ext cx="3597600" cy="28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</a:rPr>
              <a:t>1 [Every breath you take] 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</a:rPr>
              <a:t>→ evri brethiu teic 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</a:rPr>
              <a:t>  2 [Every bond you break, every step you take]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</a:rPr>
              <a:t>→ evri bóndju breic, evri stepiu teic 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</a:rPr>
              <a:t>3[ I'll be watching you]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</a:rPr>
              <a:t>→ ael bi uótching iu 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</a:rPr>
              <a:t>4 [and every word you say]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highlight>
                  <a:schemeClr val="dk1"/>
                </a:highlight>
              </a:rPr>
              <a:t>→ enevri uərdju sei  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BBE131FB-1E93-607D-3B35-445E182BD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642"/>
    </mc:Choice>
    <mc:Fallback>
      <p:transition spd="slow" advTm="30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>
            <a:spLocks noGrp="1"/>
          </p:cNvSpPr>
          <p:nvPr>
            <p:ph type="title"/>
          </p:nvPr>
        </p:nvSpPr>
        <p:spPr>
          <a:xfrm>
            <a:off x="2726550" y="2528875"/>
            <a:ext cx="3690900" cy="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FF9900"/>
                </a:solidFill>
              </a:rPr>
              <a:t>Thank you for listening !</a:t>
            </a:r>
            <a:endParaRPr>
              <a:solidFill>
                <a:srgbClr val="FF99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64" name="Google Shape;264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26</a:t>
            </a:fld>
            <a:endParaRPr/>
          </a:p>
        </p:txBody>
      </p:sp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FA0C5502-4985-B59D-9229-47263CD5F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83"/>
    </mc:Choice>
    <mc:Fallback>
      <p:transition spd="slow" advTm="2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4173</Words>
  <Application>Microsoft Office PowerPoint</Application>
  <PresentationFormat>画面に合わせる (16:9)</PresentationFormat>
  <Paragraphs>189</Paragraphs>
  <Slides>26</Slides>
  <Notes>26</Notes>
  <HiddenSlides>0</HiddenSlides>
  <MMClips>11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1" baseType="lpstr">
      <vt:lpstr>Arial</vt:lpstr>
      <vt:lpstr>Playfair Display</vt:lpstr>
      <vt:lpstr>Impact</vt:lpstr>
      <vt:lpstr>Georgia</vt:lpstr>
      <vt:lpstr>Simple Light</vt:lpstr>
      <vt:lpstr>80’s rock</vt:lpstr>
      <vt:lpstr>WHAT IS 80S ROCK? </vt:lpstr>
      <vt:lpstr>Glam Metal</vt:lpstr>
      <vt:lpstr>New Wave</vt:lpstr>
      <vt:lpstr>Hard Rock</vt:lpstr>
      <vt:lpstr>Every breath you take </vt:lpstr>
      <vt:lpstr>The Police</vt:lpstr>
      <vt:lpstr>Fill in the blanks https://youtu.be/OMOGaugKpzs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Vocabulary </vt:lpstr>
      <vt:lpstr>A MISUNDERSTAND ANTHEM</vt:lpstr>
      <vt:lpstr>PowerPoint プレゼンテーション</vt:lpstr>
      <vt:lpstr>A CLOSER LOOK</vt:lpstr>
      <vt:lpstr>The true Theme :  Obsession and Control</vt:lpstr>
      <vt:lpstr>WHY STING WROTE THIS LYRIC</vt:lpstr>
      <vt:lpstr>Quiz</vt:lpstr>
      <vt:lpstr>Quiz</vt:lpstr>
      <vt:lpstr>Pronunciation Challenge </vt:lpstr>
      <vt:lpstr>Thank you for listening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賢四郎 笠岡</cp:lastModifiedBy>
  <cp:revision>1</cp:revision>
  <dcterms:modified xsi:type="dcterms:W3CDTF">2025-09-01T05:46:13Z</dcterms:modified>
</cp:coreProperties>
</file>