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3" r:id="rId5"/>
    <p:sldId id="265" r:id="rId6"/>
    <p:sldId id="267" r:id="rId7"/>
    <p:sldId id="259" r:id="rId8"/>
    <p:sldId id="266" r:id="rId9"/>
    <p:sldId id="262" r:id="rId10"/>
    <p:sldId id="258" r:id="rId11"/>
    <p:sldId id="269" r:id="rId12"/>
    <p:sldId id="270" r:id="rId13"/>
    <p:sldId id="271" r:id="rId14"/>
    <p:sldId id="268" r:id="rId1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0" autoAdjust="0"/>
    <p:restoredTop sz="94660"/>
  </p:normalViewPr>
  <p:slideViewPr>
    <p:cSldViewPr snapToGrid="0">
      <p:cViewPr varScale="1">
        <p:scale>
          <a:sx n="94" d="100"/>
          <a:sy n="94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6D72B7-357A-270C-912B-CCBE415B8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CDC8B60-285C-565E-43A7-38DF090EE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9D097FC-FD6E-98CC-4E2B-164DA5C66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97A-5F9A-4808-A894-5E35482CA0F7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87B93F-3E20-6AB0-CDED-5565AA059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925440-5F44-5A9F-652F-44B044CCE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03B2-C8F7-4CCA-90C9-682131BB0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021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05D4CD-73B5-7BF1-F4F3-66DF14F0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E7F7C9-2ECB-EB0F-FE24-44239C57F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0A70C8-9054-E8D1-7FB2-C4A90C23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97A-5F9A-4808-A894-5E35482CA0F7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BFABAC-2A05-54A5-A62F-FA8D92C68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4D1B96-813A-4C99-950B-DF50AA45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03B2-C8F7-4CCA-90C9-682131BB0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472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083E26-5B0B-47A3-7DBA-682FF502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2702A98-091B-5C77-0E39-637BC5EAA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B8BD7F-E2F8-3B61-AFD5-D0BE5CCA8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97A-5F9A-4808-A894-5E35482CA0F7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EC8314-26CB-9056-A514-44E80888D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D65841-DD12-7677-1BD0-B4ED0C6DD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03B2-C8F7-4CCA-90C9-682131BB0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301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2DB189-11AE-1B4D-A8A0-AA1766C8C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6DAA9E-228F-1F61-AAF4-3601747937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5C9116B-398D-763B-606A-1C0A7DAD7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9208505-923F-3F95-FAB2-12C7AC765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97A-5F9A-4808-A894-5E35482CA0F7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4A0E7F5-CF9C-C8B7-6DFE-FF6A13952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002BBD-A725-0FA1-3F2C-5D835420F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03B2-C8F7-4CCA-90C9-682131BB0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935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BC5007-373D-8FB2-2CC2-AA7430500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C196B47-B49D-4E89-09C4-784AE3016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2C69E3E-F5CC-79E6-0F64-DAB229E5F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BE31F2E-A897-159B-F9E7-E15D3A2C0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8ED373A-B48B-798F-88B2-E3FB34EA23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8CA1CF4-08A8-F146-3FD8-F7E378F52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97A-5F9A-4808-A894-5E35482CA0F7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B0CE116-6F56-9322-1F77-336B96C68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BCDE2B5-9240-DCDC-FFE6-4610D559C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03B2-C8F7-4CCA-90C9-682131BB0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956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96B5CE-5009-28AD-3A7E-D9F25EBA0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392FE68-7116-C8A0-94CE-C34A7533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97A-5F9A-4808-A894-5E35482CA0F7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3B6031A-C65D-B9D9-C321-546B7C303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C88A201-8A22-DCD2-4D96-9F6DBCA7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03B2-C8F7-4CCA-90C9-682131BB0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303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B851ADA-A630-C345-AEE5-5B60C5996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97A-5F9A-4808-A894-5E35482CA0F7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9CCD001-F787-B327-49FB-30D6C1541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5434CB5-D897-7A95-7ABD-0F13A4F83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03B2-C8F7-4CCA-90C9-682131BB0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393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70906-34BD-64B2-76D3-E4D8AFDD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8E48AA2-309F-04AC-44A4-0872062C8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C8F581-2C1B-4741-CF10-2249B143B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72B9530-1F4C-21FE-6654-8B7381487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97A-5F9A-4808-A894-5E35482CA0F7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A2E301A-474F-5EC5-067B-7501E451B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41926E3-DB59-974F-FDA9-2201CF9C7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03B2-C8F7-4CCA-90C9-682131BB0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82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6AA084-9DE7-DE72-2838-ED813BF95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9D3A283-D02E-6F0C-49FC-E6376F754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6EE42B5-9006-7163-6E18-4E04BFAE85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88FEFBC-334C-3A3F-4BA6-5A1F79DC6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97A-5F9A-4808-A894-5E35482CA0F7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3531457-B7FB-87FC-DCB7-DCFEF37A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5658D5-C4DB-2BE9-6443-6958C87CF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03B2-C8F7-4CCA-90C9-682131BB0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5604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7F609F-3B7D-6739-07BD-C19F5D502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821BAC8-A827-EA38-1511-3E66B1C0F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A6264A-0B2C-0DDE-B950-F200BFCA9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97A-5F9A-4808-A894-5E35482CA0F7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582B65-D656-D2B9-B09D-9572B945C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F57875-8D8B-CCCA-2D1B-8DF344542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03B2-C8F7-4CCA-90C9-682131BB0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1990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F05718E-A1F2-6308-A9CE-4B430429FA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A7E9CE4-4C3C-00A5-584D-DC978AC42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60E1D2-D92B-7F28-217B-E219875E1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97A-5F9A-4808-A894-5E35482CA0F7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70C585-C857-4E6A-4DAD-CCF7D8E98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8921A3-57CA-72CA-D46C-130485719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03B2-C8F7-4CCA-90C9-682131BB0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929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E6148DD-2681-A90F-3865-9623C6307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CAC41B-589E-7393-B29A-33429FB9E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173F88-D600-4EFC-F922-A380014EAD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1097A-5F9A-4808-A894-5E35482CA0F7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392DCE-15E8-6C79-FF3B-B74C553EC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64089E-CB6F-5B87-AAA5-A99EED751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503B2-C8F7-4CCA-90C9-682131BB0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532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video" Target="https://www.youtube.com/embed/c6rP-YP4c5I?feature=oembed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.m4a"/><Relationship Id="rId7" Type="http://schemas.openxmlformats.org/officeDocument/2006/relationships/image" Target="../media/image8.jpeg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6.m4a"/><Relationship Id="rId7" Type="http://schemas.openxmlformats.org/officeDocument/2006/relationships/image" Target="../media/image11.jpeg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dictionary.cambridge.org/ja/dictionary/english/badly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dictionary.cambridge.org/ja/dictionary/english/wrong" TargetMode="Externa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hyperlink" Target="https://dictionary.cambridge.org/ja/dictionary/english/damage" TargetMode="External"/><Relationship Id="rId5" Type="http://schemas.openxmlformats.org/officeDocument/2006/relationships/hyperlink" Target="https://dictionary.cambridge.org/ja/dictionary/english/spoil" TargetMode="External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dictionary.cambridge.org/ja/dictionary/english/difficult" TargetMode="External"/><Relationship Id="rId13" Type="http://schemas.openxmlformats.org/officeDocument/2006/relationships/hyperlink" Target="https://dictionary.cambridge.org/ja/dictionary/english/fight" TargetMode="External"/><Relationship Id="rId3" Type="http://schemas.openxmlformats.org/officeDocument/2006/relationships/audio" Target="../media/media8.m4a"/><Relationship Id="rId7" Type="http://schemas.openxmlformats.org/officeDocument/2006/relationships/hyperlink" Target="https://dictionary.cambridge.org/ja/dictionary/english/finished" TargetMode="External"/><Relationship Id="rId12" Type="http://schemas.openxmlformats.org/officeDocument/2006/relationships/hyperlink" Target="https://dictionary.cambridge.org/ja/dictionary/english/compete" TargetMode="External"/><Relationship Id="rId2" Type="http://schemas.microsoft.com/office/2007/relationships/media" Target="../media/media8.m4a"/><Relationship Id="rId1" Type="http://schemas.openxmlformats.org/officeDocument/2006/relationships/tags" Target="../tags/tag5.xml"/><Relationship Id="rId6" Type="http://schemas.openxmlformats.org/officeDocument/2006/relationships/hyperlink" Target="https://dictionary.cambridge.org/ja/dictionary/english/stop" TargetMode="External"/><Relationship Id="rId11" Type="http://schemas.openxmlformats.org/officeDocument/2006/relationships/hyperlink" Target="https://dictionary.cambridge.org/ja/dictionary/english/agree" TargetMode="External"/><Relationship Id="rId5" Type="http://schemas.openxmlformats.org/officeDocument/2006/relationships/image" Target="../media/image6.png"/><Relationship Id="rId15" Type="http://schemas.openxmlformats.org/officeDocument/2006/relationships/image" Target="../media/image2.png"/><Relationship Id="rId10" Type="http://schemas.openxmlformats.org/officeDocument/2006/relationships/hyperlink" Target="https://dictionary.cambridge.org/ja/dictionary/english/defeat" TargetMode="External"/><Relationship Id="rId4" Type="http://schemas.openxmlformats.org/officeDocument/2006/relationships/slideLayout" Target="../slideLayouts/slideLayout2.xml"/><Relationship Id="rId9" Type="http://schemas.openxmlformats.org/officeDocument/2006/relationships/hyperlink" Target="https://dictionary.cambridge.org/ja/dictionary/english/accept" TargetMode="External"/><Relationship Id="rId1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35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B2CDC35-0242-91BB-FDB2-B844BA6E3B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59" t="9091" r="24823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47" name="Rectangle 37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200288C-EFA9-3DD7-BB59-3A26DFD3A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-1080000">
            <a:off x="438703" y="1955064"/>
            <a:ext cx="3041400" cy="776733"/>
          </a:xfrm>
        </p:spPr>
        <p:txBody>
          <a:bodyPr anchor="b">
            <a:noAutofit/>
          </a:bodyPr>
          <a:lstStyle/>
          <a:p>
            <a:pPr algn="l"/>
            <a:r>
              <a:rPr lang="ja-JP" altLang="en-US" sz="9600" b="1">
                <a:solidFill>
                  <a:schemeClr val="accent2"/>
                </a:solidFill>
                <a:latin typeface="Comic Sans MS"/>
                <a:ea typeface="游ゴシック Light"/>
              </a:rPr>
              <a:t>Try</a:t>
            </a:r>
          </a:p>
        </p:txBody>
      </p:sp>
      <p:sp>
        <p:nvSpPr>
          <p:cNvPr id="48" name="Rectangle 3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9" name="Rectangle 4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DC52093E-A6D8-A261-27F2-3659E6003CE9}"/>
              </a:ext>
            </a:extLst>
          </p:cNvPr>
          <p:cNvSpPr txBox="1">
            <a:spLocks/>
          </p:cNvSpPr>
          <p:nvPr/>
        </p:nvSpPr>
        <p:spPr>
          <a:xfrm rot="-1080000">
            <a:off x="324010" y="1879649"/>
            <a:ext cx="3041400" cy="7767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9600" b="1">
                <a:solidFill>
                  <a:schemeClr val="accent1">
                    <a:lumMod val="50000"/>
                  </a:schemeClr>
                </a:solidFill>
                <a:latin typeface="Comic Sans MS"/>
                <a:ea typeface="游ゴシック Light"/>
              </a:rPr>
              <a:t>Try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34EFE69-0F85-7A53-676E-4DF56E70BD2C}"/>
              </a:ext>
            </a:extLst>
          </p:cNvPr>
          <p:cNvSpPr txBox="1"/>
          <p:nvPr/>
        </p:nvSpPr>
        <p:spPr>
          <a:xfrm>
            <a:off x="180680" y="3110846"/>
            <a:ext cx="6551627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sz="8800" b="1">
                <a:solidFill>
                  <a:schemeClr val="accent2"/>
                </a:solidFill>
                <a:latin typeface="Comic Sans MS"/>
                <a:ea typeface="游ゴシック"/>
                <a:cs typeface="Calibri"/>
              </a:rPr>
              <a:t>Everything</a:t>
            </a:r>
            <a:endParaRPr lang="ja-JP" sz="8800">
              <a:solidFill>
                <a:schemeClr val="accent2"/>
              </a:solidFill>
              <a:latin typeface="Comic Sans MS"/>
              <a:ea typeface="游ゴシック"/>
              <a:cs typeface="Calibri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E364C8E-6179-2AF0-28B2-22AD4A482BD7}"/>
              </a:ext>
            </a:extLst>
          </p:cNvPr>
          <p:cNvSpPr txBox="1"/>
          <p:nvPr/>
        </p:nvSpPr>
        <p:spPr>
          <a:xfrm>
            <a:off x="86412" y="3040145"/>
            <a:ext cx="6551627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sz="8800" b="1">
                <a:solidFill>
                  <a:schemeClr val="accent1">
                    <a:lumMod val="50000"/>
                  </a:schemeClr>
                </a:solidFill>
                <a:latin typeface="Comic Sans MS"/>
                <a:ea typeface="游ゴシック"/>
                <a:cs typeface="Calibri"/>
              </a:rPr>
              <a:t>Everything</a:t>
            </a:r>
            <a:endParaRPr lang="ja-JP" sz="8800">
              <a:solidFill>
                <a:schemeClr val="accent1">
                  <a:lumMod val="50000"/>
                </a:schemeClr>
              </a:solidFill>
              <a:latin typeface="Comic Sans MS"/>
              <a:ea typeface="游ゴシック"/>
              <a:cs typeface="Calibri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3212D1-39BD-31C2-4A7A-2A53401EECAA}"/>
              </a:ext>
            </a:extLst>
          </p:cNvPr>
          <p:cNvSpPr txBox="1"/>
          <p:nvPr/>
        </p:nvSpPr>
        <p:spPr>
          <a:xfrm>
            <a:off x="572128" y="4893109"/>
            <a:ext cx="4437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dirty="0"/>
              <a:t>By Group of Disney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E0052A4-CE36-DBD0-2F10-DDB2B0924100}"/>
              </a:ext>
            </a:extLst>
          </p:cNvPr>
          <p:cNvSpPr txBox="1"/>
          <p:nvPr/>
        </p:nvSpPr>
        <p:spPr>
          <a:xfrm>
            <a:off x="548721" y="5685767"/>
            <a:ext cx="4689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err="1"/>
              <a:t>Nodoka</a:t>
            </a:r>
            <a:r>
              <a:rPr kumimoji="1" lang="en-US" altLang="ja-JP" sz="2400" dirty="0"/>
              <a:t>, </a:t>
            </a:r>
            <a:r>
              <a:rPr kumimoji="1" lang="en-US" altLang="ja-JP" sz="2400" dirty="0" err="1"/>
              <a:t>Siyao</a:t>
            </a:r>
            <a:r>
              <a:rPr kumimoji="1" lang="en-US" altLang="ja-JP" sz="2400" dirty="0"/>
              <a:t>, Tomohiro, Saki</a:t>
            </a:r>
          </a:p>
        </p:txBody>
      </p:sp>
      <p:pic>
        <p:nvPicPr>
          <p:cNvPr id="19" name="Audio 18">
            <a:extLst>
              <a:ext uri="{FF2B5EF4-FFF2-40B4-BE49-F238E27FC236}">
                <a16:creationId xmlns:a16="http://schemas.microsoft.com/office/drawing/2014/main" id="{0DE93D48-2686-49F6-E7EB-76F5415DAE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095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622"/>
    </mc:Choice>
    <mc:Fallback>
      <p:transition spd="slow" advTm="186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1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タイトル 1">
            <a:extLst>
              <a:ext uri="{FF2B5EF4-FFF2-40B4-BE49-F238E27FC236}">
                <a16:creationId xmlns:a16="http://schemas.microsoft.com/office/drawing/2014/main" id="{CD244210-D5B6-26C3-9B2C-4D7FC9CD0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757" y="3765"/>
            <a:ext cx="4840010" cy="1807305"/>
          </a:xfrm>
        </p:spPr>
        <p:txBody>
          <a:bodyPr>
            <a:normAutofit/>
          </a:bodyPr>
          <a:lstStyle/>
          <a:p>
            <a:r>
              <a:rPr lang="ja-JP" altLang="en-US">
                <a:latin typeface="Comic Sans MS"/>
                <a:ea typeface="游ゴシック Light"/>
              </a:rPr>
              <a:t>Please listen ♪↓</a:t>
            </a:r>
            <a:endParaRPr lang="ja-JP" altLang="en-US">
              <a:latin typeface="Comic Sans MS"/>
            </a:endParaRPr>
          </a:p>
        </p:txBody>
      </p:sp>
      <p:pic>
        <p:nvPicPr>
          <p:cNvPr id="5" name="図 4" descr="小さい, 座る, 探す, 少し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BAFDB81-CF51-A7C4-AA11-6049197AB5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638" r="16193"/>
          <a:stretch/>
        </p:blipFill>
        <p:spPr>
          <a:xfrm>
            <a:off x="0" y="-3755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pic>
        <p:nvPicPr>
          <p:cNvPr id="8" name="オンライン メディア 7" title="Shakira - Try Everything (Official Video)">
            <a:hlinkClick r:id="" action="ppaction://media"/>
            <a:extLst>
              <a:ext uri="{FF2B5EF4-FFF2-40B4-BE49-F238E27FC236}">
                <a16:creationId xmlns:a16="http://schemas.microsoft.com/office/drawing/2014/main" id="{AE6874B6-6204-8BD4-F17B-BB79E9CC09D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359328" y="1535269"/>
            <a:ext cx="6614471" cy="5007988"/>
          </a:xfrm>
        </p:spPr>
      </p:pic>
      <p:pic>
        <p:nvPicPr>
          <p:cNvPr id="25" name="Audio 24">
            <a:extLst>
              <a:ext uri="{FF2B5EF4-FFF2-40B4-BE49-F238E27FC236}">
                <a16:creationId xmlns:a16="http://schemas.microsoft.com/office/drawing/2014/main" id="{884BD363-AEB9-D1B7-0389-D445E848ED7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53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84"/>
    </mc:Choice>
    <mc:Fallback>
      <p:transition spd="slow" advTm="68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11B1553-A28C-B9A0-8ECD-894319D25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ja-JP" altLang="en-US" sz="4000" dirty="0">
                <a:ea typeface="游ゴシック Light"/>
              </a:rPr>
              <a:t>This song is…</a:t>
            </a:r>
          </a:p>
        </p:txBody>
      </p:sp>
      <p:grpSp>
        <p:nvGrpSpPr>
          <p:cNvPr id="17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542CC38-B0AD-B36E-4FF3-C7D7F79E4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85" y="4148658"/>
            <a:ext cx="4559425" cy="67804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ja-JP" altLang="en-US" sz="6000" b="1" dirty="0">
                <a:gradFill flip="none" rotWithShape="1">
                  <a:gsLst>
                    <a:gs pos="0">
                      <a:schemeClr val="accent6">
                        <a:lumMod val="67000"/>
                      </a:schemeClr>
                    </a:gs>
                    <a:gs pos="48000">
                      <a:schemeClr val="accent6">
                        <a:lumMod val="97000"/>
                        <a:lumOff val="3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a typeface="+mn-lt"/>
                <a:cs typeface="+mn-lt"/>
              </a:rPr>
              <a:t>Zootopia</a:t>
            </a:r>
            <a:r>
              <a:rPr lang="en-US" altLang="ja-JP" sz="6000" b="1" dirty="0">
                <a:gradFill flip="none" rotWithShape="1">
                  <a:gsLst>
                    <a:gs pos="0">
                      <a:schemeClr val="accent6">
                        <a:lumMod val="67000"/>
                      </a:schemeClr>
                    </a:gs>
                    <a:gs pos="48000">
                      <a:schemeClr val="accent6">
                        <a:lumMod val="97000"/>
                        <a:lumOff val="3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a typeface="+mn-lt"/>
                <a:cs typeface="+mn-lt"/>
              </a:rPr>
              <a:t>!!</a:t>
            </a:r>
            <a:endParaRPr lang="ja-JP" altLang="en-US" sz="4000" b="1" dirty="0"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ea typeface="游ゴシック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コンテンツ プレースホルダー 7">
            <a:extLst>
              <a:ext uri="{FF2B5EF4-FFF2-40B4-BE49-F238E27FC236}">
                <a16:creationId xmlns:a16="http://schemas.microsoft.com/office/drawing/2014/main" id="{217C4EE9-E0BF-12D0-598F-59186DF494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65" r="24976" b="-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B26CC53-9C79-D2B6-4B3B-E3ACEEF53B5F}"/>
              </a:ext>
            </a:extLst>
          </p:cNvPr>
          <p:cNvSpPr txBox="1"/>
          <p:nvPr/>
        </p:nvSpPr>
        <p:spPr>
          <a:xfrm>
            <a:off x="662875" y="2709342"/>
            <a:ext cx="4413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dirty="0">
                <a:ea typeface="游ゴシック"/>
              </a:rPr>
              <a:t>the theme song of the movie</a:t>
            </a:r>
            <a:endParaRPr kumimoji="1" lang="ja-JP" altLang="en-US" sz="3600" dirty="0"/>
          </a:p>
        </p:txBody>
      </p:sp>
      <p:pic>
        <p:nvPicPr>
          <p:cNvPr id="24" name="Audio 23">
            <a:extLst>
              <a:ext uri="{FF2B5EF4-FFF2-40B4-BE49-F238E27FC236}">
                <a16:creationId xmlns:a16="http://schemas.microsoft.com/office/drawing/2014/main" id="{176C4949-DDDC-77E4-13F8-1F74B1CC65C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4933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15"/>
    </mc:Choice>
    <mc:Fallback>
      <p:transition spd="slow" advTm="125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723C66ED-DBBF-12CA-7F5E-813E0E7D0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3002B52-2669-1ED7-2E0F-0627FC31D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82E9EC0D-91EA-9D35-F655-335C580AB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770627C-B480-1145-72DC-5B59DBE04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1">
              <a:extLst>
                <a:ext uri="{FF2B5EF4-FFF2-40B4-BE49-F238E27FC236}">
                  <a16:creationId xmlns:a16="http://schemas.microsoft.com/office/drawing/2014/main" id="{E9F81D39-93D1-019C-74DC-4710F533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58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4" name="コンテンツ プレースホルダー 3" descr="湖と山の景色&#10;&#10;説明は自動で生成されたものです">
            <a:extLst>
              <a:ext uri="{FF2B5EF4-FFF2-40B4-BE49-F238E27FC236}">
                <a16:creationId xmlns:a16="http://schemas.microsoft.com/office/drawing/2014/main" id="{6C60F159-CAB3-944E-AF88-F62F3904A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alphaModFix amt="20000"/>
          </a:blip>
          <a:srcRect l="17922" r="7729" b="-1"/>
          <a:stretch/>
        </p:blipFill>
        <p:spPr>
          <a:xfrm>
            <a:off x="19" y="-14683"/>
            <a:ext cx="12191981" cy="688736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32C5919-9A34-7081-F88B-BEDAFEF68E3E}"/>
              </a:ext>
            </a:extLst>
          </p:cNvPr>
          <p:cNvSpPr txBox="1"/>
          <p:nvPr/>
        </p:nvSpPr>
        <p:spPr>
          <a:xfrm>
            <a:off x="3047602" y="2768329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7200" b="1" dirty="0">
                <a:gradFill flip="none" rotWithShape="1">
                  <a:gsLst>
                    <a:gs pos="0">
                      <a:schemeClr val="accent2">
                        <a:lumMod val="67000"/>
                      </a:schemeClr>
                    </a:gs>
                    <a:gs pos="48000">
                      <a:schemeClr val="accent2">
                        <a:lumMod val="97000"/>
                        <a:lumOff val="3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a typeface="+mn-lt"/>
                <a:cs typeface="+mn-lt"/>
              </a:rPr>
              <a:t>Zoo</a:t>
            </a:r>
            <a:endParaRPr lang="ja-JP" altLang="en-US" sz="4800" b="1" dirty="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ea typeface="游ゴシック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0AA5A8D-3BB7-90C0-7DA6-B034DDC18F22}"/>
              </a:ext>
            </a:extLst>
          </p:cNvPr>
          <p:cNvSpPr txBox="1"/>
          <p:nvPr/>
        </p:nvSpPr>
        <p:spPr>
          <a:xfrm rot="5400000">
            <a:off x="5609338" y="1900875"/>
            <a:ext cx="9725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4800" b="1" dirty="0">
                <a:ea typeface="游ゴシック"/>
              </a:rPr>
              <a:t>＝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F6D96C-B62A-0EF6-4160-6C8F66B0DEFF}"/>
              </a:ext>
            </a:extLst>
          </p:cNvPr>
          <p:cNvSpPr txBox="1"/>
          <p:nvPr/>
        </p:nvSpPr>
        <p:spPr>
          <a:xfrm>
            <a:off x="3149110" y="534362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8000" b="1" dirty="0">
                <a:gradFill flip="none" rotWithShape="1">
                  <a:gsLst>
                    <a:gs pos="0">
                      <a:schemeClr val="accent6">
                        <a:lumMod val="67000"/>
                      </a:schemeClr>
                    </a:gs>
                    <a:gs pos="48000">
                      <a:schemeClr val="accent6">
                        <a:lumMod val="97000"/>
                        <a:lumOff val="3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a typeface="+mn-lt"/>
                <a:cs typeface="+mn-lt"/>
              </a:rPr>
              <a:t>Zootopia</a:t>
            </a:r>
            <a:endParaRPr lang="ja-JP" altLang="en-US" sz="5400" b="1" dirty="0"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ea typeface="游ゴシック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2C83787-212A-9D5F-A77B-0F4D0E09D5C2}"/>
              </a:ext>
            </a:extLst>
          </p:cNvPr>
          <p:cNvSpPr txBox="1"/>
          <p:nvPr/>
        </p:nvSpPr>
        <p:spPr>
          <a:xfrm rot="5400000">
            <a:off x="5609338" y="3970716"/>
            <a:ext cx="9725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4800" b="1" dirty="0">
                <a:ea typeface="游ゴシック"/>
              </a:rPr>
              <a:t>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B12584-0EC3-351B-C94A-277A29B127C7}"/>
              </a:ext>
            </a:extLst>
          </p:cNvPr>
          <p:cNvSpPr txBox="1"/>
          <p:nvPr/>
        </p:nvSpPr>
        <p:spPr>
          <a:xfrm>
            <a:off x="3739578" y="4866683"/>
            <a:ext cx="45998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ja-JP" sz="7200" b="1" dirty="0">
                <a:gradFill flip="none" rotWithShape="1">
                  <a:gsLst>
                    <a:gs pos="0">
                      <a:schemeClr val="accent4">
                        <a:lumMod val="67000"/>
                      </a:schemeClr>
                    </a:gs>
                    <a:gs pos="48000">
                      <a:schemeClr val="accent4">
                        <a:lumMod val="97000"/>
                        <a:lumOff val="3000"/>
                      </a:schemeClr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a typeface="+mn-lt"/>
                <a:cs typeface="+mn-lt"/>
              </a:rPr>
              <a:t>u</a:t>
            </a:r>
            <a:r>
              <a:rPr lang="ja-JP" altLang="en-US" sz="7200" b="1" dirty="0">
                <a:gradFill flip="none" rotWithShape="1">
                  <a:gsLst>
                    <a:gs pos="0">
                      <a:schemeClr val="accent4">
                        <a:lumMod val="67000"/>
                      </a:schemeClr>
                    </a:gs>
                    <a:gs pos="48000">
                      <a:schemeClr val="accent4">
                        <a:lumMod val="97000"/>
                        <a:lumOff val="3000"/>
                      </a:schemeClr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ea typeface="+mn-lt"/>
                <a:cs typeface="+mn-lt"/>
              </a:rPr>
              <a:t>topia</a:t>
            </a:r>
            <a:endParaRPr lang="ja-JP" altLang="en-US" sz="4800" b="1" dirty="0">
              <a:gradFill flip="none" rotWithShape="1">
                <a:gsLst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ea typeface="游ゴシック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9737CE5-9F38-F709-534D-7ECF20A9B37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451" r="18825"/>
          <a:stretch/>
        </p:blipFill>
        <p:spPr>
          <a:xfrm>
            <a:off x="7898296" y="3822700"/>
            <a:ext cx="3873264" cy="2803503"/>
          </a:xfrm>
          <a:prstGeom prst="rect">
            <a:avLst/>
          </a:prstGeom>
        </p:spPr>
      </p:pic>
      <p:pic>
        <p:nvPicPr>
          <p:cNvPr id="2" name="Picture 1" descr="A group of kids watching giraffes in a zoo exhibit&#10;&#10;Description automatically generated">
            <a:extLst>
              <a:ext uri="{FF2B5EF4-FFF2-40B4-BE49-F238E27FC236}">
                <a16:creationId xmlns:a16="http://schemas.microsoft.com/office/drawing/2014/main" id="{70DA81AC-6CB2-C40D-A980-8B30C60EE4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962" y="2177105"/>
            <a:ext cx="3774030" cy="2935357"/>
          </a:xfrm>
          <a:prstGeom prst="rect">
            <a:avLst/>
          </a:prstGeom>
        </p:spPr>
      </p:pic>
      <p:pic>
        <p:nvPicPr>
          <p:cNvPr id="14" name="Audio 13">
            <a:extLst>
              <a:ext uri="{FF2B5EF4-FFF2-40B4-BE49-F238E27FC236}">
                <a16:creationId xmlns:a16="http://schemas.microsoft.com/office/drawing/2014/main" id="{93915A63-6369-B489-79EF-40369A6A36B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8540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363"/>
    </mc:Choice>
    <mc:Fallback>
      <p:transition spd="slow" advTm="13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 descr="湖と山の景色&#10;&#10;説明は自動で生成されたものです">
            <a:extLst>
              <a:ext uri="{FF2B5EF4-FFF2-40B4-BE49-F238E27FC236}">
                <a16:creationId xmlns:a16="http://schemas.microsoft.com/office/drawing/2014/main" id="{6C60F159-CAB3-944E-AF88-F62F3904A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alphaModFix amt="20000"/>
          </a:blip>
          <a:srcRect l="17922" r="7729" b="-1"/>
          <a:stretch/>
        </p:blipFill>
        <p:spPr>
          <a:xfrm>
            <a:off x="0" y="-14684"/>
            <a:ext cx="12192000" cy="688737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A9F7FFD-1A60-F26C-6D7E-C9B711D6D1AC}"/>
              </a:ext>
            </a:extLst>
          </p:cNvPr>
          <p:cNvSpPr txBox="1"/>
          <p:nvPr/>
        </p:nvSpPr>
        <p:spPr>
          <a:xfrm>
            <a:off x="2249556" y="721880"/>
            <a:ext cx="7692887" cy="5414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sz="3600" b="0" i="0" dirty="0">
                <a:solidFill>
                  <a:srgbClr val="374151"/>
                </a:solidFill>
                <a:effectLst/>
                <a:latin typeface="Söhne"/>
              </a:rPr>
              <a:t>Zootopia is Disney movie </a:t>
            </a:r>
          </a:p>
          <a:p>
            <a:pPr algn="ctr">
              <a:lnSpc>
                <a:spcPct val="150000"/>
              </a:lnSpc>
            </a:pPr>
            <a:r>
              <a:rPr lang="en-US" altLang="ja-JP" sz="3600" b="0" i="0" dirty="0">
                <a:solidFill>
                  <a:srgbClr val="374151"/>
                </a:solidFill>
                <a:effectLst/>
                <a:latin typeface="Söhne"/>
              </a:rPr>
              <a:t>that follows the story of </a:t>
            </a:r>
          </a:p>
          <a:p>
            <a:pPr algn="ctr">
              <a:lnSpc>
                <a:spcPct val="150000"/>
              </a:lnSpc>
            </a:pPr>
            <a:r>
              <a:rPr lang="en-US" altLang="ja-JP" sz="5400" b="0" i="0" dirty="0">
                <a:solidFill>
                  <a:srgbClr val="374151"/>
                </a:solidFill>
                <a:effectLst/>
                <a:latin typeface="Söhne"/>
              </a:rPr>
              <a:t>Judy Hopps</a:t>
            </a:r>
          </a:p>
          <a:p>
            <a:pPr algn="ctr">
              <a:lnSpc>
                <a:spcPct val="150000"/>
              </a:lnSpc>
            </a:pPr>
            <a:r>
              <a:rPr lang="en-US" altLang="ja-JP" sz="3600" b="0" i="0" dirty="0">
                <a:solidFill>
                  <a:srgbClr val="374151"/>
                </a:solidFill>
                <a:effectLst/>
                <a:latin typeface="Söhne"/>
              </a:rPr>
              <a:t>a rabbit who becomes a police officer </a:t>
            </a:r>
          </a:p>
          <a:p>
            <a:pPr algn="ctr">
              <a:lnSpc>
                <a:spcPct val="150000"/>
              </a:lnSpc>
            </a:pPr>
            <a:r>
              <a:rPr lang="en-US" altLang="ja-JP" sz="3600" b="0" i="0" dirty="0">
                <a:solidFill>
                  <a:srgbClr val="374151"/>
                </a:solidFill>
                <a:effectLst/>
                <a:latin typeface="Söhne"/>
              </a:rPr>
              <a:t>and works to overcome prejudice</a:t>
            </a:r>
          </a:p>
          <a:p>
            <a:pPr algn="ctr">
              <a:lnSpc>
                <a:spcPct val="150000"/>
              </a:lnSpc>
            </a:pPr>
            <a:r>
              <a:rPr lang="en-US" altLang="ja-JP" sz="3600" b="0" i="0" dirty="0">
                <a:solidFill>
                  <a:srgbClr val="374151"/>
                </a:solidFill>
                <a:effectLst/>
                <a:latin typeface="Söhne"/>
              </a:rPr>
              <a:t> in the city of Zootopia.</a:t>
            </a:r>
            <a:endParaRPr lang="ja-JP" altLang="en-US" sz="3600" dirty="0"/>
          </a:p>
        </p:txBody>
      </p:sp>
      <p:pic>
        <p:nvPicPr>
          <p:cNvPr id="3074" name="Picture 2" descr="子宮頸がんの手術 体験談③ | うさぎ日記">
            <a:extLst>
              <a:ext uri="{FF2B5EF4-FFF2-40B4-BE49-F238E27FC236}">
                <a16:creationId xmlns:a16="http://schemas.microsoft.com/office/drawing/2014/main" id="{92D0093D-47A3-1955-3BC3-83EE572F0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948" y="1294158"/>
            <a:ext cx="2446268" cy="244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9D308867-649F-604C-D4CC-879500C06E0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6985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834"/>
    </mc:Choice>
    <mc:Fallback>
      <p:transition spd="slow" advTm="168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 descr="湖と山の景色&#10;&#10;説明は自動で生成されたものです">
            <a:extLst>
              <a:ext uri="{FF2B5EF4-FFF2-40B4-BE49-F238E27FC236}">
                <a16:creationId xmlns:a16="http://schemas.microsoft.com/office/drawing/2014/main" id="{6C60F159-CAB3-944E-AF88-F62F3904A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alphaModFix amt="20000"/>
          </a:blip>
          <a:srcRect l="17922" r="7729" b="-1"/>
          <a:stretch/>
        </p:blipFill>
        <p:spPr>
          <a:xfrm>
            <a:off x="20" y="-7624"/>
            <a:ext cx="12191981" cy="68873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CDC29C-5C21-21B7-B64D-716A568356BF}"/>
              </a:ext>
            </a:extLst>
          </p:cNvPr>
          <p:cNvSpPr txBox="1"/>
          <p:nvPr/>
        </p:nvSpPr>
        <p:spPr>
          <a:xfrm>
            <a:off x="605927" y="587566"/>
            <a:ext cx="10300771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>
                <a:ea typeface="游ゴシック"/>
              </a:rPr>
              <a:t>Singer: Shakira (Isabel Mebarak Ripoll)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2037A6-928E-4002-1CC1-BC7507DCDB02}"/>
              </a:ext>
            </a:extLst>
          </p:cNvPr>
          <p:cNvSpPr txBox="1"/>
          <p:nvPr/>
        </p:nvSpPr>
        <p:spPr>
          <a:xfrm>
            <a:off x="3571301" y="1707613"/>
            <a:ext cx="788624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800">
                <a:ea typeface="游ゴシック"/>
              </a:rPr>
              <a:t>・Columbian Latin pop singer-songwriter</a:t>
            </a:r>
            <a:endParaRPr lang="en-US"/>
          </a:p>
          <a:p>
            <a:pPr algn="r"/>
            <a:endParaRPr lang="en-US" sz="2000">
              <a:ea typeface="游ゴシック"/>
            </a:endParaRPr>
          </a:p>
        </p:txBody>
      </p:sp>
      <p:pic>
        <p:nvPicPr>
          <p:cNvPr id="5" name="Picture 4" descr="A poster for a movie&#10;&#10;Description automatically generated">
            <a:extLst>
              <a:ext uri="{FF2B5EF4-FFF2-40B4-BE49-F238E27FC236}">
                <a16:creationId xmlns:a16="http://schemas.microsoft.com/office/drawing/2014/main" id="{F9F2C3DB-5ACC-BE02-92CA-CB847C3D3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8957" y="2370869"/>
            <a:ext cx="2143337" cy="21303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B27BD7-02F1-C55A-DF3C-53C74DF1222B}"/>
              </a:ext>
            </a:extLst>
          </p:cNvPr>
          <p:cNvSpPr txBox="1"/>
          <p:nvPr/>
        </p:nvSpPr>
        <p:spPr>
          <a:xfrm>
            <a:off x="3855903" y="2625686"/>
            <a:ext cx="7601638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800">
                <a:ea typeface="+mn-lt"/>
                <a:cs typeface="+mn-lt"/>
              </a:rPr>
              <a:t>・Born in February 2, 1977</a:t>
            </a:r>
          </a:p>
          <a:p>
            <a:pPr algn="r"/>
            <a:endParaRPr lang="en-US" sz="2800">
              <a:ea typeface="+mn-lt"/>
              <a:cs typeface="+mn-lt"/>
            </a:endParaRPr>
          </a:p>
          <a:p>
            <a:pPr algn="r"/>
            <a:endParaRPr lang="en-US" sz="2000">
              <a:solidFill>
                <a:srgbClr val="202122"/>
              </a:solidFill>
              <a:ea typeface="+mn-lt"/>
              <a:cs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73F10-ADD9-1CF5-6B38-A13A24D91B13}"/>
              </a:ext>
            </a:extLst>
          </p:cNvPr>
          <p:cNvSpPr txBox="1"/>
          <p:nvPr/>
        </p:nvSpPr>
        <p:spPr>
          <a:xfrm>
            <a:off x="5949106" y="3424408"/>
            <a:ext cx="5508434" cy="16835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800">
                <a:ea typeface="+mn-lt"/>
                <a:cs typeface="+mn-lt"/>
              </a:rPr>
              <a:t>・Known for hit songs such as "Whenever, Whenever"</a:t>
            </a:r>
          </a:p>
          <a:p>
            <a:pPr algn="r"/>
            <a:endParaRPr lang="en-US" sz="2800">
              <a:ea typeface="+mn-lt"/>
              <a:cs typeface="+mn-lt"/>
            </a:endParaRPr>
          </a:p>
          <a:p>
            <a:pPr algn="r"/>
            <a:endParaRPr lang="en-US" sz="2000">
              <a:solidFill>
                <a:srgbClr val="202122"/>
              </a:solidFill>
              <a:ea typeface="+mn-lt"/>
              <a:cs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FF844-6CAC-1154-4E7D-34B3AED6F607}"/>
              </a:ext>
            </a:extLst>
          </p:cNvPr>
          <p:cNvSpPr txBox="1"/>
          <p:nvPr/>
        </p:nvSpPr>
        <p:spPr>
          <a:xfrm>
            <a:off x="-9180" y="4608723"/>
            <a:ext cx="11466720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800">
                <a:ea typeface="+mn-lt"/>
                <a:cs typeface="+mn-lt"/>
              </a:rPr>
              <a:t>・She has been writing lyrics and composing music </a:t>
            </a:r>
            <a:r>
              <a:rPr lang="en-US" sz="2800">
                <a:solidFill>
                  <a:srgbClr val="0070C0"/>
                </a:solidFill>
                <a:highlight>
                  <a:srgbClr val="00FFFF"/>
                </a:highlight>
                <a:ea typeface="+mn-lt"/>
                <a:cs typeface="+mn-lt"/>
              </a:rPr>
              <a:t>since she was 8</a:t>
            </a:r>
            <a:r>
              <a:rPr lang="en-US" sz="2800">
                <a:ea typeface="+mn-lt"/>
                <a:cs typeface="+mn-lt"/>
              </a:rPr>
              <a:t>!!</a:t>
            </a:r>
          </a:p>
          <a:p>
            <a:endParaRPr lang="en-US">
              <a:ea typeface="+mn-lt"/>
              <a:cs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71B3B2-0D6A-3395-FD90-CBAF5B0312CF}"/>
              </a:ext>
            </a:extLst>
          </p:cNvPr>
          <p:cNvSpPr txBox="1"/>
          <p:nvPr/>
        </p:nvSpPr>
        <p:spPr>
          <a:xfrm>
            <a:off x="679373" y="5692048"/>
            <a:ext cx="1059455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000">
                <a:solidFill>
                  <a:srgbClr val="202122"/>
                </a:solidFill>
                <a:ea typeface="+mn-lt"/>
                <a:cs typeface="+mn-lt"/>
              </a:rPr>
              <a:t>In the film, it is featured as a song recorded by a singer named </a:t>
            </a:r>
            <a:r>
              <a:rPr lang="en-US" sz="2000">
                <a:solidFill>
                  <a:srgbClr val="0070C0"/>
                </a:solidFill>
                <a:highlight>
                  <a:srgbClr val="00FFFF"/>
                </a:highlight>
                <a:ea typeface="+mn-lt"/>
                <a:cs typeface="+mn-lt"/>
              </a:rPr>
              <a:t>Gazelle</a:t>
            </a:r>
            <a:r>
              <a:rPr lang="en-US" sz="2000">
                <a:solidFill>
                  <a:srgbClr val="202122"/>
                </a:solidFill>
                <a:ea typeface="+mn-lt"/>
                <a:cs typeface="+mn-lt"/>
              </a:rPr>
              <a:t> (voiced by Shakira)</a:t>
            </a:r>
          </a:p>
        </p:txBody>
      </p:sp>
      <p:pic>
        <p:nvPicPr>
          <p:cNvPr id="5122" name="Picture 2" descr="Shakira Imagenes: Shakira HQ (Sesiones Fotograficas)">
            <a:extLst>
              <a:ext uri="{FF2B5EF4-FFF2-40B4-BE49-F238E27FC236}">
                <a16:creationId xmlns:a16="http://schemas.microsoft.com/office/drawing/2014/main" id="{DABE8650-EE01-F63F-E912-24E60F3FEE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3"/>
          <a:stretch/>
        </p:blipFill>
        <p:spPr bwMode="auto">
          <a:xfrm>
            <a:off x="679373" y="1402928"/>
            <a:ext cx="2494676" cy="302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Audio 17">
            <a:extLst>
              <a:ext uri="{FF2B5EF4-FFF2-40B4-BE49-F238E27FC236}">
                <a16:creationId xmlns:a16="http://schemas.microsoft.com/office/drawing/2014/main" id="{52485583-DFBC-8F49-33BC-976DF97162B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4307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252"/>
    </mc:Choice>
    <mc:Fallback>
      <p:transition spd="slow" advTm="62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 descr="湖と山の景色&#10;&#10;説明は自動で生成されたものです">
            <a:extLst>
              <a:ext uri="{FF2B5EF4-FFF2-40B4-BE49-F238E27FC236}">
                <a16:creationId xmlns:a16="http://schemas.microsoft.com/office/drawing/2014/main" id="{63C08295-2688-0ADC-1941-0D837EA266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l="17922" r="7729" b="-1"/>
          <a:stretch/>
        </p:blipFill>
        <p:spPr>
          <a:xfrm>
            <a:off x="0" y="-14684"/>
            <a:ext cx="12192000" cy="68873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20C5A1-EF80-E837-18A9-CC3D343D5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Words from Lyrics</a:t>
            </a:r>
            <a:endParaRPr kumimoji="1"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5E99A-4FC2-A15D-7F17-0860C17C4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2742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游ゴシック"/>
              </a:rPr>
              <a:t>Mess up </a:t>
            </a:r>
            <a:r>
              <a:rPr lang="en-US" dirty="0">
                <a:ea typeface="游ゴシック"/>
              </a:rPr>
              <a:t>・・・</a:t>
            </a:r>
            <a:r>
              <a:rPr lang="en-US" dirty="0">
                <a:solidFill>
                  <a:srgbClr val="1D2A57"/>
                </a:solidFill>
                <a:ea typeface="游ゴシック"/>
                <a:cs typeface="Arial"/>
              </a:rPr>
              <a:t>to </a:t>
            </a:r>
            <a:r>
              <a:rPr lang="en-US" dirty="0">
                <a:solidFill>
                  <a:srgbClr val="1D2A57"/>
                </a:solidFill>
                <a:ea typeface="游ゴシック"/>
                <a:cs typeface="Arial"/>
                <a:hlinkClick r:id="rId5"/>
              </a:rPr>
              <a:t>spoil</a:t>
            </a:r>
            <a:r>
              <a:rPr lang="en-US" dirty="0">
                <a:solidFill>
                  <a:srgbClr val="1D2A57"/>
                </a:solidFill>
                <a:ea typeface="游ゴシック"/>
                <a:cs typeface="Arial"/>
              </a:rPr>
              <a:t> or </a:t>
            </a:r>
            <a:r>
              <a:rPr lang="en-US" dirty="0">
                <a:solidFill>
                  <a:srgbClr val="1D2A57"/>
                </a:solidFill>
                <a:ea typeface="游ゴシック"/>
                <a:cs typeface="Arial"/>
                <a:hlinkClick r:id="rId6"/>
              </a:rPr>
              <a:t>damage</a:t>
            </a:r>
            <a:r>
              <a:rPr lang="en-US" dirty="0">
                <a:solidFill>
                  <a:srgbClr val="1D2A57"/>
                </a:solidFill>
                <a:ea typeface="游ゴシック"/>
                <a:cs typeface="Arial"/>
              </a:rPr>
              <a:t> something, or to </a:t>
            </a:r>
            <a:r>
              <a:rPr lang="en-US" altLang="ja-JP" dirty="0">
                <a:solidFill>
                  <a:srgbClr val="1D2A57"/>
                </a:solidFill>
                <a:ea typeface="游ゴシック"/>
                <a:cs typeface="Arial"/>
              </a:rPr>
              <a:t>do something </a:t>
            </a:r>
            <a:r>
              <a:rPr lang="en-US" altLang="ja-JP" dirty="0">
                <a:solidFill>
                  <a:srgbClr val="1D2A57"/>
                </a:solidFill>
                <a:ea typeface="游ゴシック"/>
                <a:cs typeface="Arial"/>
                <a:hlinkClick r:id="rId7"/>
              </a:rPr>
              <a:t>wrong</a:t>
            </a:r>
            <a:r>
              <a:rPr lang="en-US" altLang="ja-JP" dirty="0">
                <a:solidFill>
                  <a:srgbClr val="1D2A57"/>
                </a:solidFill>
                <a:ea typeface="游ゴシック"/>
                <a:cs typeface="Arial"/>
              </a:rPr>
              <a:t> or </a:t>
            </a:r>
            <a:r>
              <a:rPr lang="en-US" altLang="ja-JP" dirty="0">
                <a:solidFill>
                  <a:srgbClr val="1D2A57"/>
                </a:solidFill>
                <a:ea typeface="游ゴシック"/>
                <a:cs typeface="Arial"/>
                <a:hlinkClick r:id="rId8"/>
              </a:rPr>
              <a:t>badly</a:t>
            </a:r>
            <a:r>
              <a:rPr lang="en-US" dirty="0">
                <a:solidFill>
                  <a:srgbClr val="1D2A57"/>
                </a:solidFill>
                <a:ea typeface="游ゴシック"/>
                <a:cs typeface="Arial"/>
              </a:rPr>
              <a:t> </a:t>
            </a:r>
            <a:endParaRPr lang="en-US" dirty="0">
              <a:solidFill>
                <a:srgbClr val="1D2A57"/>
              </a:solidFill>
              <a:ea typeface="游ゴシック"/>
              <a:cs typeface="Arial"/>
              <a:hlinkClick r:id="rId8"/>
            </a:endParaRPr>
          </a:p>
          <a:p>
            <a:endParaRPr lang="en-US" dirty="0">
              <a:solidFill>
                <a:srgbClr val="1D2A57"/>
              </a:solidFill>
              <a:ea typeface="游ゴシック"/>
              <a:cs typeface="Arial"/>
            </a:endParaRPr>
          </a:p>
          <a:p>
            <a:r>
              <a:rPr lang="en-US" dirty="0" err="1">
                <a:solidFill>
                  <a:srgbClr val="002060"/>
                </a:solidFill>
                <a:ea typeface="游ゴシック"/>
                <a:cs typeface="Arial"/>
              </a:rPr>
              <a:t>Gettin</a:t>
            </a:r>
            <a:r>
              <a:rPr lang="en-US" dirty="0">
                <a:solidFill>
                  <a:srgbClr val="002060"/>
                </a:solidFill>
                <a:ea typeface="游ゴシック"/>
                <a:cs typeface="Arial"/>
              </a:rPr>
              <a:t>' ・・・getting</a:t>
            </a:r>
            <a:r>
              <a:rPr lang="en-US" dirty="0">
                <a:ea typeface="游ゴシック"/>
                <a:cs typeface="Arial"/>
              </a:rPr>
              <a:t>.          </a:t>
            </a:r>
          </a:p>
          <a:p>
            <a:endParaRPr lang="en-US" dirty="0">
              <a:solidFill>
                <a:srgbClr val="1D2A57"/>
              </a:solidFill>
              <a:ea typeface="游ゴシック"/>
              <a:cs typeface="Arial"/>
            </a:endParaRPr>
          </a:p>
          <a:p>
            <a:r>
              <a:rPr lang="en-US" dirty="0">
                <a:solidFill>
                  <a:srgbClr val="1D2A57"/>
                </a:solidFill>
                <a:ea typeface="游ゴシック"/>
                <a:cs typeface="Arial"/>
              </a:rPr>
              <a:t>Wanna ・・・ want to</a:t>
            </a:r>
          </a:p>
          <a:p>
            <a:endParaRPr lang="en-US" dirty="0">
              <a:solidFill>
                <a:srgbClr val="1D2A57"/>
              </a:solidFill>
              <a:ea typeface="游ゴシック"/>
              <a:cs typeface="Arial"/>
            </a:endParaRPr>
          </a:p>
          <a:p>
            <a:r>
              <a:rPr lang="en-US" dirty="0" err="1">
                <a:solidFill>
                  <a:srgbClr val="1D2A57"/>
                </a:solidFill>
                <a:ea typeface="游ゴシック"/>
                <a:cs typeface="Arial"/>
              </a:rPr>
              <a:t>'Til</a:t>
            </a:r>
            <a:r>
              <a:rPr lang="en-US" dirty="0">
                <a:solidFill>
                  <a:srgbClr val="1D2A57"/>
                </a:solidFill>
                <a:ea typeface="游ゴシック"/>
                <a:cs typeface="Arial"/>
              </a:rPr>
              <a:t>　・・・until</a:t>
            </a:r>
          </a:p>
          <a:p>
            <a:endParaRPr lang="en-US" dirty="0">
              <a:solidFill>
                <a:srgbClr val="1D2A57"/>
              </a:solidFill>
              <a:latin typeface="Arial"/>
              <a:ea typeface="游ゴシック"/>
              <a:cs typeface="Arial"/>
            </a:endParaRPr>
          </a:p>
          <a:p>
            <a:endParaRPr lang="en-US" b="1" dirty="0">
              <a:solidFill>
                <a:srgbClr val="1D2A57"/>
              </a:solidFill>
              <a:latin typeface="Arial"/>
              <a:ea typeface="游ゴシック"/>
              <a:cs typeface="Arial"/>
            </a:endParaRPr>
          </a:p>
        </p:txBody>
      </p:sp>
      <p:pic>
        <p:nvPicPr>
          <p:cNvPr id="4098" name="Picture 2" descr="Ver Zootopia • MOVIDY">
            <a:extLst>
              <a:ext uri="{FF2B5EF4-FFF2-40B4-BE49-F238E27FC236}">
                <a16:creationId xmlns:a16="http://schemas.microsoft.com/office/drawing/2014/main" id="{4A9503C7-B070-3925-E19A-45D1E487F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635" y="3024810"/>
            <a:ext cx="3535015" cy="353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17AB6152-D8E7-7DE3-978F-5C8CD6F669A9}"/>
              </a:ext>
            </a:extLst>
          </p:cNvPr>
          <p:cNvSpPr/>
          <p:nvPr/>
        </p:nvSpPr>
        <p:spPr>
          <a:xfrm>
            <a:off x="5208104" y="4154555"/>
            <a:ext cx="2736574" cy="2405270"/>
          </a:xfrm>
          <a:prstGeom prst="wedgeRoundRectCallout">
            <a:avLst>
              <a:gd name="adj1" fmla="val 64640"/>
              <a:gd name="adj2" fmla="val 41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latin typeface="Comic Sans MS" panose="030F0702030302020204" pitchFamily="66" charset="0"/>
              </a:rPr>
              <a:t>Let’s check some difficult words!!</a:t>
            </a:r>
            <a:endParaRPr kumimoji="1" lang="ja-JP" altLang="en-US" sz="2800" dirty="0">
              <a:latin typeface="Comic Sans MS" panose="030F0702030302020204" pitchFamily="66" charset="0"/>
            </a:endParaRPr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0ADED183-667E-2DA3-4C3B-3AF2F42437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86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864"/>
    </mc:Choice>
    <mc:Fallback>
      <p:transition spd="slow" advTm="42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 descr="湖と山の景色&#10;&#10;説明は自動で生成されたものです">
            <a:extLst>
              <a:ext uri="{FF2B5EF4-FFF2-40B4-BE49-F238E27FC236}">
                <a16:creationId xmlns:a16="http://schemas.microsoft.com/office/drawing/2014/main" id="{38DD9320-F2C9-4A98-62FE-F9D10E0DB4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20000"/>
          </a:blip>
          <a:srcRect l="17922" r="7729" b="-1"/>
          <a:stretch/>
        </p:blipFill>
        <p:spPr>
          <a:xfrm>
            <a:off x="0" y="-14684"/>
            <a:ext cx="12192000" cy="688737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7992122-A261-C1F3-11F3-675DCAC67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a typeface="游ゴシック Light"/>
              </a:rPr>
              <a:t>Give up? Give in?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E01114-6C8B-C187-63DE-C7C83D4E1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26892"/>
            <a:ext cx="10515600" cy="279938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ja-JP" altLang="en-US" dirty="0">
                <a:ea typeface="游ゴシック"/>
              </a:rPr>
              <a:t>Give up</a:t>
            </a: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r>
              <a:rPr lang="en-US" altLang="ja-JP" sz="2400" dirty="0">
                <a:solidFill>
                  <a:srgbClr val="1D2A57"/>
                </a:solidFill>
                <a:ea typeface="游ゴシック"/>
                <a:cs typeface="Arial"/>
              </a:rPr>
              <a:t> 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</a:rPr>
              <a:t>to 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  <a:hlinkClick r:id="rId6"/>
              </a:rPr>
              <a:t>stop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</a:rPr>
              <a:t> doing something before you</a:t>
            </a:r>
            <a:r>
              <a:rPr lang="ja-JP" altLang="en-US" sz="2400" dirty="0">
                <a:solidFill>
                  <a:srgbClr val="1D2A57"/>
                </a:solidFill>
                <a:ea typeface="游ゴシック"/>
                <a:cs typeface="Arial"/>
              </a:rPr>
              <a:t> 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</a:rPr>
              <a:t>have 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  <a:hlinkClick r:id="rId7"/>
              </a:rPr>
              <a:t>finished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</a:rPr>
              <a:t> it, usually because it is too 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  <a:hlinkClick r:id="rId8"/>
              </a:rPr>
              <a:t>difficult</a:t>
            </a:r>
          </a:p>
          <a:p>
            <a:endParaRPr lang="ja-JP" sz="2400" dirty="0">
              <a:solidFill>
                <a:srgbClr val="1D2A57"/>
              </a:solidFill>
              <a:ea typeface="游ゴシック"/>
              <a:cs typeface="Arial"/>
            </a:endParaRPr>
          </a:p>
          <a:p>
            <a:r>
              <a:rPr lang="ja-JP" altLang="en-US" dirty="0">
                <a:solidFill>
                  <a:srgbClr val="1D2A57"/>
                </a:solidFill>
                <a:ea typeface="游ゴシック"/>
                <a:cs typeface="Arial"/>
              </a:rPr>
              <a:t>Give in </a:t>
            </a:r>
            <a:endParaRPr lang="en-US" altLang="ja-JP" dirty="0">
              <a:solidFill>
                <a:srgbClr val="1D2A57"/>
              </a:solidFill>
              <a:ea typeface="游ゴシック"/>
              <a:cs typeface="Arial"/>
            </a:endParaRPr>
          </a:p>
          <a:p>
            <a:pPr marL="0" indent="0">
              <a:buNone/>
            </a:pP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</a:rPr>
              <a:t>to 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  <a:hlinkClick r:id="rId9"/>
              </a:rPr>
              <a:t>accept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</a:rPr>
              <a:t> that you have</a:t>
            </a:r>
            <a:r>
              <a:rPr lang="ja-JP" altLang="en-US" sz="2400" dirty="0">
                <a:solidFill>
                  <a:srgbClr val="1D2A57"/>
                </a:solidFill>
                <a:ea typeface="游ゴシック"/>
                <a:cs typeface="Arial"/>
              </a:rPr>
              <a:t> 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</a:rPr>
              <a:t>been 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  <a:hlinkClick r:id="rId10"/>
              </a:rPr>
              <a:t>defeated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</a:rPr>
              <a:t> and 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  <a:hlinkClick r:id="rId11"/>
              </a:rPr>
              <a:t>agree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</a:rPr>
              <a:t> to 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  <a:hlinkClick r:id="rId6"/>
              </a:rPr>
              <a:t>stop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</a:rPr>
              <a:t> 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  <a:hlinkClick r:id="rId12"/>
              </a:rPr>
              <a:t>competing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</a:rPr>
              <a:t>or </a:t>
            </a:r>
            <a:r>
              <a:rPr lang="ja-JP" sz="2400" dirty="0">
                <a:solidFill>
                  <a:srgbClr val="1D2A57"/>
                </a:solidFill>
                <a:ea typeface="游ゴシック"/>
                <a:cs typeface="Arial"/>
                <a:hlinkClick r:id="rId13"/>
              </a:rPr>
              <a:t>fighting</a:t>
            </a:r>
            <a:endParaRPr lang="ja-JP" sz="2400" dirty="0">
              <a:solidFill>
                <a:srgbClr val="1D2A57"/>
              </a:solidFill>
              <a:ea typeface="游ゴシック"/>
              <a:cs typeface="Arial"/>
            </a:endParaRPr>
          </a:p>
        </p:txBody>
      </p:sp>
      <p:pic>
        <p:nvPicPr>
          <p:cNvPr id="6" name="Picture 2" descr="Ver Zootopia • MOVIDY">
            <a:extLst>
              <a:ext uri="{FF2B5EF4-FFF2-40B4-BE49-F238E27FC236}">
                <a16:creationId xmlns:a16="http://schemas.microsoft.com/office/drawing/2014/main" id="{53251F08-7175-433A-FB28-9302A8972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756" y="449261"/>
            <a:ext cx="2819397" cy="2819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30416A12-554C-97CC-C49C-E2E7022CC2A5}"/>
              </a:ext>
            </a:extLst>
          </p:cNvPr>
          <p:cNvSpPr/>
          <p:nvPr/>
        </p:nvSpPr>
        <p:spPr>
          <a:xfrm>
            <a:off x="298174" y="1921520"/>
            <a:ext cx="8491328" cy="868017"/>
          </a:xfrm>
          <a:prstGeom prst="wedgeRoundRectCallout">
            <a:avLst>
              <a:gd name="adj1" fmla="val 57894"/>
              <a:gd name="adj2" fmla="val -859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400" dirty="0">
                <a:latin typeface="Comic Sans MS" panose="030F0702030302020204" pitchFamily="66" charset="0"/>
                <a:ea typeface="游ゴシック Light"/>
              </a:rPr>
              <a:t>What is the difference between “</a:t>
            </a:r>
            <a:r>
              <a:rPr lang="en-US" altLang="ja-JP" sz="2400" b="1" dirty="0">
                <a:latin typeface="Comic Sans MS" panose="030F0702030302020204" pitchFamily="66" charset="0"/>
                <a:ea typeface="游ゴシック Light"/>
              </a:rPr>
              <a:t>g</a:t>
            </a:r>
            <a:r>
              <a:rPr lang="ja-JP" altLang="en-US" sz="2400" b="1" dirty="0">
                <a:latin typeface="Comic Sans MS" panose="030F0702030302020204" pitchFamily="66" charset="0"/>
                <a:ea typeface="游ゴシック Light"/>
              </a:rPr>
              <a:t>ive up</a:t>
            </a:r>
            <a:r>
              <a:rPr lang="en-US" altLang="ja-JP" sz="2400" dirty="0">
                <a:latin typeface="Comic Sans MS" panose="030F0702030302020204" pitchFamily="66" charset="0"/>
                <a:ea typeface="游ゴシック Light"/>
              </a:rPr>
              <a:t>” and </a:t>
            </a:r>
            <a:r>
              <a:rPr lang="ja-JP" altLang="en-US" sz="2400" dirty="0">
                <a:latin typeface="Comic Sans MS" panose="030F0702030302020204" pitchFamily="66" charset="0"/>
                <a:ea typeface="游ゴシック Light"/>
              </a:rPr>
              <a:t> </a:t>
            </a:r>
            <a:r>
              <a:rPr lang="en-US" altLang="ja-JP" sz="2400" dirty="0">
                <a:latin typeface="Comic Sans MS" panose="030F0702030302020204" pitchFamily="66" charset="0"/>
                <a:ea typeface="游ゴシック Light"/>
              </a:rPr>
              <a:t>“</a:t>
            </a:r>
            <a:r>
              <a:rPr lang="en-US" altLang="ja-JP" sz="2400" b="1" dirty="0">
                <a:latin typeface="Comic Sans MS" panose="030F0702030302020204" pitchFamily="66" charset="0"/>
                <a:ea typeface="游ゴシック Light"/>
              </a:rPr>
              <a:t>g</a:t>
            </a:r>
            <a:r>
              <a:rPr lang="ja-JP" altLang="en-US" sz="2400" b="1" dirty="0">
                <a:latin typeface="Comic Sans MS" panose="030F0702030302020204" pitchFamily="66" charset="0"/>
                <a:ea typeface="游ゴシック Light"/>
              </a:rPr>
              <a:t>ive in</a:t>
            </a:r>
            <a:r>
              <a:rPr lang="en-US" altLang="ja-JP" sz="2400" dirty="0">
                <a:latin typeface="Comic Sans MS" panose="030F0702030302020204" pitchFamily="66" charset="0"/>
                <a:ea typeface="游ゴシック Light"/>
              </a:rPr>
              <a:t>”</a:t>
            </a:r>
            <a:r>
              <a:rPr lang="ja-JP" altLang="en-US" sz="2400" dirty="0">
                <a:latin typeface="Comic Sans MS" panose="030F0702030302020204" pitchFamily="66" charset="0"/>
                <a:ea typeface="游ゴシック Light"/>
              </a:rPr>
              <a:t>?</a:t>
            </a:r>
            <a:endParaRPr kumimoji="1" lang="ja-JP" altLang="en-US" sz="2400" dirty="0">
              <a:latin typeface="Comic Sans MS" panose="030F0702030302020204" pitchFamily="66" charset="0"/>
            </a:endParaRPr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D8EFB351-8FA3-ABBD-DABF-3929353D3E7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1059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925"/>
    </mc:Choice>
    <mc:Fallback>
      <p:transition spd="slow" advTm="55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 descr="湖と山の景色&#10;&#10;説明は自動で生成されたものです">
            <a:extLst>
              <a:ext uri="{FF2B5EF4-FFF2-40B4-BE49-F238E27FC236}">
                <a16:creationId xmlns:a16="http://schemas.microsoft.com/office/drawing/2014/main" id="{17B7235F-C648-4F49-ADAC-6AAF2E0431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l="17922" r="7729" b="-1"/>
          <a:stretch/>
        </p:blipFill>
        <p:spPr>
          <a:xfrm>
            <a:off x="0" y="-29376"/>
            <a:ext cx="12192000" cy="688737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9439F89-4284-2B2A-16EC-9424C4C7E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a typeface="游ゴシック Light"/>
              </a:rPr>
              <a:t>This is </a:t>
            </a:r>
            <a:r>
              <a:rPr lang="en-US" altLang="ja-JP" dirty="0">
                <a:ea typeface="游ゴシック Light"/>
              </a:rPr>
              <a:t>our</a:t>
            </a:r>
            <a:r>
              <a:rPr lang="ja-JP" altLang="en-US" dirty="0">
                <a:ea typeface="游ゴシック Light"/>
              </a:rPr>
              <a:t> favorite sentence!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4D197D-BDFA-7AE7-F1FA-68C5C0958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0143" y="1477618"/>
            <a:ext cx="6251713" cy="51749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ja-JP" altLang="en-US" sz="3500" u="sng" dirty="0">
                <a:ea typeface="游ゴシック"/>
              </a:rPr>
              <a:t>Don't beat yourself up </a:t>
            </a:r>
            <a:endParaRPr lang="en-US" altLang="ja-JP" sz="3500" u="sng" dirty="0">
              <a:ea typeface="游ゴシック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ja-JP" altLang="en-US" sz="3500" u="sng" dirty="0">
                <a:ea typeface="游ゴシック"/>
              </a:rPr>
              <a:t>No need to run so fas</a:t>
            </a:r>
            <a:r>
              <a:rPr lang="en-US" altLang="ja-JP" sz="3500" u="sng" dirty="0">
                <a:ea typeface="游ゴシック"/>
              </a:rPr>
              <a:t>t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ja-JP" altLang="en-US" sz="3500" u="sng" dirty="0">
                <a:ea typeface="游ゴシック"/>
              </a:rPr>
              <a:t>Sometimes we come last </a:t>
            </a:r>
            <a:endParaRPr lang="en-US" altLang="ja-JP" sz="3500" u="sng" dirty="0">
              <a:ea typeface="游ゴシック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ja-JP" altLang="en-US" sz="3500" u="sng" dirty="0">
                <a:ea typeface="游ゴシック"/>
              </a:rPr>
              <a:t>But we did our best</a:t>
            </a:r>
            <a:endParaRPr lang="ja-JP" altLang="en-US" sz="2000" u="sng" dirty="0">
              <a:ea typeface="游ゴシック"/>
            </a:endParaRP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C8B19F91-A076-A126-5867-8B1C4D013A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12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121"/>
    </mc:Choice>
    <mc:Fallback>
      <p:transition spd="slow" advTm="341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EE6A69E-21AF-04CB-3B2F-7D18BD86B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691433" cy="2052522"/>
          </a:xfrm>
        </p:spPr>
        <p:txBody>
          <a:bodyPr anchor="b">
            <a:normAutofit/>
          </a:bodyPr>
          <a:lstStyle/>
          <a:p>
            <a:r>
              <a:rPr lang="ja-JP" altLang="en-US" sz="5200">
                <a:solidFill>
                  <a:schemeClr val="accent6">
                    <a:lumMod val="50000"/>
                  </a:schemeClr>
                </a:solidFill>
                <a:ea typeface="游ゴシック Light"/>
              </a:rPr>
              <a:t>Le〜t's si〜ng wi〜th u〜s!!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cartoon animal wearing a tie&#10;&#10;Description automatically generated">
            <a:extLst>
              <a:ext uri="{FF2B5EF4-FFF2-40B4-BE49-F238E27FC236}">
                <a16:creationId xmlns:a16="http://schemas.microsoft.com/office/drawing/2014/main" id="{5FBEE6B6-43BA-7046-A62F-14B2E676EB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3" b="-3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35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41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Audio 18">
            <a:extLst>
              <a:ext uri="{FF2B5EF4-FFF2-40B4-BE49-F238E27FC236}">
                <a16:creationId xmlns:a16="http://schemas.microsoft.com/office/drawing/2014/main" id="{C796BDAB-01C2-6B8D-E5D3-FB5728DAD6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905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023"/>
    </mc:Choice>
    <mc:Fallback>
      <p:transition spd="slow" advTm="61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 descr="湖と山の景色&#10;&#10;説明は自動で生成されたものです">
            <a:extLst>
              <a:ext uri="{FF2B5EF4-FFF2-40B4-BE49-F238E27FC236}">
                <a16:creationId xmlns:a16="http://schemas.microsoft.com/office/drawing/2014/main" id="{DD8F09FF-61A2-000D-6F8F-A92D427069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20000"/>
          </a:blip>
          <a:srcRect l="17922" r="7729" b="-1"/>
          <a:stretch/>
        </p:blipFill>
        <p:spPr>
          <a:xfrm>
            <a:off x="0" y="-14684"/>
            <a:ext cx="12192000" cy="688737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89BB9F3-0671-F89B-2A7D-69C85E8A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a typeface="游ゴシック Light"/>
              </a:rPr>
              <a:t>Quiz!!!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23DC464-B314-6B43-F02D-78837B13B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6903"/>
            <a:ext cx="10515600" cy="4705972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ja-JP" altLang="en-US" dirty="0">
                <a:ea typeface="游ゴシック"/>
              </a:rPr>
              <a:t>①What the meaning is"zootopia"?</a:t>
            </a:r>
          </a:p>
          <a:p>
            <a:pPr marL="0" indent="0">
              <a:buNone/>
            </a:pPr>
            <a:endParaRPr lang="ja-JP" altLang="en-US" dirty="0">
              <a:ea typeface="游ゴシック"/>
            </a:endParaRPr>
          </a:p>
          <a:p>
            <a:pPr marL="0" indent="0">
              <a:lnSpc>
                <a:spcPct val="210000"/>
              </a:lnSpc>
              <a:buNone/>
            </a:pPr>
            <a:r>
              <a:rPr lang="ja-JP" altLang="en-US" dirty="0">
                <a:ea typeface="游ゴシック"/>
              </a:rPr>
              <a:t>     A.zoo+topia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ja-JP" altLang="en-US" dirty="0">
                <a:ea typeface="游ゴシック"/>
              </a:rPr>
              <a:t>     B.zo+otopia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ja-JP" altLang="en-US" dirty="0">
                <a:ea typeface="游ゴシック"/>
              </a:rPr>
              <a:t>     C.zoo+utopia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ja-JP" altLang="en-US" dirty="0">
                <a:ea typeface="游ゴシック"/>
              </a:rPr>
              <a:t>     D.zo+outopia.                 </a:t>
            </a:r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                                        Answer : </a:t>
            </a:r>
            <a:r>
              <a:rPr lang="ja-JP" altLang="en-US" dirty="0">
                <a:solidFill>
                  <a:srgbClr val="FF0000"/>
                </a:solidFill>
                <a:ea typeface="游ゴシック"/>
              </a:rPr>
              <a:t>C</a:t>
            </a:r>
          </a:p>
        </p:txBody>
      </p:sp>
      <p:pic>
        <p:nvPicPr>
          <p:cNvPr id="19" name="Audio 18">
            <a:extLst>
              <a:ext uri="{FF2B5EF4-FFF2-40B4-BE49-F238E27FC236}">
                <a16:creationId xmlns:a16="http://schemas.microsoft.com/office/drawing/2014/main" id="{50C24C63-F088-3814-93F3-BBFDDA9E160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2635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604"/>
    </mc:Choice>
    <mc:Fallback>
      <p:transition spd="slow" advTm="22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 descr="湖と山の景色&#10;&#10;説明は自動で生成されたものです">
            <a:extLst>
              <a:ext uri="{FF2B5EF4-FFF2-40B4-BE49-F238E27FC236}">
                <a16:creationId xmlns:a16="http://schemas.microsoft.com/office/drawing/2014/main" id="{CF80F037-A96A-A7EF-51D5-CE6D1B1C49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20000"/>
          </a:blip>
          <a:srcRect l="17922" r="7729" b="-1"/>
          <a:stretch/>
        </p:blipFill>
        <p:spPr>
          <a:xfrm>
            <a:off x="0" y="-14684"/>
            <a:ext cx="12192000" cy="6887376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B7FB77-3B01-682B-0013-C155C4EBF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41496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ja-JP" altLang="en-US" dirty="0">
                <a:ea typeface="游ゴシック"/>
              </a:rPr>
              <a:t>②which is the name of the singer right?</a:t>
            </a:r>
          </a:p>
          <a:p>
            <a:pPr marL="0" indent="0">
              <a:buNone/>
            </a:pPr>
            <a:endParaRPr lang="ja-JP" altLang="en-US" dirty="0">
              <a:ea typeface="游ゴシック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ja-JP" altLang="en-US" dirty="0">
                <a:ea typeface="游ゴシック"/>
              </a:rPr>
              <a:t>              A.shiken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ja-JP" altLang="en-US" dirty="0">
                <a:ea typeface="游ゴシック"/>
              </a:rPr>
              <a:t>              B.shalira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ja-JP" altLang="en-US" dirty="0">
                <a:ea typeface="游ゴシック"/>
              </a:rPr>
              <a:t>              C.shlaol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ja-JP" altLang="en-US" dirty="0">
                <a:ea typeface="游ゴシック"/>
              </a:rPr>
              <a:t>              D.shakira</a:t>
            </a:r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                                                 Answer :</a:t>
            </a:r>
            <a:r>
              <a:rPr lang="ja-JP" altLang="en-US" dirty="0">
                <a:solidFill>
                  <a:srgbClr val="FF0000"/>
                </a:solidFill>
                <a:ea typeface="游ゴシック"/>
              </a:rPr>
              <a:t> D</a:t>
            </a:r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F670B678-1B94-996A-4718-DE7CB5CD5D3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3132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688"/>
    </mc:Choice>
    <mc:Fallback>
      <p:transition spd="slow" advTm="206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 descr="湖と山の景色&#10;&#10;説明は自動で生成されたものです">
            <a:extLst>
              <a:ext uri="{FF2B5EF4-FFF2-40B4-BE49-F238E27FC236}">
                <a16:creationId xmlns:a16="http://schemas.microsoft.com/office/drawing/2014/main" id="{C3A1E246-391A-6EE0-80AA-F11F08D5E9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20000"/>
          </a:blip>
          <a:srcRect l="17922" r="7729" b="-1"/>
          <a:stretch/>
        </p:blipFill>
        <p:spPr>
          <a:xfrm>
            <a:off x="0" y="-14688"/>
            <a:ext cx="12192000" cy="6887376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149E31-B01D-E26E-E7CA-F90DB5F5A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2609"/>
            <a:ext cx="10515600" cy="5514354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ja-JP" altLang="en-US" dirty="0">
                <a:ea typeface="游ゴシック"/>
              </a:rPr>
              <a:t>③ Please fill the blank :    Some time we (    ) last</a:t>
            </a:r>
            <a:endParaRPr lang="ja-JP" dirty="0"/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    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ja-JP" altLang="en-US" dirty="0">
                <a:ea typeface="游ゴシック"/>
              </a:rPr>
              <a:t>         </a:t>
            </a:r>
            <a:r>
              <a:rPr lang="ja-JP" altLang="en-US" sz="3400" dirty="0">
                <a:ea typeface="游ゴシック"/>
              </a:rPr>
              <a:t>A.go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ja-JP" altLang="en-US" sz="3400" dirty="0">
                <a:ea typeface="游ゴシック"/>
              </a:rPr>
              <a:t>         B.come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ja-JP" altLang="en-US" sz="3400" dirty="0">
                <a:ea typeface="游ゴシック"/>
              </a:rPr>
              <a:t>         C.realize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ja-JP" altLang="en-US" sz="3400" dirty="0">
                <a:ea typeface="游ゴシック"/>
              </a:rPr>
              <a:t>         D.reach     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ja-JP" altLang="en-US" sz="3400" dirty="0">
                <a:ea typeface="游ゴシック"/>
              </a:rPr>
              <a:t>                                                  </a:t>
            </a:r>
            <a:r>
              <a:rPr lang="ja-JP" altLang="en-US" dirty="0">
                <a:ea typeface="游ゴシック"/>
              </a:rPr>
              <a:t>Answer : </a:t>
            </a:r>
            <a:r>
              <a:rPr lang="ja-JP" altLang="en-US" dirty="0">
                <a:solidFill>
                  <a:srgbClr val="FF0000"/>
                </a:solidFill>
                <a:ea typeface="游ゴシック"/>
              </a:rPr>
              <a:t>B</a:t>
            </a:r>
            <a:r>
              <a:rPr lang="ja-JP" altLang="en-US" dirty="0">
                <a:ea typeface="游ゴシック"/>
              </a:rPr>
              <a:t> </a:t>
            </a:r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925F84DE-3273-D63F-461F-974E8689490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9842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014"/>
    </mc:Choice>
    <mc:Fallback>
      <p:transition spd="slow" advTm="21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5A869E-2F0A-5359-0A9A-0FABC4059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2050" name="Picture 2" descr="【ズートピア】あらすじ&amp;ネタバレ考察まとめ！キャラクターや見どころ、ディズニー出会える場所も！">
            <a:extLst>
              <a:ext uri="{FF2B5EF4-FFF2-40B4-BE49-F238E27FC236}">
                <a16:creationId xmlns:a16="http://schemas.microsoft.com/office/drawing/2014/main" id="{533B67AF-6492-33BB-64A7-1731687007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" t="2306" r="-656" b="1478"/>
          <a:stretch/>
        </p:blipFill>
        <p:spPr bwMode="auto">
          <a:xfrm>
            <a:off x="0" y="0"/>
            <a:ext cx="12281483" cy="776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吹き出し: 円形 3">
            <a:extLst>
              <a:ext uri="{FF2B5EF4-FFF2-40B4-BE49-F238E27FC236}">
                <a16:creationId xmlns:a16="http://schemas.microsoft.com/office/drawing/2014/main" id="{427F17CC-212A-2513-CFFE-109CE46D5F37}"/>
              </a:ext>
            </a:extLst>
          </p:cNvPr>
          <p:cNvSpPr/>
          <p:nvPr/>
        </p:nvSpPr>
        <p:spPr>
          <a:xfrm>
            <a:off x="7818539" y="704675"/>
            <a:ext cx="3657843" cy="3177615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3600" dirty="0"/>
              <a:t>Thank you for listening</a:t>
            </a:r>
            <a:r>
              <a:rPr lang="ja-JP" altLang="en-US" sz="3600" dirty="0"/>
              <a:t> </a:t>
            </a:r>
            <a:r>
              <a:rPr lang="en-US" altLang="ja-JP" sz="3600" dirty="0"/>
              <a:t>!!</a:t>
            </a: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7B1DA0EF-7683-912E-040D-AAACDDB827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28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90"/>
    </mc:Choice>
    <mc:Fallback>
      <p:transition spd="slow" advTm="134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|6.3|7.8|6.5|10.9|6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7|1.3|17.1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9|1.2|1|0.9|1|2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5|0.6|0.8|0.8|3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5.4|0.9|1|1|1|3.5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377</Words>
  <Application>Microsoft Macintosh PowerPoint</Application>
  <PresentationFormat>Widescreen</PresentationFormat>
  <Paragraphs>72</Paragraphs>
  <Slides>14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Söhne</vt:lpstr>
      <vt:lpstr>游ゴシック</vt:lpstr>
      <vt:lpstr>游ゴシック Light</vt:lpstr>
      <vt:lpstr>Arial</vt:lpstr>
      <vt:lpstr>Calibri</vt:lpstr>
      <vt:lpstr>Comic Sans MS</vt:lpstr>
      <vt:lpstr>Office テーマ</vt:lpstr>
      <vt:lpstr>Try</vt:lpstr>
      <vt:lpstr>Please listen ♪↓</vt:lpstr>
      <vt:lpstr>This song is…</vt:lpstr>
      <vt:lpstr>PowerPoint Presentation</vt:lpstr>
      <vt:lpstr>PowerPoint Presentation</vt:lpstr>
      <vt:lpstr>PowerPoint Presentation</vt:lpstr>
      <vt:lpstr>Words from Lyrics</vt:lpstr>
      <vt:lpstr>Give up? Give in?</vt:lpstr>
      <vt:lpstr>This is our favorite sentence!</vt:lpstr>
      <vt:lpstr>Le〜t's si〜ng wi〜th u〜s!!</vt:lpstr>
      <vt:lpstr>Quiz!!!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和花 辻川</dc:creator>
  <cp:lastModifiedBy>KANADASAKI</cp:lastModifiedBy>
  <cp:revision>4</cp:revision>
  <dcterms:created xsi:type="dcterms:W3CDTF">2023-09-06T04:23:52Z</dcterms:created>
  <dcterms:modified xsi:type="dcterms:W3CDTF">2023-09-06T06:57:36Z</dcterms:modified>
</cp:coreProperties>
</file>