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Oswald" pitchFamily="2" charset="77"/>
      <p:regular r:id="rId10"/>
      <p:bold r:id="rId11"/>
    </p:embeddedFont>
    <p:embeddedFont>
      <p:font typeface="Source Code Pro" panose="020B0509030403020204" pitchFamily="49" charset="0"/>
      <p:regular r:id="rId12"/>
      <p:bold r:id="rId13"/>
      <p:italic r:id="rId14"/>
      <p:boldItalic r:id="rId15"/>
    </p:embeddedFont>
    <p:embeddedFont>
      <p:font typeface="Source Sans Pro" panose="020B0503030403020204" pitchFamily="3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79"/>
  </p:normalViewPr>
  <p:slideViewPr>
    <p:cSldViewPr snapToGrid="0">
      <p:cViewPr varScale="1">
        <p:scale>
          <a:sx n="117" d="100"/>
          <a:sy n="117" d="100"/>
        </p:scale>
        <p:origin x="94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c6f9544c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c6f9544c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6f9544c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c6f9544c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c6f9544c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c6f9544c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c6f9544c1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c6f9544c1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c6f9544c1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c6f9544c1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c6f9544c1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c6f9544c1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138655c71f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138655c71f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2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35" name="Google Shape;35;p7"/>
          <p:cNvSpPr txBox="1">
            <a:spLocks noGrp="1"/>
          </p:cNvSpPr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1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1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ubTitle" idx="1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53" name="Google Shape;53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dern-writer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ctrTitle"/>
          </p:nvPr>
        </p:nvSpPr>
        <p:spPr>
          <a:xfrm>
            <a:off x="430800" y="272875"/>
            <a:ext cx="8282400" cy="210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Six behaviors to increase your confidence </a:t>
            </a:r>
            <a:r>
              <a:rPr lang="en" sz="3066" dirty="0"/>
              <a:t>by Emily </a:t>
            </a:r>
            <a:r>
              <a:rPr lang="en" sz="3066" dirty="0" err="1"/>
              <a:t>Jeanson</a:t>
            </a:r>
            <a:endParaRPr sz="3066" dirty="0"/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64;p13"/>
          <p:cNvSpPr txBox="1"/>
          <p:nvPr/>
        </p:nvSpPr>
        <p:spPr>
          <a:xfrm>
            <a:off x="336050" y="2503363"/>
            <a:ext cx="8984700" cy="7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https://www.ted.com/talks/emily_jaenson_6_tips_for_building_your_confidence/transcript?subtitle=en</a:t>
            </a:r>
            <a:endParaRPr sz="15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CECD5"/>
            </a:gs>
            <a:gs pos="100000">
              <a:srgbClr val="92BC8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I chose this topic</a:t>
            </a:r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>
            <a:off x="311700" y="1842950"/>
            <a:ext cx="8690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①To work on my confidence</a:t>
            </a:r>
            <a:endParaRPr sz="22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200"/>
              <a:t>②To maximize our possibilities by gaining confidence</a:t>
            </a:r>
            <a:endParaRPr sz="22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200"/>
              <a:t>③Because I think this will help people in job hunting </a:t>
            </a:r>
            <a:endParaRPr sz="22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200"/>
              <a:t>④Because this is spoken by a woman who built her career in a men dominated world of sports, and I think it is empowering for this class</a:t>
            </a:r>
            <a:endParaRPr sz="22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1" name="Google Shape;71;p14" descr="Free Images : interview, communication, conversation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5151" y="121250"/>
            <a:ext cx="3187149" cy="2124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Vocabulary </a:t>
            </a:r>
            <a:endParaRPr/>
          </a:p>
        </p:txBody>
      </p:sp>
      <p:sp>
        <p:nvSpPr>
          <p:cNvPr id="77" name="Google Shape;77;p15"/>
          <p:cNvSpPr/>
          <p:nvPr/>
        </p:nvSpPr>
        <p:spPr>
          <a:xfrm>
            <a:off x="321900" y="1203525"/>
            <a:ext cx="3979500" cy="7251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" sz="1800" b="1"/>
            </a:br>
            <a:r>
              <a:rPr lang="en" sz="1800" b="1"/>
              <a:t>Promptly</a:t>
            </a:r>
            <a:endParaRPr sz="18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8" name="Google Shape;78;p15"/>
          <p:cNvSpPr/>
          <p:nvPr/>
        </p:nvSpPr>
        <p:spPr>
          <a:xfrm>
            <a:off x="321900" y="2219388"/>
            <a:ext cx="3979500" cy="7251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" sz="1800" b="1"/>
            </a:br>
            <a:r>
              <a:rPr lang="en" sz="1800" b="1"/>
              <a:t>Partake      </a:t>
            </a:r>
            <a:r>
              <a:rPr lang="en" sz="1250">
                <a:solidFill>
                  <a:srgbClr val="1F1F1F"/>
                </a:solidFill>
              </a:rPr>
              <a:t>join in (an activity)</a:t>
            </a:r>
            <a:endParaRPr sz="19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9" name="Google Shape;79;p15"/>
          <p:cNvSpPr/>
          <p:nvPr/>
        </p:nvSpPr>
        <p:spPr>
          <a:xfrm>
            <a:off x="321900" y="3247152"/>
            <a:ext cx="3979500" cy="7716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" sz="1800" b="1"/>
            </a:br>
            <a:r>
              <a:rPr lang="en" sz="1800" b="1"/>
              <a:t>Momentum </a:t>
            </a:r>
            <a:r>
              <a:rPr lang="en" sz="1150">
                <a:solidFill>
                  <a:srgbClr val="1F1F1F"/>
                </a:solidFill>
              </a:rPr>
              <a:t>quantity of motion of a moving body</a:t>
            </a:r>
            <a:endParaRPr sz="19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0" name="Google Shape;80;p15"/>
          <p:cNvSpPr/>
          <p:nvPr/>
        </p:nvSpPr>
        <p:spPr>
          <a:xfrm>
            <a:off x="321900" y="4274900"/>
            <a:ext cx="3979500" cy="725100"/>
          </a:xfrm>
          <a:prstGeom prst="roundRect">
            <a:avLst>
              <a:gd name="adj" fmla="val 16667"/>
            </a:avLst>
          </a:prstGeom>
          <a:solidFill>
            <a:srgbClr val="76A5A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Bolster      </a:t>
            </a:r>
            <a:r>
              <a:rPr lang="en" sz="1350">
                <a:solidFill>
                  <a:srgbClr val="1F1F1F"/>
                </a:solidFill>
              </a:rPr>
              <a:t>support or strengthen</a:t>
            </a:r>
            <a:endParaRPr sz="2400" b="1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1" name="Google Shape;81;p15"/>
          <p:cNvSpPr/>
          <p:nvPr/>
        </p:nvSpPr>
        <p:spPr>
          <a:xfrm>
            <a:off x="4737375" y="2207575"/>
            <a:ext cx="3979500" cy="725100"/>
          </a:xfrm>
          <a:prstGeom prst="roundRect">
            <a:avLst>
              <a:gd name="adj" fmla="val 16667"/>
            </a:avLst>
          </a:prstGeom>
          <a:solidFill>
            <a:srgbClr val="A2C4C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Reinforce  </a:t>
            </a:r>
            <a:r>
              <a:rPr lang="en" sz="1350">
                <a:solidFill>
                  <a:srgbClr val="1F1F1F"/>
                </a:solidFill>
              </a:rPr>
              <a:t>strengthen or support</a:t>
            </a:r>
            <a:endParaRPr sz="2400" b="1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2" name="Google Shape;82;p15"/>
          <p:cNvSpPr/>
          <p:nvPr/>
        </p:nvSpPr>
        <p:spPr>
          <a:xfrm>
            <a:off x="4737375" y="3197000"/>
            <a:ext cx="3979500" cy="725100"/>
          </a:xfrm>
          <a:prstGeom prst="roundRect">
            <a:avLst>
              <a:gd name="adj" fmla="val 16667"/>
            </a:avLst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Propel    </a:t>
            </a:r>
            <a:r>
              <a:rPr lang="en" sz="1350">
                <a:solidFill>
                  <a:srgbClr val="1F1F1F"/>
                </a:solidFill>
              </a:rPr>
              <a:t>drive or push something forward</a:t>
            </a:r>
            <a:endParaRPr sz="2400" b="1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3" name="Google Shape;83;p15"/>
          <p:cNvSpPr/>
          <p:nvPr/>
        </p:nvSpPr>
        <p:spPr>
          <a:xfrm>
            <a:off x="4737375" y="4274900"/>
            <a:ext cx="3979500" cy="7251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Diminish </a:t>
            </a:r>
            <a:r>
              <a:rPr lang="en" sz="1250">
                <a:solidFill>
                  <a:srgbClr val="1F1F1F"/>
                </a:solidFill>
              </a:rPr>
              <a:t>to seem less impressive or valuable</a:t>
            </a:r>
            <a:endParaRPr sz="2300" b="1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4" name="Google Shape;84;p15"/>
          <p:cNvSpPr/>
          <p:nvPr/>
        </p:nvSpPr>
        <p:spPr>
          <a:xfrm>
            <a:off x="4737375" y="1203525"/>
            <a:ext cx="3979500" cy="725100"/>
          </a:xfrm>
          <a:prstGeom prst="roundRect">
            <a:avLst>
              <a:gd name="adj" fmla="val 16667"/>
            </a:avLst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Accolade </a:t>
            </a:r>
            <a:r>
              <a:rPr lang="en" sz="2000"/>
              <a:t> </a:t>
            </a:r>
            <a:r>
              <a:rPr lang="en" sz="1250"/>
              <a:t>a mark of acknowledgment : award</a:t>
            </a:r>
            <a:endParaRPr sz="23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1526100" y="1316025"/>
            <a:ext cx="2775300" cy="5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1F1F1F"/>
                </a:solidFill>
              </a:rPr>
              <a:t>with little or no delay; immediately</a:t>
            </a:r>
            <a:endParaRPr sz="21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BD4EB"/>
            </a:gs>
            <a:gs pos="100000">
              <a:srgbClr val="9080BB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6"/>
          <p:cNvSpPr txBox="1">
            <a:spLocks noGrp="1"/>
          </p:cNvSpPr>
          <p:nvPr>
            <p:ph type="title"/>
          </p:nvPr>
        </p:nvSpPr>
        <p:spPr>
          <a:xfrm>
            <a:off x="283325" y="151485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 activity</a:t>
            </a:r>
            <a:endParaRPr/>
          </a:p>
        </p:txBody>
      </p:sp>
      <p:pic>
        <p:nvPicPr>
          <p:cNvPr id="91" name="Google Shape;91;p16"/>
          <p:cNvPicPr preferRelativeResize="0"/>
          <p:nvPr/>
        </p:nvPicPr>
        <p:blipFill rotWithShape="1">
          <a:blip r:embed="rId3">
            <a:alphaModFix/>
          </a:blip>
          <a:srcRect l="2927" r="2937"/>
          <a:stretch/>
        </p:blipFill>
        <p:spPr>
          <a:xfrm>
            <a:off x="407138" y="2270549"/>
            <a:ext cx="3376526" cy="239115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6"/>
          <p:cNvSpPr txBox="1"/>
          <p:nvPr/>
        </p:nvSpPr>
        <p:spPr>
          <a:xfrm>
            <a:off x="4005588" y="265275"/>
            <a:ext cx="35373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Fill in the blank spots</a:t>
            </a:r>
            <a:endParaRPr sz="24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3" name="Google Shape;93;p16"/>
          <p:cNvSpPr txBox="1"/>
          <p:nvPr/>
        </p:nvSpPr>
        <p:spPr>
          <a:xfrm>
            <a:off x="4014875" y="902025"/>
            <a:ext cx="4987500" cy="39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1.research shows that in order for a person to change, they must start with ________, not _________.</a:t>
            </a:r>
            <a:endParaRPr sz="16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2.Emily says you need __ seconds to be brave.</a:t>
            </a:r>
            <a:endParaRPr sz="16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3.The 3 questions the speaker asked herself were, ___?,____?, and ____?</a:t>
            </a:r>
            <a:endParaRPr sz="16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4. What does she mean by take a seat  at the table?</a:t>
            </a:r>
            <a:endParaRPr sz="16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____________.</a:t>
            </a:r>
            <a:endParaRPr sz="16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5. Confidence is born in __________.</a:t>
            </a:r>
            <a:endParaRPr sz="16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438950" y="336050"/>
            <a:ext cx="3259200" cy="200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Discussion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 i="1"/>
              <a:t>Engagement activity!</a:t>
            </a:r>
            <a:endParaRPr/>
          </a:p>
        </p:txBody>
      </p:sp>
      <p:sp>
        <p:nvSpPr>
          <p:cNvPr id="99" name="Google Shape;99;p17"/>
          <p:cNvSpPr txBox="1"/>
          <p:nvPr/>
        </p:nvSpPr>
        <p:spPr>
          <a:xfrm>
            <a:off x="4021075" y="336050"/>
            <a:ext cx="4917000" cy="4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AutoNum type="arabicPeriod"/>
            </a:pPr>
            <a:r>
              <a:rPr lang="en"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What did you learn from this Ted talk?</a:t>
            </a:r>
            <a:endParaRPr sz="19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AutoNum type="arabicPeriod"/>
            </a:pPr>
            <a:r>
              <a:rPr lang="en"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What can you start now to boost your confidence?</a:t>
            </a:r>
            <a:endParaRPr sz="19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AutoNum type="arabicPeriod"/>
            </a:pPr>
            <a:r>
              <a:rPr lang="en"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What did you like most in the 6 steps? And why?</a:t>
            </a:r>
            <a:endParaRPr sz="19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AutoNum type="arabicPeriod"/>
            </a:pPr>
            <a:r>
              <a:rPr lang="en"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What is a way to celebrate little wins for you?</a:t>
            </a:r>
            <a:endParaRPr sz="19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AutoNum type="arabicPeriod"/>
            </a:pPr>
            <a:r>
              <a:rPr lang="en"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How can you improve your job interviews from this Ted talk?</a:t>
            </a:r>
            <a:endParaRPr sz="19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id="100" name="Google Shape;100;p17" descr="Discussion by the designers of the concept - Business - FREE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975" y="2230275"/>
            <a:ext cx="2959976" cy="2219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8"/>
          <p:cNvSpPr txBox="1">
            <a:spLocks noGrp="1"/>
          </p:cNvSpPr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  <p:sp>
        <p:nvSpPr>
          <p:cNvPr id="106" name="Google Shape;106;p18"/>
          <p:cNvSpPr txBox="1">
            <a:spLocks noGrp="1"/>
          </p:cNvSpPr>
          <p:nvPr>
            <p:ph type="body" idx="1"/>
          </p:nvPr>
        </p:nvSpPr>
        <p:spPr>
          <a:xfrm>
            <a:off x="311700" y="1618200"/>
            <a:ext cx="4195200" cy="29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I hope you gain a bit more confidence starting today:)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Here is one famous quote from Rihanna. Even Rihanna pretends to be confident when she does not feel that way:)</a:t>
            </a:r>
            <a:endParaRPr sz="1600" b="1"/>
          </a:p>
        </p:txBody>
      </p:sp>
      <p:pic>
        <p:nvPicPr>
          <p:cNvPr id="107" name="Google Shape;10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8175" y="152400"/>
            <a:ext cx="4098140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 txBox="1">
            <a:spLocks noGrp="1"/>
          </p:cNvSpPr>
          <p:nvPr>
            <p:ph type="title"/>
          </p:nvPr>
        </p:nvSpPr>
        <p:spPr>
          <a:xfrm>
            <a:off x="311700" y="419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Answers </a:t>
            </a:r>
            <a:endParaRPr/>
          </a:p>
        </p:txBody>
      </p:sp>
      <p:sp>
        <p:nvSpPr>
          <p:cNvPr id="113" name="Google Shape;113;p19"/>
          <p:cNvSpPr txBox="1">
            <a:spLocks noGrp="1"/>
          </p:cNvSpPr>
          <p:nvPr>
            <p:ph type="body" idx="1"/>
          </p:nvPr>
        </p:nvSpPr>
        <p:spPr>
          <a:xfrm>
            <a:off x="311700" y="1618200"/>
            <a:ext cx="3469500" cy="29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AutoNum type="arabicPeriod"/>
            </a:pPr>
            <a:r>
              <a:rPr lang="en" sz="1500"/>
              <a:t>Attitudes, behaviors associated with those attitudes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AutoNum type="arabicPeriod"/>
            </a:pPr>
            <a:r>
              <a:rPr lang="en" sz="1500"/>
              <a:t>20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AutoNum type="arabicPeriod"/>
            </a:pPr>
            <a:r>
              <a:rPr lang="en" sz="1500"/>
              <a:t>Who am I?, Who do I want to become? How does this person I want to become behave?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AutoNum type="arabicPeriod"/>
            </a:pPr>
            <a:r>
              <a:rPr lang="en" sz="1500"/>
              <a:t>Literally sit at the table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AutoNum type="arabicPeriod"/>
            </a:pPr>
            <a:r>
              <a:rPr lang="en" sz="1500"/>
              <a:t>All we’ve already done and already achieved</a:t>
            </a:r>
            <a:endParaRPr sz="1500"/>
          </a:p>
        </p:txBody>
      </p:sp>
      <p:pic>
        <p:nvPicPr>
          <p:cNvPr id="114" name="Google Shape;114;p19" descr="Exam | Hand completing a multiple choice exam. | Alberto G. | Flickr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9475" y="733075"/>
            <a:ext cx="4961426" cy="371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367</Words>
  <Application>Microsoft Macintosh PowerPoint</Application>
  <PresentationFormat>On-screen Show (16:9)</PresentationFormat>
  <Paragraphs>48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Source Sans Pro</vt:lpstr>
      <vt:lpstr>Source Code Pro</vt:lpstr>
      <vt:lpstr>Oswald</vt:lpstr>
      <vt:lpstr>Arial</vt:lpstr>
      <vt:lpstr>Modern Writer</vt:lpstr>
      <vt:lpstr>Six behaviors to increase your confidence by Emily Jeanson</vt:lpstr>
      <vt:lpstr>Why I chose this topic</vt:lpstr>
      <vt:lpstr>Vocabulary </vt:lpstr>
      <vt:lpstr>Fun activity</vt:lpstr>
      <vt:lpstr>Discussion  Engagement activity!</vt:lpstr>
      <vt:lpstr>Thank you!</vt:lpstr>
      <vt:lpstr>Answers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Jason Pipe</cp:lastModifiedBy>
  <cp:revision>1</cp:revision>
  <dcterms:modified xsi:type="dcterms:W3CDTF">2025-02-19T02:32:06Z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0cefc7c-1990-4b05-bb2b-d459d68fce94_Enabled">
    <vt:lpwstr>true</vt:lpwstr>
  </property>
  <property fmtid="{D5CDD505-2E9C-101B-9397-08002B2CF9AE}" pid="3" name="MSIP_Label_e0cefc7c-1990-4b05-bb2b-d459d68fce94_SetDate">
    <vt:lpwstr>2025-02-19T02:32:06Z</vt:lpwstr>
  </property>
  <property fmtid="{D5CDD505-2E9C-101B-9397-08002B2CF9AE}" pid="4" name="MSIP_Label_e0cefc7c-1990-4b05-bb2b-d459d68fce94_Method">
    <vt:lpwstr>Standard</vt:lpwstr>
  </property>
  <property fmtid="{D5CDD505-2E9C-101B-9397-08002B2CF9AE}" pid="5" name="MSIP_Label_e0cefc7c-1990-4b05-bb2b-d459d68fce94_Name">
    <vt:lpwstr>defa4170-0d19-0005-0004-bc88714345d2</vt:lpwstr>
  </property>
  <property fmtid="{D5CDD505-2E9C-101B-9397-08002B2CF9AE}" pid="6" name="MSIP_Label_e0cefc7c-1990-4b05-bb2b-d459d68fce94_SiteId">
    <vt:lpwstr>50f799f6-f15c-437d-b72b-3eabc2dd1860</vt:lpwstr>
  </property>
  <property fmtid="{D5CDD505-2E9C-101B-9397-08002B2CF9AE}" pid="7" name="MSIP_Label_e0cefc7c-1990-4b05-bb2b-d459d68fce94_ActionId">
    <vt:lpwstr>e14b4070-7b67-4cea-b07f-3916f122390e</vt:lpwstr>
  </property>
  <property fmtid="{D5CDD505-2E9C-101B-9397-08002B2CF9AE}" pid="8" name="MSIP_Label_e0cefc7c-1990-4b05-bb2b-d459d68fce94_ContentBits">
    <vt:lpwstr>0</vt:lpwstr>
  </property>
  <property fmtid="{D5CDD505-2E9C-101B-9397-08002B2CF9AE}" pid="9" name="MSIP_Label_e0cefc7c-1990-4b05-bb2b-d459d68fce94_Tag">
    <vt:lpwstr>50, 3, 0, 1</vt:lpwstr>
  </property>
</Properties>
</file>