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0" r:id="rId3"/>
    <p:sldId id="256" r:id="rId4"/>
    <p:sldId id="257" r:id="rId5"/>
    <p:sldId id="258" r:id="rId6"/>
    <p:sldId id="259" r:id="rId7"/>
    <p:sldId id="262" r:id="rId8"/>
    <p:sldId id="263" r:id="rId9"/>
    <p:sldId id="264" r:id="rId10"/>
    <p:sldId id="266" r:id="rId11"/>
    <p:sldId id="265" r:id="rId12"/>
  </p:sldIdLst>
  <p:sldSz cx="18288000" cy="10287000"/>
  <p:notesSz cx="6858000" cy="9144000"/>
  <p:embeddedFontLst>
    <p:embeddedFont>
      <p:font typeface="Noto Sans Black" panose="020B0A00000000000000" pitchFamily="34" charset="-128"/>
      <p:regular r:id="rId14"/>
      <p:bold r:id="rId15"/>
    </p:embeddedFont>
    <p:embeddedFont>
      <p:font typeface="Source Han Serif JP ExtraLight" panose="02020200000000000000" pitchFamily="18" charset="-128"/>
      <p:regular r:id="rId16"/>
    </p:embeddedFont>
    <p:embeddedFont>
      <p:font typeface="Source Han Serif JP Regular" panose="02020400000000000000" pitchFamily="18" charset="-128"/>
      <p:regular r:id="rId17"/>
    </p:embeddedFont>
    <p:embeddedFont>
      <p:font typeface="Source Han Serif JP Regular Bold" panose="02020500000000000000" pitchFamily="18" charset="-128"/>
      <p:regular r:id="rId18"/>
    </p:embeddedFont>
    <p:embeddedFont>
      <p:font typeface="游ゴシック" panose="020B0400000000000000" pitchFamily="34" charset="-128"/>
      <p:regular r:id="rId19"/>
      <p:bold r:id="rId20"/>
    </p:embeddedFont>
    <p:embeddedFont>
      <p:font typeface="游ゴシック" panose="020B0400000000000000" pitchFamily="34" charset="-128"/>
      <p:regular r:id="rId19"/>
      <p:bold r:id="rId20"/>
    </p:embeddedFont>
    <p:embeddedFont>
      <p:font typeface="Alfa Slab One" pitchFamily="2" charset="77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igh Tower Text" panose="02040502050506030303" pitchFamily="18" charset="77"/>
      <p:regular r:id="rId26"/>
      <p:italic r:id="rId27"/>
    </p:embeddedFont>
    <p:embeddedFont>
      <p:font typeface="Margin" pitchFamily="2" charset="77"/>
      <p:regular r:id="rId28"/>
    </p:embeddedFont>
    <p:embeddedFont>
      <p:font typeface="Yu Gothic Medium" panose="020B0400000000000000" pitchFamily="34" charset="-128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 autoAdjust="0"/>
    <p:restoredTop sz="91493" autoAdjust="0"/>
  </p:normalViewPr>
  <p:slideViewPr>
    <p:cSldViewPr>
      <p:cViewPr varScale="1">
        <p:scale>
          <a:sx n="65" d="100"/>
          <a:sy n="65" d="100"/>
        </p:scale>
        <p:origin x="928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fr-FR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9DBE0-46E3-4737-B7B5-07D8D91D9EE2}" type="datetimeFigureOut">
              <a:rPr kumimoji="1" lang="fr-FR" smtClean="0"/>
              <a:t>13/03/2023</a:t>
            </a:fld>
            <a:endParaRPr kumimoji="1" lang="fr-FR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fr-FR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fr-FR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127C-9A50-4B28-B4F3-6E0F0FBA9099}" type="slidenum">
              <a:rPr kumimoji="1" lang="fr-FR" smtClean="0"/>
              <a:t>‹#›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41961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/>
              <a:t>Hello, </a:t>
            </a:r>
            <a:r>
              <a:rPr kumimoji="1" lang="fr-FR" dirty="0" err="1"/>
              <a:t>everyone</a:t>
            </a:r>
            <a:r>
              <a:rPr kumimoji="1" lang="fr-FR" dirty="0"/>
              <a:t>. </a:t>
            </a:r>
            <a:r>
              <a:rPr kumimoji="1" lang="fr-FR" dirty="0" err="1"/>
              <a:t>We</a:t>
            </a:r>
            <a:r>
              <a:rPr kumimoji="1" lang="fr-FR" dirty="0"/>
              <a:t> </a:t>
            </a:r>
            <a:r>
              <a:rPr kumimoji="1" lang="fr-FR" dirty="0" err="1"/>
              <a:t>will</a:t>
            </a:r>
            <a:r>
              <a:rPr kumimoji="1" lang="fr-FR" dirty="0"/>
              <a:t> </a:t>
            </a:r>
            <a:r>
              <a:rPr kumimoji="1" lang="fr-FR" dirty="0" err="1"/>
              <a:t>introduce</a:t>
            </a:r>
            <a:r>
              <a:rPr kumimoji="1" lang="fr-FR" dirty="0"/>
              <a:t> `</a:t>
            </a:r>
            <a:r>
              <a:rPr kumimoji="1" lang="fr-FR" dirty="0" err="1"/>
              <a:t>Wouldn’t</a:t>
            </a:r>
            <a:r>
              <a:rPr kumimoji="1" lang="fr-FR" dirty="0"/>
              <a:t> </a:t>
            </a:r>
            <a:r>
              <a:rPr kumimoji="1" lang="fr-FR" dirty="0" err="1"/>
              <a:t>it</a:t>
            </a:r>
            <a:r>
              <a:rPr kumimoji="1" lang="fr-FR" dirty="0"/>
              <a:t> </a:t>
            </a:r>
            <a:r>
              <a:rPr kumimoji="1" lang="fr-FR" dirty="0" err="1"/>
              <a:t>be</a:t>
            </a:r>
            <a:r>
              <a:rPr kumimoji="1" lang="fr-FR" dirty="0"/>
              <a:t> </a:t>
            </a:r>
            <a:r>
              <a:rPr kumimoji="1" lang="fr-FR" dirty="0" err="1"/>
              <a:t>nice`by</a:t>
            </a:r>
            <a:r>
              <a:rPr kumimoji="1" lang="fr-FR" dirty="0"/>
              <a:t> the </a:t>
            </a:r>
            <a:r>
              <a:rPr kumimoji="1" lang="fr-FR" dirty="0" err="1"/>
              <a:t>beach</a:t>
            </a:r>
            <a:r>
              <a:rPr kumimoji="1" lang="fr-FR" dirty="0"/>
              <a:t> boys.</a:t>
            </a:r>
          </a:p>
          <a:p>
            <a:r>
              <a:rPr kumimoji="1" lang="fr-FR" dirty="0"/>
              <a:t>The </a:t>
            </a:r>
            <a:r>
              <a:rPr kumimoji="1" lang="fr-FR" dirty="0" err="1"/>
              <a:t>beach</a:t>
            </a:r>
            <a:r>
              <a:rPr kumimoji="1" lang="fr-FR" dirty="0"/>
              <a:t> boys </a:t>
            </a:r>
            <a:r>
              <a:rPr kumimoji="1" lang="fr-FR" dirty="0" err="1"/>
              <a:t>formed</a:t>
            </a:r>
            <a:r>
              <a:rPr kumimoji="1" lang="fr-FR" dirty="0"/>
              <a:t> in 1961 in </a:t>
            </a:r>
            <a:r>
              <a:rPr kumimoji="1" lang="fr-FR" dirty="0" err="1"/>
              <a:t>california</a:t>
            </a:r>
            <a:r>
              <a:rPr kumimoji="1" lang="fr-FR" dirty="0"/>
              <a:t>. </a:t>
            </a:r>
            <a:r>
              <a:rPr kumimoji="1" lang="fr-FR" dirty="0" err="1"/>
              <a:t>They</a:t>
            </a:r>
            <a:r>
              <a:rPr kumimoji="1" lang="fr-FR" dirty="0"/>
              <a:t> are </a:t>
            </a:r>
            <a:r>
              <a:rPr kumimoji="1" lang="fr-FR" dirty="0" err="1"/>
              <a:t>symbol</a:t>
            </a:r>
            <a:r>
              <a:rPr kumimoji="1" lang="fr-FR" dirty="0"/>
              <a:t> of 60s pop music. And the original </a:t>
            </a:r>
            <a:r>
              <a:rPr kumimoji="1" lang="fr-FR" dirty="0" err="1"/>
              <a:t>member</a:t>
            </a:r>
            <a:r>
              <a:rPr kumimoji="1" lang="fr-FR" dirty="0"/>
              <a:t> </a:t>
            </a:r>
            <a:r>
              <a:rPr kumimoji="1" lang="fr-FR" dirty="0" err="1"/>
              <a:t>is</a:t>
            </a:r>
            <a:r>
              <a:rPr kumimoji="1" lang="fr-FR" dirty="0"/>
              <a:t>…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127C-9A50-4B28-B4F3-6E0F0FBA9099}" type="slidenum">
              <a:rPr kumimoji="1" lang="fr-FR" smtClean="0"/>
              <a:t>2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84877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In sixties, many hit songs were made. For example, The Beatles, Queen and Elvis </a:t>
            </a:r>
            <a:r>
              <a:rPr kumimoji="1" lang="en-US" altLang="ja-JP" dirty="0" err="1"/>
              <a:t>presley</a:t>
            </a:r>
            <a:r>
              <a:rPr kumimoji="1" lang="en-US" altLang="ja-JP" dirty="0"/>
              <a:t>. They affected to each other. The </a:t>
            </a:r>
            <a:r>
              <a:rPr kumimoji="1" lang="en-US" altLang="ja-JP" dirty="0" err="1"/>
              <a:t>beatles</a:t>
            </a:r>
            <a:r>
              <a:rPr kumimoji="1" lang="en-US" altLang="ja-JP" dirty="0"/>
              <a:t> had inspiration from the beach boys, and they made their symbolic album, sergeant pepper’s lonely hearts club band.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127C-9A50-4B28-B4F3-6E0F0FBA9099}" type="slidenum">
              <a:rPr kumimoji="1" lang="fr-FR" smtClean="0"/>
              <a:t>3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1662300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dirty="0" err="1"/>
              <a:t>They</a:t>
            </a:r>
            <a:r>
              <a:rPr kumimoji="1" lang="fr-FR" dirty="0"/>
              <a:t> have not </a:t>
            </a:r>
            <a:r>
              <a:rPr kumimoji="1" lang="fr-FR" dirty="0" err="1"/>
              <a:t>only</a:t>
            </a:r>
            <a:r>
              <a:rPr kumimoji="1" lang="fr-FR" dirty="0"/>
              <a:t> </a:t>
            </a:r>
            <a:r>
              <a:rPr kumimoji="1" lang="fr-FR" dirty="0" err="1"/>
              <a:t>glorious</a:t>
            </a:r>
            <a:r>
              <a:rPr kumimoji="1" lang="fr-FR" dirty="0"/>
              <a:t> </a:t>
            </a:r>
            <a:r>
              <a:rPr kumimoji="1" lang="fr-FR" dirty="0" err="1"/>
              <a:t>achieviment</a:t>
            </a:r>
            <a:r>
              <a:rPr kumimoji="1" lang="fr-FR" dirty="0"/>
              <a:t>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127C-9A50-4B28-B4F3-6E0F0FBA9099}" type="slidenum">
              <a:rPr kumimoji="1" lang="fr-FR" smtClean="0"/>
              <a:t>4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535175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127C-9A50-4B28-B4F3-6E0F0FBA9099}" type="slidenum">
              <a:rPr kumimoji="1" lang="fr-FR" smtClean="0"/>
              <a:t>9</a:t>
            </a:fld>
            <a:endParaRPr kumimoji="1" lang="fr-FR"/>
          </a:p>
        </p:txBody>
      </p:sp>
    </p:spTree>
    <p:extLst>
      <p:ext uri="{BB962C8B-B14F-4D97-AF65-F5344CB8AC3E}">
        <p14:creationId xmlns:p14="http://schemas.microsoft.com/office/powerpoint/2010/main" val="344527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7462" y="0"/>
            <a:ext cx="10310538" cy="10287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771647"/>
            <a:ext cx="13479870" cy="4248606"/>
          </a:xfrm>
        </p:spPr>
        <p:txBody>
          <a:bodyPr anchor="t"/>
          <a:lstStyle>
            <a:lvl1pPr algn="l">
              <a:lnSpc>
                <a:spcPct val="113000"/>
              </a:lnSpc>
              <a:defRPr sz="7200" cap="none" spc="4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8195284"/>
            <a:ext cx="13479870" cy="97546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7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3/13/23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782536" y="7727499"/>
            <a:ext cx="147338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95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14623903" y="6106318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1" y="1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850756" y="9258300"/>
            <a:ext cx="146409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1" y="1309403"/>
            <a:ext cx="14858999" cy="2041347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1" y="3498039"/>
            <a:ext cx="14858999" cy="5350677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82236" y="9534526"/>
            <a:ext cx="4640093" cy="547688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3/13/23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501" y="9534526"/>
            <a:ext cx="5938736" cy="547688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57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34780" y="9534526"/>
            <a:ext cx="938720" cy="547688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47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371600" rtl="0" eaLnBrk="1" latinLnBrk="0" hangingPunct="1">
        <a:lnSpc>
          <a:spcPct val="110000"/>
        </a:lnSpc>
        <a:spcBef>
          <a:spcPct val="0"/>
        </a:spcBef>
        <a:buNone/>
        <a:defRPr sz="6000" b="1" kern="1200" spc="21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Font typeface="Arial" panose="020B0604020202020204" pitchFamily="34" charset="0"/>
        <a:buChar char="•"/>
        <a:defRPr sz="3000" kern="1200" spc="9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1371600" rtl="0" eaLnBrk="1" latinLnBrk="0" hangingPunct="1">
        <a:lnSpc>
          <a:spcPct val="120000"/>
        </a:lnSpc>
        <a:spcBef>
          <a:spcPts val="750"/>
        </a:spcBef>
        <a:buFontTx/>
        <a:buNone/>
        <a:defRPr sz="2700" i="0" kern="1200" spc="9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400" kern="1200" spc="90">
          <a:solidFill>
            <a:schemeClr val="tx1"/>
          </a:solidFill>
          <a:latin typeface="+mn-lt"/>
          <a:ea typeface="+mn-ea"/>
          <a:cs typeface="+mn-cs"/>
        </a:defRPr>
      </a:lvl3pPr>
      <a:lvl4pPr marL="754380" indent="0" algn="l" defTabSz="1371600" rtl="0" eaLnBrk="1" latinLnBrk="0" hangingPunct="1">
        <a:lnSpc>
          <a:spcPct val="120000"/>
        </a:lnSpc>
        <a:spcBef>
          <a:spcPts val="750"/>
        </a:spcBef>
        <a:buFontTx/>
        <a:buNone/>
        <a:defRPr sz="2100" i="0" kern="1200" spc="9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100" kern="1200" spc="9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2.m4a"/><Relationship Id="rId7" Type="http://schemas.openxmlformats.org/officeDocument/2006/relationships/image" Target="../media/image5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bm701.blogspot.com/2006/09/50-first-dates.html" TargetMode="Externa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09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170287" y="3530853"/>
            <a:ext cx="13435047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 spc="199">
                <a:solidFill>
                  <a:srgbClr val="FFFFFF"/>
                </a:solidFill>
                <a:latin typeface="Margin"/>
              </a:rPr>
              <a:t>Wouldn't It Be Nice</a:t>
            </a:r>
          </a:p>
          <a:p>
            <a:pPr marL="0" lvl="0" indent="0" algn="ctr">
              <a:lnSpc>
                <a:spcPts val="10499"/>
              </a:lnSpc>
            </a:pPr>
            <a:r>
              <a:rPr lang="en-US" sz="9999" spc="199">
                <a:solidFill>
                  <a:srgbClr val="FFFFFF"/>
                </a:solidFill>
                <a:latin typeface="Margin"/>
              </a:rPr>
              <a:t>The Beach Boys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49575" y="22778"/>
            <a:ext cx="7238425" cy="10264222"/>
            <a:chOff x="0" y="0"/>
            <a:chExt cx="1906417" cy="27033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6417" cy="2703334"/>
            </a:xfrm>
            <a:custGeom>
              <a:avLst/>
              <a:gdLst/>
              <a:ahLst/>
              <a:cxnLst/>
              <a:rect l="l" t="t" r="r" b="b"/>
              <a:pathLst>
                <a:path w="1906417" h="2703334">
                  <a:moveTo>
                    <a:pt x="0" y="0"/>
                  </a:moveTo>
                  <a:lnTo>
                    <a:pt x="1906417" y="0"/>
                  </a:lnTo>
                  <a:lnTo>
                    <a:pt x="1906417" y="2703334"/>
                  </a:lnTo>
                  <a:lnTo>
                    <a:pt x="0" y="27033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049575" y="1565828"/>
            <a:ext cx="7238425" cy="715534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8700" y="2731094"/>
            <a:ext cx="6778377" cy="487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Han Serif JP Regular"/>
              </a:rPr>
              <a:t>Formed in 1961 in California</a:t>
            </a: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Source Han Serif JP Regular"/>
            </a:endParaRP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Han Serif JP Regular"/>
              </a:rPr>
              <a:t>Symbol of 60s pop music</a:t>
            </a: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Source Han Serif JP Regular"/>
            </a:endParaRP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Han Serif JP Regular"/>
              </a:rPr>
              <a:t>Original member is </a:t>
            </a:r>
          </a:p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Han Serif JP Regular"/>
              </a:rPr>
              <a:t>Brian, Carl, Dennis, Mike and Al</a:t>
            </a: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Source Han Serif JP Regular"/>
            </a:endParaRP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Source Han Serif JP Regula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685950" y="527645"/>
            <a:ext cx="12486590" cy="1038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73"/>
              </a:lnSpc>
              <a:spcBef>
                <a:spcPct val="0"/>
              </a:spcBef>
            </a:pPr>
            <a:r>
              <a:rPr lang="en-US" sz="7873" spc="330" dirty="0">
                <a:solidFill>
                  <a:srgbClr val="004AAD"/>
                </a:solidFill>
                <a:latin typeface="Alfa Slab One"/>
              </a:rPr>
              <a:t>THE BEACH BOYS</a:t>
            </a:r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C8BBC6EF-8736-6565-F6B1-6890C900B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50"/>
    </mc:Choice>
    <mc:Fallback xmlns="">
      <p:transition spd="slow" advTm="20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34129" y="2581063"/>
            <a:ext cx="4366367" cy="289509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168288" y="2581063"/>
            <a:ext cx="3854789" cy="28950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8"/>
          <a:srcRect b="10986"/>
          <a:stretch>
            <a:fillRect/>
          </a:stretch>
        </p:blipFill>
        <p:spPr>
          <a:xfrm>
            <a:off x="12594703" y="2581063"/>
            <a:ext cx="4345957" cy="29132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075901" y="6511738"/>
            <a:ext cx="3092388" cy="318074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99990" y="293710"/>
            <a:ext cx="17791386" cy="1546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FFFFFF"/>
                </a:solidFill>
                <a:latin typeface="Noto Sans Black"/>
              </a:rPr>
              <a:t>Influence on other musicians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70579" y="5679515"/>
            <a:ext cx="1518872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Source Han Serif JP ExtraLight"/>
              </a:rPr>
              <a:t>The Beatles                                     Queen                                 Elvis Presley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625515"/>
            <a:ext cx="17145000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endParaRPr dirty="0"/>
          </a:p>
          <a:p>
            <a:pPr algn="just">
              <a:lnSpc>
                <a:spcPts val="4759"/>
              </a:lnSpc>
            </a:pPr>
            <a:endParaRPr dirty="0"/>
          </a:p>
          <a:p>
            <a:pPr algn="just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Source Han Serif JP ExtraLight"/>
              </a:rPr>
              <a:t>                                                         `Sgt. Pepper's Lonely Hearts Club Band`.</a:t>
            </a:r>
          </a:p>
          <a:p>
            <a:pPr algn="just">
              <a:lnSpc>
                <a:spcPts val="4759"/>
              </a:lnSpc>
            </a:pPr>
            <a:endParaRPr lang="en-US" sz="3399" dirty="0">
              <a:solidFill>
                <a:srgbClr val="FFFFFF"/>
              </a:solidFill>
              <a:latin typeface="Source Han Serif JP ExtraLight"/>
            </a:endParaRPr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FF10FA62-729A-9707-36F6-959D1460CC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25"/>
    </mc:Choice>
    <mc:Fallback xmlns="">
      <p:transition spd="slow" advTm="22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rcRect l="2478" t="5353" b="535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86569" y="3477435"/>
            <a:ext cx="16372731" cy="425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Source Han Serif JP Regular Bold"/>
              </a:rPr>
              <a:t>In 1965, Brian suffered a mental breakdown due to the stress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399" dirty="0">
              <a:solidFill>
                <a:srgbClr val="FFFFFF"/>
              </a:solidFill>
              <a:latin typeface="Source Han Serif JP Regular Bold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Source Han Serif JP Regular Bold"/>
              </a:rPr>
              <a:t>Few years later, some member changed and Dennis and Carl were dead.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endParaRPr lang="en-US" sz="3399" dirty="0">
              <a:solidFill>
                <a:srgbClr val="FFFFFF"/>
              </a:solidFill>
              <a:latin typeface="Source Han Serif JP Regular Bold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Source Han Serif JP Regular Bold"/>
              </a:rPr>
              <a:t>          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Source Han Serif JP Regular Bold"/>
              </a:rPr>
              <a:t>       They got in trouble many times</a:t>
            </a:r>
          </a:p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FFFF"/>
                </a:solidFill>
                <a:latin typeface="Source Han Serif JP Regular Bold"/>
              </a:rPr>
              <a:t>                                                     but their music always give us </a:t>
            </a:r>
            <a:r>
              <a:rPr lang="en-US" sz="3399" dirty="0">
                <a:solidFill>
                  <a:schemeClr val="tx2"/>
                </a:solidFill>
                <a:latin typeface="Source Han Serif JP Regular Bold"/>
              </a:rPr>
              <a:t>power of youth</a:t>
            </a:r>
            <a:r>
              <a:rPr lang="en-US" sz="3399" dirty="0">
                <a:solidFill>
                  <a:schemeClr val="bg1"/>
                </a:solidFill>
                <a:latin typeface="Source Han Serif JP Regular Bold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68519" y="6671595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0" y="660181"/>
            <a:ext cx="17418382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Noto Sans Black"/>
              </a:rPr>
              <a:t>The road of the beach boys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DB5444DC-4BF9-F1F9-87D8-A8C726776A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06"/>
    </mc:Choice>
    <mc:Fallback xmlns="">
      <p:transition spd="slow" advTm="21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5B79A0-69AD-4CBD-897F-32C7A2BA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7DC4087C-DCA1-55E6-A957-A540B397D9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5" r="-1" b="42457"/>
          <a:stretch/>
        </p:blipFill>
        <p:spPr>
          <a:xfrm>
            <a:off x="31" y="16"/>
            <a:ext cx="18287969" cy="1028698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2F33EB-E7CB-4EE9-BBBF-D632F5C0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623903" y="6106318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D12016-6EE5-4F4A-BC99-A56493E60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31261"/>
            <a:ext cx="18287999" cy="7605843"/>
          </a:xfrm>
          <a:prstGeom prst="rect">
            <a:avLst/>
          </a:prstGeom>
          <a:gradFill flip="none" rotWithShape="1">
            <a:gsLst>
              <a:gs pos="50000">
                <a:srgbClr val="000000">
                  <a:alpha val="37000"/>
                </a:srgbClr>
              </a:gs>
              <a:gs pos="80000">
                <a:srgbClr val="000000">
                  <a:alpha val="22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46B3442-E355-F4FA-8F25-253B171D2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6894" y="1771652"/>
            <a:ext cx="10854215" cy="3916371"/>
          </a:xfrm>
        </p:spPr>
        <p:txBody>
          <a:bodyPr anchor="b">
            <a:normAutofit/>
          </a:bodyPr>
          <a:lstStyle/>
          <a:p>
            <a:pPr algn="ctr">
              <a:lnSpc>
                <a:spcPct val="103000"/>
              </a:lnSpc>
            </a:pPr>
            <a:r>
              <a:rPr lang="en-US" altLang="ja-JP" sz="5550" b="0">
                <a:solidFill>
                  <a:srgbClr val="FFFFFF"/>
                </a:solidFill>
                <a:latin typeface="High Tower Text" panose="02040502050506030303" pitchFamily="18" charset="0"/>
              </a:rPr>
              <a:t>“Wouldn’t it be nice if we were older?</a:t>
            </a:r>
            <a:br>
              <a:rPr lang="en-US" altLang="ja-JP" sz="5550" b="0">
                <a:solidFill>
                  <a:srgbClr val="FFFFFF"/>
                </a:solidFill>
                <a:latin typeface="High Tower Text" panose="02040502050506030303" pitchFamily="18" charset="0"/>
              </a:rPr>
            </a:br>
            <a:r>
              <a:rPr lang="en-US" altLang="ja-JP" sz="5550" b="0">
                <a:solidFill>
                  <a:srgbClr val="FFFFFF"/>
                </a:solidFill>
                <a:latin typeface="High Tower Text" panose="02040502050506030303" pitchFamily="18" charset="0"/>
              </a:rPr>
              <a:t> Then we wouldn’t have to wait so long,” </a:t>
            </a:r>
            <a:endParaRPr kumimoji="1" lang="ja-JP" altLang="en-US" sz="5550">
              <a:solidFill>
                <a:srgbClr val="FFFFFF"/>
              </a:solidFill>
              <a:latin typeface="High Tower Text" panose="02040502050506030303" pitchFamily="18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270B3E-3C96-4381-9F21-EC83F1E1A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" y="1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1DF4C0-7A22-4E59-9E9C-BD2E24536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063" y="6475332"/>
            <a:ext cx="2937878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udio Recording 2023/03/12 20:36:13" descr="Audio Recording 2023/03/12 20:36:13">
            <a:hlinkClick r:id="" action="ppaction://media"/>
            <a:extLst>
              <a:ext uri="{FF2B5EF4-FFF2-40B4-BE49-F238E27FC236}">
                <a16:creationId xmlns:a16="http://schemas.microsoft.com/office/drawing/2014/main" id="{D91F15B0-B14F-5945-81A5-5125C1D59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9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4E5B79A0-69AD-4CBD-897F-32C7A2BA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DEE4835E-2C24-9017-DE01-85EB70C24D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6" b="22914"/>
          <a:stretch/>
        </p:blipFill>
        <p:spPr>
          <a:xfrm>
            <a:off x="31" y="16"/>
            <a:ext cx="18287969" cy="1028698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2F33EB-E7CB-4EE9-BBBF-D632F5C0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623903" y="6106318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D12016-6EE5-4F4A-BC99-A56493E60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31261"/>
            <a:ext cx="18287999" cy="7605843"/>
          </a:xfrm>
          <a:prstGeom prst="rect">
            <a:avLst/>
          </a:prstGeom>
          <a:gradFill flip="none" rotWithShape="1">
            <a:gsLst>
              <a:gs pos="50000">
                <a:srgbClr val="000000">
                  <a:alpha val="37000"/>
                </a:srgbClr>
              </a:gs>
              <a:gs pos="80000">
                <a:srgbClr val="000000">
                  <a:alpha val="22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F1855FF-40E5-3CFC-6A3D-808B33FBE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470" y="552980"/>
            <a:ext cx="15491058" cy="5589417"/>
          </a:xfrm>
        </p:spPr>
        <p:txBody>
          <a:bodyPr anchor="b">
            <a:normAutofit/>
          </a:bodyPr>
          <a:lstStyle/>
          <a:p>
            <a:pPr algn="ctr">
              <a:lnSpc>
                <a:spcPct val="103000"/>
              </a:lnSpc>
            </a:pPr>
            <a:r>
              <a:rPr kumimoji="1" lang="en-US" altLang="ja-JP" sz="6000" dirty="0">
                <a:solidFill>
                  <a:srgbClr val="FFFF00"/>
                </a:solidFill>
                <a:latin typeface="High Tower Text" panose="02040502050506030303" pitchFamily="18" charset="0"/>
              </a:rPr>
              <a:t>Wouldn’t it be nice</a:t>
            </a:r>
            <a:r>
              <a:rPr kumimoji="1" lang="en-US" altLang="ja-JP" sz="6000" dirty="0">
                <a:solidFill>
                  <a:srgbClr val="FFFFFF"/>
                </a:solidFill>
                <a:latin typeface="High Tower Text" panose="02040502050506030303" pitchFamily="18" charset="0"/>
              </a:rPr>
              <a:t> </a:t>
            </a:r>
            <a:r>
              <a:rPr kumimoji="1" lang="en-US" altLang="ja-JP" sz="6000" b="0" dirty="0">
                <a:solidFill>
                  <a:srgbClr val="FFFFFF"/>
                </a:solidFill>
                <a:latin typeface="High Tower Text" panose="02040502050506030303" pitchFamily="18" charset="0"/>
              </a:rPr>
              <a:t>to stay with you?</a:t>
            </a:r>
            <a:br>
              <a:rPr kumimoji="1" lang="en-US" altLang="ja-JP" sz="6000" b="0" dirty="0">
                <a:solidFill>
                  <a:srgbClr val="FFFFFF"/>
                </a:solidFill>
                <a:latin typeface="High Tower Text" panose="02040502050506030303" pitchFamily="18" charset="0"/>
              </a:rPr>
            </a:br>
            <a:br>
              <a:rPr kumimoji="1" lang="en-US" altLang="ja-JP" sz="6000" b="0" dirty="0">
                <a:solidFill>
                  <a:srgbClr val="FFFFFF"/>
                </a:solidFill>
                <a:latin typeface="High Tower Text" panose="02040502050506030303" pitchFamily="18" charset="0"/>
              </a:rPr>
            </a:br>
            <a:r>
              <a:rPr kumimoji="1" lang="en-US" altLang="ja-JP" sz="6000" b="0" dirty="0">
                <a:solidFill>
                  <a:srgbClr val="FFFFFF"/>
                </a:solidFill>
                <a:latin typeface="High Tower Text" panose="02040502050506030303" pitchFamily="18" charset="0"/>
              </a:rPr>
              <a:t>=</a:t>
            </a:r>
            <a:r>
              <a:rPr kumimoji="1" lang="en-US" altLang="ja-JP" sz="6000" dirty="0">
                <a:solidFill>
                  <a:srgbClr val="FFFF00"/>
                </a:solidFill>
                <a:latin typeface="High Tower Text" panose="02040502050506030303" pitchFamily="18" charset="0"/>
              </a:rPr>
              <a:t>If we could</a:t>
            </a:r>
            <a:r>
              <a:rPr kumimoji="1" lang="en-US" altLang="ja-JP" sz="6000" dirty="0">
                <a:solidFill>
                  <a:srgbClr val="FFFFFF"/>
                </a:solidFill>
                <a:latin typeface="High Tower Text" panose="02040502050506030303" pitchFamily="18" charset="0"/>
              </a:rPr>
              <a:t> </a:t>
            </a:r>
            <a:r>
              <a:rPr kumimoji="1" lang="en-US" altLang="ja-JP" sz="6000" b="0" dirty="0">
                <a:solidFill>
                  <a:srgbClr val="FFFFFF"/>
                </a:solidFill>
                <a:latin typeface="High Tower Text" panose="02040502050506030303" pitchFamily="18" charset="0"/>
              </a:rPr>
              <a:t>stay with you,</a:t>
            </a:r>
            <a:r>
              <a:rPr kumimoji="1" lang="en-US" altLang="ja-JP" sz="6000" dirty="0">
                <a:solidFill>
                  <a:srgbClr val="FFFFFF"/>
                </a:solidFill>
                <a:latin typeface="High Tower Text" panose="02040502050506030303" pitchFamily="18" charset="0"/>
              </a:rPr>
              <a:t> </a:t>
            </a:r>
            <a:r>
              <a:rPr kumimoji="1" lang="en-US" altLang="ja-JP" sz="6000" dirty="0">
                <a:solidFill>
                  <a:srgbClr val="FFFF00"/>
                </a:solidFill>
                <a:latin typeface="High Tower Text" panose="02040502050506030303" pitchFamily="18" charset="0"/>
              </a:rPr>
              <a:t>it would</a:t>
            </a:r>
            <a:br>
              <a:rPr kumimoji="1" lang="en-US" altLang="ja-JP" sz="6000" dirty="0">
                <a:solidFill>
                  <a:srgbClr val="FFFF00"/>
                </a:solidFill>
                <a:latin typeface="High Tower Text" panose="02040502050506030303" pitchFamily="18" charset="0"/>
              </a:rPr>
            </a:br>
            <a:r>
              <a:rPr kumimoji="1" lang="en-US" altLang="ja-JP" sz="6000" dirty="0">
                <a:solidFill>
                  <a:srgbClr val="FFFF00"/>
                </a:solidFill>
                <a:latin typeface="High Tower Text" panose="02040502050506030303" pitchFamily="18" charset="0"/>
              </a:rPr>
              <a:t> be nice.</a:t>
            </a:r>
            <a:endParaRPr kumimoji="1" lang="ja-JP" altLang="en-US" sz="6000" dirty="0">
              <a:solidFill>
                <a:srgbClr val="FFFF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270B3E-3C96-4381-9F21-EC83F1E1A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" y="1"/>
            <a:ext cx="3664100" cy="4180685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kumimoji="1" lang="en-US" sz="2700">
              <a:solidFill>
                <a:prstClr val="white"/>
              </a:solidFill>
              <a:latin typeface="Yu Gothic Medium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1DF4C0-7A22-4E59-9E9C-BD2E24536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063" y="6475332"/>
            <a:ext cx="2937878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Recording 2023/03/12 20:37:23" descr="Audio Recording 2023/03/12 20:37:23">
            <a:hlinkClick r:id="" action="ppaction://media"/>
            <a:extLst>
              <a:ext uri="{FF2B5EF4-FFF2-40B4-BE49-F238E27FC236}">
                <a16:creationId xmlns:a16="http://schemas.microsoft.com/office/drawing/2014/main" id="{14A0F88D-B42B-344D-BB2C-26CE3CD34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0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4">
            <a:extLst>
              <a:ext uri="{FF2B5EF4-FFF2-40B4-BE49-F238E27FC236}">
                <a16:creationId xmlns:a16="http://schemas.microsoft.com/office/drawing/2014/main" id="{DFC425E7-979A-F546-BBBB-37E3DF3BD1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"/>
          <a:stretch/>
        </p:blipFill>
        <p:spPr>
          <a:xfrm>
            <a:off x="7977462" y="15"/>
            <a:ext cx="10310538" cy="10286985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EAF9141-165D-62B3-1D9B-939C2A01C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1337" y="1592530"/>
            <a:ext cx="10984569" cy="4857698"/>
          </a:xfrm>
        </p:spPr>
        <p:txBody>
          <a:bodyPr anchor="t">
            <a:noAutofit/>
          </a:bodyPr>
          <a:lstStyle/>
          <a:p>
            <a:pPr>
              <a:lnSpc>
                <a:spcPct val="103000"/>
              </a:lnSpc>
            </a:pP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Late-’60s power-pop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Sing a pure romance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 between two lovers, who long for a little more time together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Appeal the innocence of the situation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 –being too young to get married-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endParaRPr kumimoji="1" lang="ja-JP" altLang="en-US" sz="4200" dirty="0">
              <a:latin typeface="High Tower Text" panose="02040502050506030303" pitchFamily="18" charset="0"/>
              <a:cs typeface="Arial" panose="020B0604020202020204" pitchFamily="34" charset="0"/>
            </a:endParaRPr>
          </a:p>
        </p:txBody>
      </p:sp>
      <p:pic>
        <p:nvPicPr>
          <p:cNvPr id="3" name="Audio Recording 2023/03/12 20:41:57" descr="Audio Recording 2023/03/12 20:41:57">
            <a:hlinkClick r:id="" action="ppaction://media"/>
            <a:extLst>
              <a:ext uri="{FF2B5EF4-FFF2-40B4-BE49-F238E27FC236}">
                <a16:creationId xmlns:a16="http://schemas.microsoft.com/office/drawing/2014/main" id="{D734F1CF-0159-3442-BC02-0E323EA82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9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4">
            <a:extLst>
              <a:ext uri="{FF2B5EF4-FFF2-40B4-BE49-F238E27FC236}">
                <a16:creationId xmlns:a16="http://schemas.microsoft.com/office/drawing/2014/main" id="{DFC425E7-979A-F546-BBBB-37E3DF3BD1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9"/>
          <a:stretch/>
        </p:blipFill>
        <p:spPr>
          <a:xfrm>
            <a:off x="7977462" y="15"/>
            <a:ext cx="10310538" cy="10286985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EAF9141-165D-62B3-1D9B-939C2A01C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1337" y="1592530"/>
            <a:ext cx="10984569" cy="4857698"/>
          </a:xfrm>
        </p:spPr>
        <p:txBody>
          <a:bodyPr anchor="t">
            <a:noAutofit/>
          </a:bodyPr>
          <a:lstStyle/>
          <a:p>
            <a:pPr>
              <a:lnSpc>
                <a:spcPct val="103000"/>
              </a:lnSpc>
            </a:pP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Late-’60s power-pop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Sing a pure romance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 between two lovers, who long for a little more time together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Appeal the innocence of the situation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  <a:t> –being too young to get married-</a:t>
            </a:r>
            <a:br>
              <a:rPr kumimoji="1" lang="en-US" altLang="ja-JP" sz="4200" dirty="0">
                <a:latin typeface="High Tower Text" panose="02040502050506030303" pitchFamily="18" charset="0"/>
                <a:cs typeface="Arial" panose="020B0604020202020204" pitchFamily="34" charset="0"/>
              </a:rPr>
            </a:br>
            <a:endParaRPr kumimoji="1" lang="ja-JP" altLang="en-US" sz="4200" dirty="0">
              <a:latin typeface="High Tower Text" panose="02040502050506030303" pitchFamily="18" charset="0"/>
              <a:cs typeface="Arial" panose="020B0604020202020204" pitchFamily="34" charset="0"/>
            </a:endParaRPr>
          </a:p>
        </p:txBody>
      </p:sp>
      <p:pic>
        <p:nvPicPr>
          <p:cNvPr id="3" name="Audio Recording 2023/03/12 20:43:08" descr="Audio Recording 2023/03/12 20:43:08">
            <a:hlinkClick r:id="" action="ppaction://media"/>
            <a:extLst>
              <a:ext uri="{FF2B5EF4-FFF2-40B4-BE49-F238E27FC236}">
                <a16:creationId xmlns:a16="http://schemas.microsoft.com/office/drawing/2014/main" id="{00548EF5-B79B-BA47-B2BF-16E2FFF775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5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0C04237-153A-4A4F-A7E9-6926B66F8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 descr="草, 屋外, 人, 男 が含まれている画像&#10;&#10;自動的に生成された説明">
            <a:extLst>
              <a:ext uri="{FF2B5EF4-FFF2-40B4-BE49-F238E27FC236}">
                <a16:creationId xmlns:a16="http://schemas.microsoft.com/office/drawing/2014/main" id="{6256CA7A-0A08-D942-802C-583E79F964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9498" b="502"/>
          <a:stretch/>
        </p:blipFill>
        <p:spPr>
          <a:xfrm>
            <a:off x="20" y="-4"/>
            <a:ext cx="18287980" cy="10287001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19975AA-D532-4570-9193-6482D3F22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3353175" y="-3353175"/>
            <a:ext cx="10287000" cy="16993352"/>
          </a:xfrm>
          <a:custGeom>
            <a:avLst/>
            <a:gdLst>
              <a:gd name="connsiteX0" fmla="*/ 0 w 6858000"/>
              <a:gd name="connsiteY0" fmla="*/ 2229335 h 11328901"/>
              <a:gd name="connsiteX1" fmla="*/ 0 w 6858000"/>
              <a:gd name="connsiteY1" fmla="*/ 0 h 11328901"/>
              <a:gd name="connsiteX2" fmla="*/ 6858000 w 6858000"/>
              <a:gd name="connsiteY2" fmla="*/ 6010593 h 11328901"/>
              <a:gd name="connsiteX3" fmla="*/ 6858000 w 6858000"/>
              <a:gd name="connsiteY3" fmla="*/ 6052915 h 11328901"/>
              <a:gd name="connsiteX4" fmla="*/ 6858000 w 6858000"/>
              <a:gd name="connsiteY4" fmla="*/ 6052915 h 11328901"/>
              <a:gd name="connsiteX5" fmla="*/ 6858000 w 6858000"/>
              <a:gd name="connsiteY5" fmla="*/ 9053844 h 11328901"/>
              <a:gd name="connsiteX6" fmla="*/ 6858000 w 6858000"/>
              <a:gd name="connsiteY6" fmla="*/ 11328901 h 11328901"/>
              <a:gd name="connsiteX7" fmla="*/ 1 w 6858000"/>
              <a:gd name="connsiteY7" fmla="*/ 11328901 h 11328901"/>
              <a:gd name="connsiteX8" fmla="*/ 1 w 6858000"/>
              <a:gd name="connsiteY8" fmla="*/ 9359065 h 11328901"/>
              <a:gd name="connsiteX9" fmla="*/ 0 w 6858000"/>
              <a:gd name="connsiteY9" fmla="*/ 9359065 h 11328901"/>
              <a:gd name="connsiteX10" fmla="*/ 0 w 6858000"/>
              <a:gd name="connsiteY10" fmla="*/ 6535740 h 11328901"/>
              <a:gd name="connsiteX11" fmla="*/ 1 w 6858000"/>
              <a:gd name="connsiteY11" fmla="*/ 6535740 h 11328901"/>
              <a:gd name="connsiteX12" fmla="*/ 1 w 6858000"/>
              <a:gd name="connsiteY12" fmla="*/ 2229336 h 11328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8000" h="11328901">
                <a:moveTo>
                  <a:pt x="0" y="2229335"/>
                </a:moveTo>
                <a:lnTo>
                  <a:pt x="0" y="0"/>
                </a:lnTo>
                <a:lnTo>
                  <a:pt x="6858000" y="6010593"/>
                </a:lnTo>
                <a:lnTo>
                  <a:pt x="6858000" y="6052915"/>
                </a:lnTo>
                <a:lnTo>
                  <a:pt x="6858000" y="6052915"/>
                </a:lnTo>
                <a:lnTo>
                  <a:pt x="6858000" y="9053844"/>
                </a:lnTo>
                <a:lnTo>
                  <a:pt x="6858000" y="11328901"/>
                </a:lnTo>
                <a:lnTo>
                  <a:pt x="1" y="11328901"/>
                </a:lnTo>
                <a:lnTo>
                  <a:pt x="1" y="9359065"/>
                </a:lnTo>
                <a:lnTo>
                  <a:pt x="0" y="9359065"/>
                </a:lnTo>
                <a:lnTo>
                  <a:pt x="0" y="6535740"/>
                </a:lnTo>
                <a:lnTo>
                  <a:pt x="1" y="6535740"/>
                </a:lnTo>
                <a:lnTo>
                  <a:pt x="1" y="2229336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7CA8974-7BA7-4828-89E2-6DAD7353B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5781" y="2316520"/>
            <a:ext cx="7014658" cy="7970477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25A95A-22D3-2E4F-B6A6-A2BEF6688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1" y="1771651"/>
            <a:ext cx="9985662" cy="4248606"/>
          </a:xfrm>
        </p:spPr>
        <p:txBody>
          <a:bodyPr>
            <a:normAutofit/>
          </a:bodyPr>
          <a:lstStyle/>
          <a:p>
            <a:r>
              <a:rPr kumimoji="1" lang="en-US" altLang="ja-JP">
                <a:solidFill>
                  <a:srgbClr val="FFFFFF"/>
                </a:solidFill>
                <a:latin typeface="High Tower Text" panose="02040502050506030303" pitchFamily="18" charset="0"/>
              </a:rPr>
              <a:t>Exciting intro</a:t>
            </a:r>
            <a:endParaRPr kumimoji="1" lang="ja-JP" altLang="en-US">
              <a:solidFill>
                <a:srgbClr val="FFFFFF"/>
              </a:solidFill>
              <a:latin typeface="High Tower Text" panose="02040502050506030303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66A26CE-2D7B-804E-A833-0EF850203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879" y="4177455"/>
            <a:ext cx="9985662" cy="4248606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sz="4400" dirty="0">
                <a:solidFill>
                  <a:srgbClr val="FFFFFF"/>
                </a:solidFill>
                <a:latin typeface="High Tower Text" panose="02040502050506030303" pitchFamily="18" charset="0"/>
              </a:rPr>
              <a:t>This song started off with the impressive and cute intro guitar.</a:t>
            </a:r>
          </a:p>
          <a:p>
            <a:pPr>
              <a:lnSpc>
                <a:spcPct val="90000"/>
              </a:lnSpc>
            </a:pPr>
            <a:r>
              <a:rPr kumimoji="1" lang="en-US" altLang="ja-JP" sz="4400" dirty="0">
                <a:solidFill>
                  <a:srgbClr val="FFFFFF"/>
                </a:solidFill>
                <a:latin typeface="High Tower Text" panose="02040502050506030303" pitchFamily="18" charset="0"/>
              </a:rPr>
              <a:t>According to Brian “this guitar’s sound and the accordion express the excitement of the heart with sound”</a:t>
            </a:r>
            <a:endParaRPr kumimoji="1" lang="ja-JP" altLang="en-US" sz="4400">
              <a:solidFill>
                <a:srgbClr val="FFFFFF"/>
              </a:solidFill>
              <a:latin typeface="High Tower Text" panose="02040502050506030303" pitchFamily="18" charset="0"/>
            </a:endParaRPr>
          </a:p>
        </p:txBody>
      </p:sp>
      <p:pic>
        <p:nvPicPr>
          <p:cNvPr id="11" name="Audio Recording 2023/03/12 20:45:04" descr="Audio Recording 2023/03/12 20:45:04">
            <a:hlinkClick r:id="" action="ppaction://media"/>
            <a:extLst>
              <a:ext uri="{FF2B5EF4-FFF2-40B4-BE49-F238E27FC236}">
                <a16:creationId xmlns:a16="http://schemas.microsoft.com/office/drawing/2014/main" id="{92F5B471-7C1B-CB4E-8B57-9729CA1C4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E14CEF-39A0-881B-EA4F-EAE0F1A9C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2B55256-5C37-61F7-45F2-F1EA46A134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F5E0BD61-76BF-1B26-6B61-38A623FAA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0" y="-119466"/>
            <a:ext cx="8858250" cy="10528103"/>
          </a:xfrm>
          <a:prstGeom prst="rect">
            <a:avLst/>
          </a:prstGeom>
        </p:spPr>
      </p:pic>
      <p:pic>
        <p:nvPicPr>
          <p:cNvPr id="5" name="図 5">
            <a:extLst>
              <a:ext uri="{FF2B5EF4-FFF2-40B4-BE49-F238E27FC236}">
                <a16:creationId xmlns:a16="http://schemas.microsoft.com/office/drawing/2014/main" id="{516799D8-3FEA-584F-3C9A-B4B841FE85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051"/>
            <a:ext cx="9429750" cy="10287000"/>
          </a:xfrm>
          <a:prstGeom prst="rect">
            <a:avLst/>
          </a:prstGeom>
        </p:spPr>
      </p:pic>
      <p:pic>
        <p:nvPicPr>
          <p:cNvPr id="6" name="Audio Recording 2023/03/12 21:02:36" descr="Audio Recording 2023/03/12 21:02:36">
            <a:hlinkClick r:id="" action="ppaction://media"/>
            <a:extLst>
              <a:ext uri="{FF2B5EF4-FFF2-40B4-BE49-F238E27FC236}">
                <a16:creationId xmlns:a16="http://schemas.microsoft.com/office/drawing/2014/main" id="{5FBA5352-68C1-E049-9C64-9B5708053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7600" y="4737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6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gattaVTI">
  <a:themeElements>
    <a:clrScheme name="Regatta Yellow">
      <a:dk1>
        <a:sysClr val="windowText" lastClr="000000"/>
      </a:dk1>
      <a:lt1>
        <a:sysClr val="window" lastClr="FFFFFF"/>
      </a:lt1>
      <a:dk2>
        <a:srgbClr val="181C30"/>
      </a:dk2>
      <a:lt2>
        <a:srgbClr val="C8E1F4"/>
      </a:lt2>
      <a:accent1>
        <a:srgbClr val="217ED3"/>
      </a:accent1>
      <a:accent2>
        <a:srgbClr val="B92525"/>
      </a:accent2>
      <a:accent3>
        <a:srgbClr val="18558C"/>
      </a:accent3>
      <a:accent4>
        <a:srgbClr val="1D8B35"/>
      </a:accent4>
      <a:accent5>
        <a:srgbClr val="EA75AA"/>
      </a:accent5>
      <a:accent6>
        <a:srgbClr val="F5A700"/>
      </a:accent6>
      <a:hlink>
        <a:srgbClr val="DB0000"/>
      </a:hlink>
      <a:folHlink>
        <a:srgbClr val="066BB6"/>
      </a:folHlink>
    </a:clrScheme>
    <a:fontScheme name="Walbaum Display">
      <a:majorFont>
        <a:latin typeface="Yu Gothic"/>
        <a:ea typeface=""/>
        <a:cs typeface=""/>
      </a:majorFont>
      <a:minorFont>
        <a:latin typeface="Yu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363</Words>
  <Application>Microsoft Macintosh PowerPoint</Application>
  <PresentationFormat>Custom</PresentationFormat>
  <Paragraphs>37</Paragraphs>
  <Slides>10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Margin</vt:lpstr>
      <vt:lpstr>Source Han Serif JP Regular</vt:lpstr>
      <vt:lpstr>Calibri</vt:lpstr>
      <vt:lpstr>Yu Gothic Medium</vt:lpstr>
      <vt:lpstr>Source Han Serif JP ExtraLight</vt:lpstr>
      <vt:lpstr>游ゴシック</vt:lpstr>
      <vt:lpstr>Noto Sans Black</vt:lpstr>
      <vt:lpstr>Arial</vt:lpstr>
      <vt:lpstr>High Tower Text</vt:lpstr>
      <vt:lpstr>Alfa Slab One</vt:lpstr>
      <vt:lpstr>Source Han Serif JP Regular Bold</vt:lpstr>
      <vt:lpstr>游ゴシック</vt:lpstr>
      <vt:lpstr>Office Theme</vt:lpstr>
      <vt:lpstr>RegattaVTI</vt:lpstr>
      <vt:lpstr>PowerPoint Presentation</vt:lpstr>
      <vt:lpstr>PowerPoint Presentation</vt:lpstr>
      <vt:lpstr>PowerPoint Presentation</vt:lpstr>
      <vt:lpstr>PowerPoint Presentation</vt:lpstr>
      <vt:lpstr>“Wouldn’t it be nice if we were older?  Then we wouldn’t have to wait so long,” </vt:lpstr>
      <vt:lpstr>Wouldn’t it be nice to stay with you?  =If we could stay with you, it would  be nice.</vt:lpstr>
      <vt:lpstr>Late-’60s power-pop  Sing a pure romance  between two lovers, who long for a little more time together  Appeal the innocence of the situation  –being too young to get married- </vt:lpstr>
      <vt:lpstr>Late-’60s power-pop  Sing a pure romance  between two lovers, who long for a little more time together  Appeal the innocence of the situation  –being too young to get married- </vt:lpstr>
      <vt:lpstr>Exciting intro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BEACH BOYS</dc:title>
  <dc:creator>konok</dc:creator>
  <cp:lastModifiedBy>Jason Pipe</cp:lastModifiedBy>
  <cp:revision>6</cp:revision>
  <dcterms:created xsi:type="dcterms:W3CDTF">2006-08-16T00:00:00Z</dcterms:created>
  <dcterms:modified xsi:type="dcterms:W3CDTF">2023-03-13T11:59:14Z</dcterms:modified>
  <dc:identifier>DAFc5Pot5E0</dc:identifier>
</cp:coreProperties>
</file>