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Playfair Display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75EBBF-AA9E-447D-B03F-EF01B062E76A}">
  <a:tblStyle styleId="{0775EBBF-AA9E-447D-B03F-EF01B062E7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6"/>
  </p:normalViewPr>
  <p:slideViewPr>
    <p:cSldViewPr snapToGrid="0">
      <p:cViewPr varScale="1">
        <p:scale>
          <a:sx n="161" d="100"/>
          <a:sy n="161" d="100"/>
        </p:scale>
        <p:origin x="2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e40ed8b6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e40ed8b6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e40ed8b6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e40ed8b6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ca9e7d38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ca9e7d38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ca9e7d38d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eca9e7d38d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ca9e7d38d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ca9e7d38d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ca9e7d38d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ca9e7d38d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ca9e7d38d_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ca9e7d38d_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ca9e7d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ca9e7d3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ca9e7d38d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eca9e7d38d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ca9e7d38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eca9e7d38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ca9e7d38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ca9e7d38d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ca9e7d38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ca9e7d38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ee40ed8b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ee40ed8b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ee40ed8b6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ee40ed8b6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ee40ed8b6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ee40ed8b6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DUjB9LTtzGg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311700" y="734775"/>
            <a:ext cx="8520600" cy="206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4044"/>
              <a:t>"Mamma Mia"</a:t>
            </a:r>
            <a:endParaRPr sz="4044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3600"/>
              <a:t>-Film Cast Feat. Meryl Streep</a:t>
            </a:r>
            <a:endParaRPr sz="36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ja" sz="2400"/>
              <a:t>~From the musical movie "MAMMA MIA!"~</a:t>
            </a:r>
            <a:endParaRPr sz="2400"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6538675" y="3618125"/>
            <a:ext cx="1990500" cy="10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55000" lnSpcReduction="2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41666"/>
              <a:buNone/>
            </a:pPr>
            <a:r>
              <a:rPr lang="ja" sz="1650"/>
              <a:t>&lt;Room 3&gt;</a:t>
            </a:r>
            <a:endParaRPr sz="165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41666"/>
              <a:buNone/>
            </a:pPr>
            <a:r>
              <a:rPr lang="ja" sz="1650"/>
              <a:t>  Lucia Doi</a:t>
            </a:r>
            <a:endParaRPr sz="165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41666"/>
              <a:buNone/>
            </a:pPr>
            <a:r>
              <a:rPr lang="ja" sz="1650"/>
              <a:t>  Shiori Naito</a:t>
            </a:r>
            <a:endParaRPr sz="165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41666"/>
              <a:buNone/>
            </a:pPr>
            <a:r>
              <a:rPr lang="ja" sz="1650"/>
              <a:t>  Miyu Shibutani</a:t>
            </a:r>
            <a:endParaRPr sz="1650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4A0AE56-AD39-423A-9B4B-E0601A8AF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9100" y="46690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380" u="sng"/>
              <a:t>Mamma Mia - </a:t>
            </a:r>
            <a:r>
              <a:rPr lang="ja" sz="2980" b="0" u="sng"/>
              <a:t>"Mamma Mia!" (2008)</a:t>
            </a:r>
            <a:endParaRPr sz="2980" b="0" u="sng"/>
          </a:p>
        </p:txBody>
      </p:sp>
      <p:pic>
        <p:nvPicPr>
          <p:cNvPr id="2" name="オンライン メディア 1" descr="Mamma Mia! (2008) - Mamma Mia (Here I Go Again) Scene (2/10) | Movieclips">
            <a:hlinkClick r:id="" action="ppaction://media"/>
            <a:extLst>
              <a:ext uri="{FF2B5EF4-FFF2-40B4-BE49-F238E27FC236}">
                <a16:creationId xmlns:a16="http://schemas.microsoft.com/office/drawing/2014/main" id="{5B9E2D63-1E9D-2241-A3B8-20D6006D2F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17016" y="1017725"/>
            <a:ext cx="6909967" cy="3904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446450"/>
            <a:ext cx="85206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Contents</a:t>
            </a:r>
            <a:endParaRPr sz="3644"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144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chemeClr val="accent6"/>
                </a:solidFill>
              </a:rPr>
              <a:t>1</a:t>
            </a:r>
            <a:r>
              <a:rPr lang="ja" sz="2100" b="1" dirty="0"/>
              <a:t> - ABBA</a:t>
            </a:r>
            <a:endParaRPr sz="2100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100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chemeClr val="accent6"/>
                </a:solidFill>
              </a:rPr>
              <a:t>2</a:t>
            </a:r>
            <a:r>
              <a:rPr lang="ja" sz="2100" b="1" dirty="0"/>
              <a:t> - The Movie's Background</a:t>
            </a:r>
            <a:endParaRPr sz="2100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b="1" dirty="0"/>
              <a:t>　</a:t>
            </a:r>
            <a:endParaRPr sz="2100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chemeClr val="accent6"/>
                </a:solidFill>
              </a:rPr>
              <a:t>3</a:t>
            </a:r>
            <a:r>
              <a:rPr lang="ja" sz="2100" b="1" dirty="0"/>
              <a:t> - The Meaning of the Lyrics</a:t>
            </a:r>
            <a:endParaRPr sz="2100" b="1" dirty="0"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9600" y="2222950"/>
            <a:ext cx="3952976" cy="395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462050" y="206550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980" dirty="0">
                <a:solidFill>
                  <a:srgbClr val="FFE599"/>
                </a:solidFill>
              </a:rPr>
              <a:t>ABBA</a:t>
            </a:r>
            <a:endParaRPr sz="4980" dirty="0">
              <a:solidFill>
                <a:srgbClr val="FFE599"/>
              </a:solidFill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166175" y="1417800"/>
            <a:ext cx="26193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・Swedish music group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5075" y="372725"/>
            <a:ext cx="6022776" cy="40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6">
            <a:alphaModFix/>
          </a:blip>
          <a:srcRect l="-29972" t="13562" r="18177"/>
          <a:stretch/>
        </p:blipFill>
        <p:spPr>
          <a:xfrm>
            <a:off x="-483625" y="1870525"/>
            <a:ext cx="2093275" cy="14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9650" y="2983825"/>
            <a:ext cx="935575" cy="177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E7DA6EC-7E35-4FC1-A53D-DE369F9C39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71425" y="45305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5332463" y="2571750"/>
            <a:ext cx="1753500" cy="3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ja" sz="1380"/>
              <a:t>a</a:t>
            </a:r>
            <a:endParaRPr sz="1380"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311700" y="137825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9274" y="1504851"/>
            <a:ext cx="2084025" cy="26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 descr="Björn"/>
          <p:cNvPicPr preferRelativeResize="0"/>
          <p:nvPr/>
        </p:nvPicPr>
        <p:blipFill rotWithShape="1">
          <a:blip r:embed="rId6">
            <a:alphaModFix/>
          </a:blip>
          <a:srcRect r="-3177"/>
          <a:stretch/>
        </p:blipFill>
        <p:spPr>
          <a:xfrm>
            <a:off x="2065325" y="1461325"/>
            <a:ext cx="2416275" cy="27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3650" y="1440200"/>
            <a:ext cx="2458670" cy="28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25225" y="1473213"/>
            <a:ext cx="2335875" cy="283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7195025" y="39550"/>
            <a:ext cx="3000000" cy="12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80" b="1">
                <a:solidFill>
                  <a:schemeClr val="dk1"/>
                </a:solidFill>
                <a:highlight>
                  <a:schemeClr val="lt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2728925" y="39550"/>
            <a:ext cx="3000000" cy="12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80" b="1">
                <a:solidFill>
                  <a:schemeClr val="dk1"/>
                </a:solidFill>
                <a:highlight>
                  <a:schemeClr val="lt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</a:t>
            </a:r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4829050" y="72025"/>
            <a:ext cx="3000000" cy="12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7080" b="1">
                <a:solidFill>
                  <a:schemeClr val="dk1"/>
                </a:solidFill>
                <a:highlight>
                  <a:schemeClr val="lt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</a:t>
            </a:r>
            <a:endParaRPr lang="en-US"/>
          </a:p>
        </p:txBody>
      </p:sp>
      <p:sp>
        <p:nvSpPr>
          <p:cNvPr id="105" name="Google Shape;105;p17"/>
          <p:cNvSpPr txBox="1"/>
          <p:nvPr/>
        </p:nvSpPr>
        <p:spPr>
          <a:xfrm>
            <a:off x="311700" y="4468500"/>
            <a:ext cx="30000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38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Agnetha Fältskog</a:t>
            </a:r>
            <a:endParaRPr sz="1380" b="1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692525" y="39550"/>
            <a:ext cx="3000000" cy="12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80" b="1">
                <a:solidFill>
                  <a:schemeClr val="dk1"/>
                </a:solidFill>
                <a:highlight>
                  <a:schemeClr val="lt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4521175" y="4465350"/>
            <a:ext cx="30000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22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Benny Andersson</a:t>
            </a:r>
            <a:endParaRPr sz="100"/>
          </a:p>
        </p:txBody>
      </p:sp>
      <p:sp>
        <p:nvSpPr>
          <p:cNvPr id="108" name="Google Shape;108;p17"/>
          <p:cNvSpPr txBox="1"/>
          <p:nvPr/>
        </p:nvSpPr>
        <p:spPr>
          <a:xfrm>
            <a:off x="6741925" y="4465350"/>
            <a:ext cx="30000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22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Anni-Frid Lyngstad</a:t>
            </a:r>
            <a:endParaRPr sz="1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C2A3755-9D9E-4D5D-94C4-60992C8C0BA2}"/>
              </a:ext>
            </a:extLst>
          </p:cNvPr>
          <p:cNvSpPr txBox="1"/>
          <p:nvPr/>
        </p:nvSpPr>
        <p:spPr>
          <a:xfrm>
            <a:off x="2402076" y="4488022"/>
            <a:ext cx="50971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b="1" dirty="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Björn Ulvaeus</a:t>
            </a:r>
            <a:endParaRPr lang="en-US" altLang="ja-JP" b="1" dirty="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5E55706-8C8D-48F2-B2DA-75C85A8C89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29100" y="45934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080"/>
              <a:t>Famous　songs</a:t>
            </a:r>
            <a:endParaRPr sz="308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♪</a:t>
            </a:r>
            <a:r>
              <a:rPr lang="ja">
                <a:solidFill>
                  <a:schemeClr val="accent2"/>
                </a:solidFill>
              </a:rPr>
              <a:t>Mamma mia  </a:t>
            </a:r>
            <a:endParaRPr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♪Dancing Queen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♪Take a Chance on Me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♪</a:t>
            </a:r>
            <a:r>
              <a:rPr lang="ja">
                <a:latin typeface="Arial"/>
                <a:ea typeface="Arial"/>
                <a:cs typeface="Arial"/>
                <a:sym typeface="Arial"/>
              </a:rPr>
              <a:t>Gimme! Gimme! Gimme!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♪Money  Money Money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/>
              <a:t>♪S.O.S.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♪Chiquitita</a:t>
            </a: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6425" y="154800"/>
            <a:ext cx="2814797" cy="10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4875" y="860926"/>
            <a:ext cx="1725622" cy="17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3300" y="1417800"/>
            <a:ext cx="1631025" cy="166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20325" y="2848700"/>
            <a:ext cx="2050300" cy="206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A99ACAA-031C-4437-9322-E93A861790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60113" y="4582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 ABBA story</a:t>
            </a: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311700" y="1456025"/>
            <a:ext cx="717000" cy="30306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351250" y="1456025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1966     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Björn Ulvaeus met Benny Andersson  for the first time.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1969     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Björn and Benny met the two women who were to become  their fiancées .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1971     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Agnetha Fältskog  and Björn Ulvaeus were married.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1972     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The group recorded a song called ‘People Need Love’. ABBA formed.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1975      Released the album ABBA. Includes blockbuster songs such as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 ‘SOS’,</a:t>
            </a:r>
            <a:r>
              <a:rPr lang="ja" sz="1500"/>
              <a:t>and </a:t>
            </a:r>
            <a:r>
              <a:rPr lang="ja" sz="15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‘Mamma Mia’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1978      Anni-Frid Lyngstad and Benny Andersson were married.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Björn and Agnetha divorced. 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ja" sz="1500"/>
              <a:t>1981      Anni-Frid and Benny divorced.</a:t>
            </a:r>
            <a:endParaRPr sz="15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ja" sz="1500"/>
              <a:t>1982      </a:t>
            </a:r>
            <a:r>
              <a:rPr lang="ja" sz="1500">
                <a:latin typeface="Arial"/>
                <a:ea typeface="Arial"/>
                <a:cs typeface="Arial"/>
                <a:sym typeface="Arial"/>
              </a:rPr>
              <a:t>ABBA decided to went on a hiatus.</a:t>
            </a:r>
            <a:endParaRPr sz="1500"/>
          </a:p>
        </p:txBody>
      </p:sp>
      <p:pic>
        <p:nvPicPr>
          <p:cNvPr id="127" name="Google Shape;127;p19"/>
          <p:cNvPicPr preferRelativeResize="0"/>
          <p:nvPr/>
        </p:nvPicPr>
        <p:blipFill rotWithShape="1">
          <a:blip r:embed="rId5">
            <a:alphaModFix/>
          </a:blip>
          <a:srcRect l="12908" t="11687" r="53702" b="45058"/>
          <a:stretch/>
        </p:blipFill>
        <p:spPr>
          <a:xfrm>
            <a:off x="4463000" y="71225"/>
            <a:ext cx="1740874" cy="147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5">
            <a:alphaModFix/>
          </a:blip>
          <a:srcRect l="48271" t="4701" r="15072" b="46674"/>
          <a:stretch/>
        </p:blipFill>
        <p:spPr>
          <a:xfrm>
            <a:off x="7034725" y="210300"/>
            <a:ext cx="1889775" cy="16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4025" y="900425"/>
            <a:ext cx="504202" cy="3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5725" y="1017725"/>
            <a:ext cx="504202" cy="3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76398">
            <a:off x="8177109" y="3376648"/>
            <a:ext cx="304983" cy="2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76398">
            <a:off x="3708284" y="3758523"/>
            <a:ext cx="304983" cy="2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4DDFF72-7458-4806-A047-357AC8D6AB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86789" y="46069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142425" y="166200"/>
            <a:ext cx="9076200" cy="8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530" dirty="0">
                <a:latin typeface="Arial"/>
                <a:ea typeface="Arial"/>
                <a:cs typeface="Arial"/>
                <a:sym typeface="Arial"/>
              </a:rPr>
              <a:t>ABBA is back with 'Voyage', first new album in 40 years</a:t>
            </a:r>
            <a:endParaRPr sz="253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SzPts val="990"/>
              <a:buNone/>
            </a:pPr>
            <a:endParaRPr sz="2880" dirty="0"/>
          </a:p>
        </p:txBody>
      </p:sp>
      <p:sp>
        <p:nvSpPr>
          <p:cNvPr id="138" name="Google Shape;138;p20"/>
          <p:cNvSpPr/>
          <p:nvPr/>
        </p:nvSpPr>
        <p:spPr>
          <a:xfrm>
            <a:off x="6496625" y="1337300"/>
            <a:ext cx="2484600" cy="3498900"/>
          </a:xfrm>
          <a:prstGeom prst="flowChartAlternateProcess">
            <a:avLst/>
          </a:prstGeom>
          <a:solidFill>
            <a:srgbClr val="0B539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6591600" y="1417800"/>
            <a:ext cx="22407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1750">
                <a:latin typeface="Arial"/>
                <a:ea typeface="Arial"/>
                <a:cs typeface="Arial"/>
                <a:sym typeface="Arial"/>
              </a:rPr>
              <a:t>ABBA has announced their first new album in four decades and said they would stage a series of virtual concerts using digital avatars of themselves in London next year.</a:t>
            </a:r>
            <a:endParaRPr sz="2250"/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400" y="933750"/>
            <a:ext cx="5903451" cy="40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19716BA-B409-4AD0-B517-B793A87BD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9288" y="45709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/>
          <p:nvPr/>
        </p:nvSpPr>
        <p:spPr>
          <a:xfrm>
            <a:off x="6276325" y="1560550"/>
            <a:ext cx="2644200" cy="3274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99100"/>
          </a:xfrm>
          <a:prstGeom prst="rect">
            <a:avLst/>
          </a:prstGeom>
          <a:solidFill>
            <a:srgbClr val="3D85C6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       The movie’s background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 txBox="1">
            <a:spLocks noGrp="1"/>
          </p:cNvSpPr>
          <p:nvPr>
            <p:ph type="subTitle" idx="1"/>
          </p:nvPr>
        </p:nvSpPr>
        <p:spPr>
          <a:xfrm>
            <a:off x="328800" y="899000"/>
            <a:ext cx="8815200" cy="4027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rgbClr val="D9D9D9"/>
                </a:solidFill>
              </a:rPr>
              <a:t>About movie</a:t>
            </a:r>
            <a:endParaRPr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・Adaptation of </a:t>
            </a:r>
            <a:r>
              <a:rPr lang="ja"/>
              <a:t>a musical “Mamma Mia”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・Based on </a:t>
            </a:r>
            <a:r>
              <a:rPr lang="ja"/>
              <a:t>ABBA</a:t>
            </a:r>
            <a:r>
              <a:rPr lang="ja">
                <a:solidFill>
                  <a:schemeClr val="dk1"/>
                </a:solidFill>
              </a:rPr>
              <a:t>’s music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・2008 </a:t>
            </a:r>
            <a:r>
              <a:rPr lang="ja"/>
              <a:t>jukebox musical</a:t>
            </a:r>
            <a:r>
              <a:rPr lang="ja">
                <a:solidFill>
                  <a:schemeClr val="dk1"/>
                </a:solidFill>
              </a:rPr>
              <a:t> romantic comedy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rgbClr val="D9D9D9"/>
                </a:solidFill>
              </a:rPr>
              <a:t>About Meryl Streep</a:t>
            </a:r>
            <a:endParaRPr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・Meryl Streep  nominated </a:t>
            </a:r>
            <a:r>
              <a:rPr lang="ja"/>
              <a:t>81 </a:t>
            </a:r>
            <a:r>
              <a:rPr lang="ja">
                <a:solidFill>
                  <a:schemeClr val="dk1"/>
                </a:solidFill>
              </a:rPr>
              <a:t>times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・She  has </a:t>
            </a:r>
            <a:r>
              <a:rPr lang="ja"/>
              <a:t>12</a:t>
            </a:r>
            <a:r>
              <a:rPr lang="ja">
                <a:solidFill>
                  <a:schemeClr val="dk1"/>
                </a:solidFill>
              </a:rPr>
              <a:t> awards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1"/>
          <p:cNvSpPr/>
          <p:nvPr/>
        </p:nvSpPr>
        <p:spPr>
          <a:xfrm>
            <a:off x="6069650" y="899100"/>
            <a:ext cx="2975400" cy="4145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5">
            <a:alphaModFix/>
          </a:blip>
          <a:srcRect l="8531" t="15444" r="11812" b="3267"/>
          <a:stretch/>
        </p:blipFill>
        <p:spPr>
          <a:xfrm>
            <a:off x="6235250" y="1034563"/>
            <a:ext cx="2644200" cy="347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/>
        </p:nvSpPr>
        <p:spPr>
          <a:xfrm>
            <a:off x="6276325" y="4511800"/>
            <a:ext cx="2406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Lato"/>
                <a:ea typeface="Lato"/>
                <a:cs typeface="Lato"/>
                <a:sym typeface="Lato"/>
              </a:rPr>
              <a:t>Meryl Streep 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51" name="Google Shape;151;p21"/>
          <p:cNvCxnSpPr/>
          <p:nvPr/>
        </p:nvCxnSpPr>
        <p:spPr>
          <a:xfrm rot="10800000" flipH="1">
            <a:off x="8219675" y="4663875"/>
            <a:ext cx="99300" cy="23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B5CA0B6-0739-443B-B022-845B29CF41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15613" y="4692276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/>
          <p:nvPr/>
        </p:nvSpPr>
        <p:spPr>
          <a:xfrm>
            <a:off x="6276325" y="1560550"/>
            <a:ext cx="2644200" cy="3274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99100"/>
          </a:xfrm>
          <a:prstGeom prst="rect">
            <a:avLst/>
          </a:prstGeom>
          <a:solidFill>
            <a:srgbClr val="3D85C6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       The movie’s background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6069650" y="899100"/>
            <a:ext cx="2975400" cy="4145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2"/>
          <p:cNvSpPr/>
          <p:nvPr/>
        </p:nvSpPr>
        <p:spPr>
          <a:xfrm>
            <a:off x="76775" y="1144500"/>
            <a:ext cx="5926500" cy="3830100"/>
          </a:xfrm>
          <a:prstGeom prst="snip1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2"/>
          <p:cNvSpPr/>
          <p:nvPr/>
        </p:nvSpPr>
        <p:spPr>
          <a:xfrm>
            <a:off x="598800" y="1381825"/>
            <a:ext cx="307200" cy="322500"/>
          </a:xfrm>
          <a:prstGeom prst="bevel">
            <a:avLst>
              <a:gd name="adj" fmla="val 125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 txBox="1"/>
          <p:nvPr/>
        </p:nvSpPr>
        <p:spPr>
          <a:xfrm>
            <a:off x="1059425" y="1243650"/>
            <a:ext cx="3961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latin typeface="Lato"/>
                <a:ea typeface="Lato"/>
                <a:cs typeface="Lato"/>
                <a:sym typeface="Lato"/>
              </a:rPr>
              <a:t>Check! - </a:t>
            </a:r>
            <a:r>
              <a:rPr lang="ja" sz="2600" b="1">
                <a:latin typeface="Lato"/>
                <a:ea typeface="Lato"/>
                <a:cs typeface="Lato"/>
                <a:sym typeface="Lato"/>
              </a:rPr>
              <a:t>jukebox musical</a:t>
            </a:r>
            <a:r>
              <a:rPr lang="ja" sz="2600">
                <a:latin typeface="Lato"/>
                <a:ea typeface="Lato"/>
                <a:cs typeface="Lato"/>
                <a:sym typeface="Lato"/>
              </a:rPr>
              <a:t>-</a:t>
            </a:r>
            <a:endParaRPr sz="26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143150" y="1781100"/>
            <a:ext cx="5926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jukebox: a machine that automatically          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                    plays a selected music 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                    when a coin is inserted.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jukebox musical: stage musical or 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                                   musical film which use 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                                   popular song, 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Lato"/>
                <a:ea typeface="Lato"/>
                <a:cs typeface="Lato"/>
                <a:sym typeface="Lato"/>
              </a:rPr>
              <a:t>                                  rather than original song.</a:t>
            </a:r>
            <a:endParaRPr sz="2500" dirty="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63" name="Google Shape;163;p22"/>
          <p:cNvCxnSpPr/>
          <p:nvPr/>
        </p:nvCxnSpPr>
        <p:spPr>
          <a:xfrm>
            <a:off x="414550" y="1750325"/>
            <a:ext cx="4759800" cy="0"/>
          </a:xfrm>
          <a:prstGeom prst="straightConnector1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2"/>
          <p:cNvSpPr/>
          <p:nvPr/>
        </p:nvSpPr>
        <p:spPr>
          <a:xfrm>
            <a:off x="537375" y="1335775"/>
            <a:ext cx="429900" cy="276375"/>
          </a:xfrm>
          <a:custGeom>
            <a:avLst/>
            <a:gdLst/>
            <a:ahLst/>
            <a:cxnLst/>
            <a:rect l="l" t="t" r="r" b="b"/>
            <a:pathLst>
              <a:path w="17196" h="11055" extrusionOk="0">
                <a:moveTo>
                  <a:pt x="0" y="3685"/>
                </a:moveTo>
                <a:cubicBezTo>
                  <a:pt x="2559" y="5603"/>
                  <a:pt x="2944" y="11055"/>
                  <a:pt x="6142" y="11055"/>
                </a:cubicBezTo>
                <a:cubicBezTo>
                  <a:pt x="11353" y="11055"/>
                  <a:pt x="13511" y="3685"/>
                  <a:pt x="17196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65" name="Google Shape;165;p22"/>
          <p:cNvPicPr preferRelativeResize="0"/>
          <p:nvPr/>
        </p:nvPicPr>
        <p:blipFill rotWithShape="1">
          <a:blip r:embed="rId3">
            <a:alphaModFix/>
          </a:blip>
          <a:srcRect l="26824" t="20942" r="28100"/>
          <a:stretch/>
        </p:blipFill>
        <p:spPr>
          <a:xfrm>
            <a:off x="6567462" y="964700"/>
            <a:ext cx="1979775" cy="347255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6" name="Google Shape;166;p22"/>
          <p:cNvSpPr txBox="1"/>
          <p:nvPr/>
        </p:nvSpPr>
        <p:spPr>
          <a:xfrm>
            <a:off x="6801625" y="4502850"/>
            <a:ext cx="211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rgbClr val="351C75"/>
                </a:solidFill>
                <a:latin typeface="Lato"/>
                <a:ea typeface="Lato"/>
                <a:cs typeface="Lato"/>
                <a:sym typeface="Lato"/>
              </a:rPr>
              <a:t>jukebox ↑</a:t>
            </a:r>
            <a:endParaRPr sz="2400">
              <a:solidFill>
                <a:srgbClr val="351C7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59800"/>
          </a:xfrm>
          <a:prstGeom prst="rect">
            <a:avLst/>
          </a:prstGeom>
          <a:solidFill>
            <a:srgbClr val="3D85C6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Story   Scene 1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3"/>
          <p:cNvCxnSpPr/>
          <p:nvPr/>
        </p:nvCxnSpPr>
        <p:spPr>
          <a:xfrm flipH="1">
            <a:off x="1735025" y="153600"/>
            <a:ext cx="15300" cy="55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23"/>
          <p:cNvSpPr/>
          <p:nvPr/>
        </p:nvSpPr>
        <p:spPr>
          <a:xfrm>
            <a:off x="5389150" y="859800"/>
            <a:ext cx="3594900" cy="4191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23"/>
          <p:cNvPicPr preferRelativeResize="0"/>
          <p:nvPr/>
        </p:nvPicPr>
        <p:blipFill rotWithShape="1">
          <a:blip r:embed="rId5">
            <a:alphaModFix/>
          </a:blip>
          <a:srcRect l="33571" t="36118" r="33745" b="43880"/>
          <a:stretch/>
        </p:blipFill>
        <p:spPr>
          <a:xfrm>
            <a:off x="5643550" y="1059388"/>
            <a:ext cx="3086100" cy="279452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/>
          <p:nvPr/>
        </p:nvSpPr>
        <p:spPr>
          <a:xfrm>
            <a:off x="-640575" y="777600"/>
            <a:ext cx="6233700" cy="2280000"/>
          </a:xfrm>
          <a:prstGeom prst="cloudCallout">
            <a:avLst>
              <a:gd name="adj1" fmla="val 54432"/>
              <a:gd name="adj2" fmla="val 15661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/>
              <a:t>I want to walk down </a:t>
            </a:r>
            <a:r>
              <a:rPr lang="ja" sz="2800">
                <a:highlight>
                  <a:srgbClr val="F9CB9C"/>
                </a:highlight>
              </a:rPr>
              <a:t>the  aisle</a:t>
            </a:r>
            <a:r>
              <a:rPr lang="ja" sz="2800">
                <a:highlight>
                  <a:srgbClr val="EFEFEF"/>
                </a:highlight>
              </a:rPr>
              <a:t> </a:t>
            </a:r>
            <a:r>
              <a:rPr lang="ja" sz="2800"/>
              <a:t>with my father in my upcoming wedding.</a:t>
            </a:r>
            <a:endParaRPr/>
          </a:p>
        </p:txBody>
      </p:sp>
      <p:sp>
        <p:nvSpPr>
          <p:cNvPr id="176" name="Google Shape;176;p23"/>
          <p:cNvSpPr txBox="1"/>
          <p:nvPr/>
        </p:nvSpPr>
        <p:spPr>
          <a:xfrm>
            <a:off x="5542700" y="3853900"/>
            <a:ext cx="1750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1155CC"/>
                </a:solidFill>
              </a:rPr>
              <a:t>daughter</a:t>
            </a:r>
            <a:endParaRPr sz="28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3C78D8"/>
                </a:solidFill>
              </a:rPr>
              <a:t>（Sofy）</a:t>
            </a:r>
            <a:endParaRPr sz="2800">
              <a:solidFill>
                <a:srgbClr val="3C78D8"/>
              </a:solidFill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7292900" y="3853900"/>
            <a:ext cx="1750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134F5C"/>
                </a:solidFill>
              </a:rPr>
              <a:t>mother</a:t>
            </a:r>
            <a:endParaRPr sz="280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45818E"/>
                </a:solidFill>
              </a:rPr>
              <a:t>(Donna)</a:t>
            </a:r>
            <a:endParaRPr sz="2800">
              <a:solidFill>
                <a:srgbClr val="45818E"/>
              </a:solidFill>
            </a:endParaRPr>
          </a:p>
        </p:txBody>
      </p:sp>
      <p:sp>
        <p:nvSpPr>
          <p:cNvPr id="178" name="Google Shape;178;p23"/>
          <p:cNvSpPr/>
          <p:nvPr/>
        </p:nvSpPr>
        <p:spPr>
          <a:xfrm>
            <a:off x="0" y="2771550"/>
            <a:ext cx="5312400" cy="2280000"/>
          </a:xfrm>
          <a:prstGeom prst="snip1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6">
            <a:alphaModFix/>
          </a:blip>
          <a:srcRect l="23166" r="18802"/>
          <a:stretch/>
        </p:blipFill>
        <p:spPr>
          <a:xfrm>
            <a:off x="76774" y="3132138"/>
            <a:ext cx="152002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1907750" y="3295675"/>
            <a:ext cx="33240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latin typeface="Lato"/>
                <a:ea typeface="Lato"/>
                <a:cs typeface="Lato"/>
                <a:sym typeface="Lato"/>
              </a:rPr>
              <a:t>Check! - </a:t>
            </a:r>
            <a:r>
              <a:rPr lang="ja" sz="1900" b="1">
                <a:latin typeface="Lato"/>
                <a:ea typeface="Lato"/>
                <a:cs typeface="Lato"/>
                <a:sym typeface="Lato"/>
              </a:rPr>
              <a:t>the (wedding) aisle</a:t>
            </a:r>
            <a:r>
              <a:rPr lang="ja" sz="2000">
                <a:latin typeface="Lato"/>
                <a:ea typeface="Lato"/>
                <a:cs typeface="Lato"/>
                <a:sym typeface="Lato"/>
              </a:rPr>
              <a:t>-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latin typeface="Lato"/>
                <a:ea typeface="Lato"/>
                <a:cs typeface="Lato"/>
                <a:sym typeface="Lato"/>
              </a:rPr>
              <a:t>aisle: a passage in a building such as a church.</a:t>
            </a:r>
            <a:endParaRPr sz="2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1" name="Google Shape;181;p23"/>
          <p:cNvSpPr/>
          <p:nvPr/>
        </p:nvSpPr>
        <p:spPr>
          <a:xfrm>
            <a:off x="1631450" y="3423875"/>
            <a:ext cx="276300" cy="261000"/>
          </a:xfrm>
          <a:prstGeom prst="bevel">
            <a:avLst>
              <a:gd name="adj" fmla="val 125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1673550" y="3224275"/>
            <a:ext cx="337800" cy="320650"/>
          </a:xfrm>
          <a:custGeom>
            <a:avLst/>
            <a:gdLst/>
            <a:ahLst/>
            <a:cxnLst/>
            <a:rect l="l" t="t" r="r" b="b"/>
            <a:pathLst>
              <a:path w="13512" h="12826" extrusionOk="0">
                <a:moveTo>
                  <a:pt x="0" y="4914"/>
                </a:moveTo>
                <a:cubicBezTo>
                  <a:pt x="1704" y="7469"/>
                  <a:pt x="3356" y="14453"/>
                  <a:pt x="5528" y="12283"/>
                </a:cubicBezTo>
                <a:cubicBezTo>
                  <a:pt x="7147" y="10665"/>
                  <a:pt x="7168" y="7929"/>
                  <a:pt x="8598" y="6142"/>
                </a:cubicBezTo>
                <a:cubicBezTo>
                  <a:pt x="10236" y="4095"/>
                  <a:pt x="13512" y="2622"/>
                  <a:pt x="13512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83" name="Google Shape;183;p23"/>
          <p:cNvCxnSpPr>
            <a:stCxn id="181" idx="2"/>
          </p:cNvCxnSpPr>
          <p:nvPr/>
        </p:nvCxnSpPr>
        <p:spPr>
          <a:xfrm>
            <a:off x="1769600" y="3684875"/>
            <a:ext cx="3435300" cy="0"/>
          </a:xfrm>
          <a:prstGeom prst="straightConnector1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5F1BBCA-FA17-4071-86AA-869EE20EF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45913" y="472604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59800"/>
          </a:xfrm>
          <a:prstGeom prst="rect">
            <a:avLst/>
          </a:prstGeom>
          <a:solidFill>
            <a:srgbClr val="3D85C6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Story   Scene ２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4"/>
          <p:cNvSpPr txBox="1">
            <a:spLocks noGrp="1"/>
          </p:cNvSpPr>
          <p:nvPr>
            <p:ph type="subTitle" idx="1"/>
          </p:nvPr>
        </p:nvSpPr>
        <p:spPr>
          <a:xfrm>
            <a:off x="506150" y="2763675"/>
            <a:ext cx="7893000" cy="113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cxnSp>
        <p:nvCxnSpPr>
          <p:cNvPr id="190" name="Google Shape;190;p24"/>
          <p:cNvCxnSpPr/>
          <p:nvPr/>
        </p:nvCxnSpPr>
        <p:spPr>
          <a:xfrm flipH="1">
            <a:off x="1735025" y="153600"/>
            <a:ext cx="15300" cy="55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1" name="Google Shape;191;p24"/>
          <p:cNvSpPr/>
          <p:nvPr/>
        </p:nvSpPr>
        <p:spPr>
          <a:xfrm>
            <a:off x="184250" y="1112900"/>
            <a:ext cx="8682600" cy="3738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1155CC"/>
                </a:solidFill>
              </a:rPr>
              <a:t>daughter</a:t>
            </a:r>
            <a:endParaRPr sz="28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3C78D8"/>
                </a:solidFill>
              </a:rPr>
              <a:t>（Sofy）</a:t>
            </a:r>
            <a:endParaRPr/>
          </a:p>
        </p:txBody>
      </p:sp>
      <p:pic>
        <p:nvPicPr>
          <p:cNvPr id="192" name="Google Shape;192;p24"/>
          <p:cNvPicPr preferRelativeResize="0"/>
          <p:nvPr/>
        </p:nvPicPr>
        <p:blipFill rotWithShape="1">
          <a:blip r:embed="rId5">
            <a:alphaModFix/>
          </a:blip>
          <a:srcRect l="17769" r="22036"/>
          <a:stretch/>
        </p:blipFill>
        <p:spPr>
          <a:xfrm>
            <a:off x="428061" y="1258413"/>
            <a:ext cx="2844175" cy="24722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3" name="Google Shape;193;p24"/>
          <p:cNvSpPr/>
          <p:nvPr/>
        </p:nvSpPr>
        <p:spPr>
          <a:xfrm>
            <a:off x="2815950" y="706200"/>
            <a:ext cx="6632700" cy="4775100"/>
          </a:xfrm>
          <a:prstGeom prst="cloudCallout">
            <a:avLst>
              <a:gd name="adj1" fmla="val -52177"/>
              <a:gd name="adj2" fmla="val -30063"/>
            </a:avLst>
          </a:prstGeom>
          <a:solidFill>
            <a:srgbClr val="EFEFEF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" name="Google Shape;194;p24"/>
          <p:cNvPicPr preferRelativeResize="0"/>
          <p:nvPr/>
        </p:nvPicPr>
        <p:blipFill rotWithShape="1">
          <a:blip r:embed="rId6">
            <a:alphaModFix/>
          </a:blip>
          <a:srcRect l="13716" t="3858" r="54973" b="55654"/>
          <a:stretch/>
        </p:blipFill>
        <p:spPr>
          <a:xfrm>
            <a:off x="3550425" y="1521325"/>
            <a:ext cx="2011325" cy="145655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5" name="Google Shape;195;p24"/>
          <p:cNvPicPr preferRelativeResize="0"/>
          <p:nvPr/>
        </p:nvPicPr>
        <p:blipFill rotWithShape="1">
          <a:blip r:embed="rId6">
            <a:alphaModFix/>
          </a:blip>
          <a:srcRect l="67890" r="14378" b="55490"/>
          <a:stretch/>
        </p:blipFill>
        <p:spPr>
          <a:xfrm>
            <a:off x="5561749" y="1373813"/>
            <a:ext cx="1141101" cy="160407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6" name="Google Shape;196;p24"/>
          <p:cNvSpPr txBox="1"/>
          <p:nvPr/>
        </p:nvSpPr>
        <p:spPr>
          <a:xfrm>
            <a:off x="3770280" y="2977875"/>
            <a:ext cx="43212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Lato"/>
                <a:ea typeface="Lato"/>
                <a:cs typeface="Lato"/>
                <a:sym typeface="Lato"/>
              </a:rPr>
              <a:t>Who is my dad？</a:t>
            </a:r>
            <a:endParaRPr sz="28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Lato"/>
                <a:ea typeface="Lato"/>
                <a:cs typeface="Lato"/>
                <a:sym typeface="Lato"/>
              </a:rPr>
              <a:t>Let’s </a:t>
            </a:r>
            <a:r>
              <a:rPr lang="ja" sz="2800"/>
              <a:t>secretly invite 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/>
              <a:t>three man!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6863125" y="3408525"/>
            <a:ext cx="734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8" name="Google Shape;198;p24"/>
          <p:cNvSpPr txBox="1"/>
          <p:nvPr/>
        </p:nvSpPr>
        <p:spPr>
          <a:xfrm>
            <a:off x="859800" y="3646575"/>
            <a:ext cx="2134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1155CC"/>
                </a:solidFill>
              </a:rPr>
              <a:t>daughter</a:t>
            </a:r>
            <a:endParaRPr sz="28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3C78D8"/>
                </a:solidFill>
              </a:rPr>
              <a:t>（Sofy）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6702850" y="1787888"/>
            <a:ext cx="2279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/>
              <a:t>←</a:t>
            </a:r>
            <a:r>
              <a:rPr lang="ja" sz="2200"/>
              <a:t>One of them 　is my father!</a:t>
            </a:r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8CC7BEC-E5BF-4119-939B-C9CDBE3087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39410" y="462749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59800"/>
          </a:xfrm>
          <a:prstGeom prst="rect">
            <a:avLst/>
          </a:prstGeom>
          <a:solidFill>
            <a:srgbClr val="3D85C6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Story   Scene ３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25"/>
          <p:cNvCxnSpPr/>
          <p:nvPr/>
        </p:nvCxnSpPr>
        <p:spPr>
          <a:xfrm flipH="1">
            <a:off x="1735025" y="153600"/>
            <a:ext cx="15300" cy="55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" name="Google Shape;206;p25"/>
          <p:cNvSpPr/>
          <p:nvPr/>
        </p:nvSpPr>
        <p:spPr>
          <a:xfrm>
            <a:off x="694950" y="993275"/>
            <a:ext cx="7754100" cy="4046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25"/>
          <p:cNvPicPr preferRelativeResize="0"/>
          <p:nvPr/>
        </p:nvPicPr>
        <p:blipFill rotWithShape="1">
          <a:blip r:embed="rId5">
            <a:alphaModFix/>
          </a:blip>
          <a:srcRect l="13716" t="3858" r="54973" b="55654"/>
          <a:stretch/>
        </p:blipFill>
        <p:spPr>
          <a:xfrm>
            <a:off x="4657025" y="1115200"/>
            <a:ext cx="2011325" cy="145655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8" name="Google Shape;208;p25"/>
          <p:cNvPicPr preferRelativeResize="0"/>
          <p:nvPr/>
        </p:nvPicPr>
        <p:blipFill rotWithShape="1">
          <a:blip r:embed="rId5">
            <a:alphaModFix/>
          </a:blip>
          <a:srcRect l="67890" r="14378" b="55490"/>
          <a:stretch/>
        </p:blipFill>
        <p:spPr>
          <a:xfrm>
            <a:off x="6602174" y="1041438"/>
            <a:ext cx="1141101" cy="160407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6">
            <a:alphaModFix/>
          </a:blip>
          <a:srcRect l="10074" r="49317" b="62664"/>
          <a:stretch/>
        </p:blipFill>
        <p:spPr>
          <a:xfrm>
            <a:off x="1214750" y="1028600"/>
            <a:ext cx="2088699" cy="1920351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0" name="Google Shape;210;p25"/>
          <p:cNvSpPr/>
          <p:nvPr/>
        </p:nvSpPr>
        <p:spPr>
          <a:xfrm>
            <a:off x="2717625" y="993275"/>
            <a:ext cx="2287710" cy="2212758"/>
          </a:xfrm>
          <a:prstGeom prst="irregularSeal2">
            <a:avLst/>
          </a:prstGeom>
          <a:solidFill>
            <a:schemeClr val="accent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5"/>
          <p:cNvSpPr txBox="1"/>
          <p:nvPr/>
        </p:nvSpPr>
        <p:spPr>
          <a:xfrm rot="-1313291">
            <a:off x="2978684" y="1745624"/>
            <a:ext cx="1765575" cy="70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400" b="1">
                <a:latin typeface="Lato"/>
                <a:ea typeface="Lato"/>
                <a:cs typeface="Lato"/>
                <a:sym typeface="Lato"/>
              </a:rPr>
              <a:t>Meet!!!</a:t>
            </a:r>
            <a:endParaRPr sz="34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5"/>
          <p:cNvSpPr/>
          <p:nvPr/>
        </p:nvSpPr>
        <p:spPr>
          <a:xfrm>
            <a:off x="1524200" y="3995650"/>
            <a:ext cx="5711700" cy="736500"/>
          </a:xfrm>
          <a:prstGeom prst="roundRect">
            <a:avLst>
              <a:gd name="adj" fmla="val 16667"/>
            </a:avLst>
          </a:prstGeom>
          <a:solidFill>
            <a:srgbClr val="666666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5"/>
          <p:cNvSpPr txBox="1"/>
          <p:nvPr/>
        </p:nvSpPr>
        <p:spPr>
          <a:xfrm>
            <a:off x="2179025" y="3995650"/>
            <a:ext cx="5327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chemeClr val="accent6"/>
                </a:solidFill>
              </a:rPr>
              <a:t>Donna sing "Mamma Mia"</a:t>
            </a:r>
            <a:endParaRPr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3706175" y="3017356"/>
            <a:ext cx="752400" cy="85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5"/>
          <p:cNvSpPr txBox="1"/>
          <p:nvPr/>
        </p:nvSpPr>
        <p:spPr>
          <a:xfrm>
            <a:off x="1524200" y="2948950"/>
            <a:ext cx="16581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134F5C"/>
                </a:solidFill>
              </a:rPr>
              <a:t>mother</a:t>
            </a:r>
            <a:endParaRPr sz="280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45818E"/>
                </a:solidFill>
              </a:rPr>
              <a:t>(Donna)</a:t>
            </a:r>
            <a:endParaRPr sz="2800">
              <a:solidFill>
                <a:srgbClr val="45818E"/>
              </a:solidFill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2737B40-BEDE-4482-8B20-897DD9D95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49225" y="466889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2324" y="1327113"/>
            <a:ext cx="4920776" cy="492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6"/>
          <p:cNvSpPr txBox="1">
            <a:spLocks noGrp="1"/>
          </p:cNvSpPr>
          <p:nvPr>
            <p:ph type="title"/>
          </p:nvPr>
        </p:nvSpPr>
        <p:spPr>
          <a:xfrm>
            <a:off x="311700" y="43737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 Meaning of the Lyrics</a:t>
            </a:r>
            <a:endParaRPr/>
          </a:p>
        </p:txBody>
      </p:sp>
      <p:sp>
        <p:nvSpPr>
          <p:cNvPr id="222" name="Google Shape;222;p26"/>
          <p:cNvSpPr txBox="1">
            <a:spLocks noGrp="1"/>
          </p:cNvSpPr>
          <p:nvPr>
            <p:ph type="body" idx="1"/>
          </p:nvPr>
        </p:nvSpPr>
        <p:spPr>
          <a:xfrm>
            <a:off x="311700" y="1403325"/>
            <a:ext cx="8520600" cy="25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/>
              <a:t>My boyfriend cheated on me, so I decided to leave him.  [Verse]</a:t>
            </a:r>
            <a:endParaRPr sz="20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/>
              <a:t>↓</a:t>
            </a:r>
            <a:endParaRPr sz="20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/>
              <a:t>But I'm still love with him and cannot say good-bye to him [Bridge]</a:t>
            </a:r>
            <a:endParaRPr sz="20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/>
              <a:t>↓</a:t>
            </a:r>
            <a:endParaRPr sz="20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000"/>
              <a:t>So, what should I do?  [Chorus]</a:t>
            </a:r>
            <a:endParaRPr sz="2000"/>
          </a:p>
        </p:txBody>
      </p:sp>
      <p:sp>
        <p:nvSpPr>
          <p:cNvPr id="223" name="Google Shape;223;p26"/>
          <p:cNvSpPr txBox="1"/>
          <p:nvPr/>
        </p:nvSpPr>
        <p:spPr>
          <a:xfrm>
            <a:off x="1353750" y="4125775"/>
            <a:ext cx="6436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She sings her feeling with upbeat, lilting music!</a:t>
            </a:r>
            <a:endParaRPr sz="2300" b="1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" name="Google Shape;224;p26"/>
          <p:cNvSpPr/>
          <p:nvPr/>
        </p:nvSpPr>
        <p:spPr>
          <a:xfrm>
            <a:off x="521425" y="1403325"/>
            <a:ext cx="8231400" cy="2553900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Audio Recording 2021/09/07 13:24:06" descr="Audio Recording 2021/09/07 13:24:06">
            <a:hlinkClick r:id="" action="ppaction://media"/>
            <a:extLst>
              <a:ext uri="{FF2B5EF4-FFF2-40B4-BE49-F238E27FC236}">
                <a16:creationId xmlns:a16="http://schemas.microsoft.com/office/drawing/2014/main" id="{598F99B2-D0AD-0747-9FAB-B5294542D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9721" y="4442431"/>
            <a:ext cx="765544" cy="765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Key Expressions-1</a:t>
            </a:r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body" idx="1"/>
          </p:nvPr>
        </p:nvSpPr>
        <p:spPr>
          <a:xfrm>
            <a:off x="311700" y="1264950"/>
            <a:ext cx="8520600" cy="34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/>
              <a:t>So I </a:t>
            </a:r>
            <a:r>
              <a:rPr lang="ja" sz="2700" b="1" dirty="0">
                <a:solidFill>
                  <a:schemeClr val="accent6"/>
                </a:solidFill>
              </a:rPr>
              <a:t>made up my mind</a:t>
            </a:r>
            <a:r>
              <a:rPr lang="ja" sz="2700" b="1" dirty="0"/>
              <a:t>,</a:t>
            </a:r>
            <a:endParaRPr sz="27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dirty="0"/>
              <a:t>→ I decide to go our separate ways</a:t>
            </a:r>
            <a:r>
              <a:rPr lang="ja" sz="2100" dirty="0">
                <a:solidFill>
                  <a:schemeClr val="accent6"/>
                </a:solidFill>
              </a:rPr>
              <a:t> after much agonizing </a:t>
            </a:r>
            <a:endParaRPr sz="2700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700" b="1" dirty="0"/>
              <a:t> it must </a:t>
            </a:r>
            <a:r>
              <a:rPr lang="ja" sz="2700" b="1" dirty="0">
                <a:solidFill>
                  <a:schemeClr val="accent6"/>
                </a:solidFill>
              </a:rPr>
              <a:t>come to an end</a:t>
            </a:r>
            <a:endParaRPr sz="2700" b="1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dirty="0"/>
              <a:t>→ 'Come to an end' ; it </a:t>
            </a:r>
            <a:r>
              <a:rPr lang="ja" sz="2100" dirty="0">
                <a:solidFill>
                  <a:schemeClr val="accent6"/>
                </a:solidFill>
              </a:rPr>
              <a:t>slowly</a:t>
            </a:r>
            <a:r>
              <a:rPr lang="ja" sz="2100" dirty="0"/>
              <a:t> finish</a:t>
            </a:r>
            <a:r>
              <a:rPr lang="en-US" altLang="ja" sz="2100" dirty="0"/>
              <a:t>e</a:t>
            </a:r>
            <a:r>
              <a:rPr lang="ja" sz="2100" dirty="0"/>
              <a:t>s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dirty="0"/>
              <a:t>	&lt;Cf. 'End' ; it finishes </a:t>
            </a:r>
            <a:r>
              <a:rPr lang="ja" sz="2100" dirty="0">
                <a:solidFill>
                  <a:schemeClr val="accent6"/>
                </a:solidFill>
              </a:rPr>
              <a:t>suddenly</a:t>
            </a:r>
            <a:r>
              <a:rPr lang="ja" sz="2100" dirty="0"/>
              <a:t>&gt;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 dirty="0"/>
          </a:p>
        </p:txBody>
      </p:sp>
      <p:sp>
        <p:nvSpPr>
          <p:cNvPr id="231" name="Google Shape;231;p27"/>
          <p:cNvSpPr txBox="1"/>
          <p:nvPr/>
        </p:nvSpPr>
        <p:spPr>
          <a:xfrm>
            <a:off x="416850" y="4217275"/>
            <a:ext cx="831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b="1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 fact, she doesn't want to leave him, but she know it's over</a:t>
            </a:r>
            <a:endParaRPr sz="2400" b="1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27"/>
          <p:cNvSpPr/>
          <p:nvPr/>
        </p:nvSpPr>
        <p:spPr>
          <a:xfrm>
            <a:off x="288325" y="1283550"/>
            <a:ext cx="8438700" cy="2781000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Audio Recording 2021/09/07 13:26:43" descr="Audio Recording 2021/09/07 13:26:43">
            <a:hlinkClick r:id="" action="ppaction://media"/>
            <a:extLst>
              <a:ext uri="{FF2B5EF4-FFF2-40B4-BE49-F238E27FC236}">
                <a16:creationId xmlns:a16="http://schemas.microsoft.com/office/drawing/2014/main" id="{5A9A1C2C-0FE4-924D-9A68-39F7ACCB5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52884" y="4477664"/>
            <a:ext cx="597786" cy="597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Key Expressions-2</a:t>
            </a:r>
            <a:endParaRPr/>
          </a:p>
        </p:txBody>
      </p:sp>
      <p:sp>
        <p:nvSpPr>
          <p:cNvPr id="238" name="Google Shape;238;p28"/>
          <p:cNvSpPr txBox="1">
            <a:spLocks noGrp="1"/>
          </p:cNvSpPr>
          <p:nvPr>
            <p:ph type="body" idx="1"/>
          </p:nvPr>
        </p:nvSpPr>
        <p:spPr>
          <a:xfrm>
            <a:off x="311700" y="1364550"/>
            <a:ext cx="8520600" cy="2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b="1" dirty="0"/>
              <a:t>Just one look and I can </a:t>
            </a:r>
            <a:r>
              <a:rPr lang="ja" sz="2800" b="1" dirty="0">
                <a:solidFill>
                  <a:schemeClr val="accent6"/>
                </a:solidFill>
              </a:rPr>
              <a:t>hear a bell ring</a:t>
            </a:r>
            <a:endParaRPr sz="2800" b="1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 dirty="0"/>
              <a:t>→ My heart is throbbing violently</a:t>
            </a: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700" b="1" dirty="0"/>
              <a:t>How can I </a:t>
            </a:r>
            <a:r>
              <a:rPr lang="ja" sz="2700" b="1" dirty="0">
                <a:solidFill>
                  <a:schemeClr val="accent6"/>
                </a:solidFill>
              </a:rPr>
              <a:t>resist </a:t>
            </a:r>
            <a:r>
              <a:rPr lang="ja" sz="2700" b="1" dirty="0"/>
              <a:t>you?  / </a:t>
            </a:r>
            <a:r>
              <a:rPr lang="ja" sz="2700" b="1" dirty="0">
                <a:solidFill>
                  <a:schemeClr val="accent6"/>
                </a:solidFill>
              </a:rPr>
              <a:t>How much</a:t>
            </a:r>
            <a:r>
              <a:rPr lang="ja" sz="2700" b="1" dirty="0"/>
              <a:t> I've</a:t>
            </a:r>
            <a:r>
              <a:rPr lang="ja" sz="2700" b="1" dirty="0">
                <a:solidFill>
                  <a:schemeClr val="accent6"/>
                </a:solidFill>
              </a:rPr>
              <a:t> miss</a:t>
            </a:r>
            <a:r>
              <a:rPr lang="ja" sz="2700" b="1" dirty="0"/>
              <a:t> you?</a:t>
            </a:r>
            <a:endParaRPr sz="2700" b="1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00" dirty="0"/>
              <a:t>→ I'm crazy about you as much as I don't care about your tre</a:t>
            </a:r>
            <a:r>
              <a:rPr lang="en-US" altLang="ja" sz="2100" dirty="0"/>
              <a:t>a</a:t>
            </a:r>
            <a:r>
              <a:rPr lang="ja" sz="2100" dirty="0"/>
              <a:t>chery</a:t>
            </a:r>
            <a:endParaRPr sz="2100" dirty="0"/>
          </a:p>
        </p:txBody>
      </p:sp>
      <p:sp>
        <p:nvSpPr>
          <p:cNvPr id="239" name="Google Shape;239;p28"/>
          <p:cNvSpPr/>
          <p:nvPr/>
        </p:nvSpPr>
        <p:spPr>
          <a:xfrm>
            <a:off x="204625" y="1264950"/>
            <a:ext cx="8780100" cy="2514000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8"/>
          <p:cNvSpPr txBox="1"/>
          <p:nvPr/>
        </p:nvSpPr>
        <p:spPr>
          <a:xfrm>
            <a:off x="1915975" y="4125775"/>
            <a:ext cx="5357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b="1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 cannot stop growing mad with love!</a:t>
            </a:r>
            <a:endParaRPr sz="2400" b="1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Audio Recording 2021/09/07 13:29:37" descr="Audio Recording 2021/09/07 13:29:37">
            <a:hlinkClick r:id="" action="ppaction://media"/>
            <a:extLst>
              <a:ext uri="{FF2B5EF4-FFF2-40B4-BE49-F238E27FC236}">
                <a16:creationId xmlns:a16="http://schemas.microsoft.com/office/drawing/2014/main" id="{254B263B-5E33-754C-892A-ED3576C6A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1200" y="42734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626</Words>
  <Application>Microsoft Macintosh PowerPoint</Application>
  <PresentationFormat>画面に合わせる (16:9)</PresentationFormat>
  <Paragraphs>110</Paragraphs>
  <Slides>16</Slides>
  <Notes>16</Notes>
  <HiddenSlides>0</HiddenSlides>
  <MMClips>14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0" baseType="lpstr">
      <vt:lpstr>Lato</vt:lpstr>
      <vt:lpstr>Arial</vt:lpstr>
      <vt:lpstr>Playfair Display</vt:lpstr>
      <vt:lpstr>Blue &amp; Gold</vt:lpstr>
      <vt:lpstr>"Mamma Mia" -Film Cast Feat. Meryl Streep ~From the musical movie "MAMMA MIA!"~</vt:lpstr>
      <vt:lpstr>Mamma Mia - "Mamma Mia!" (2008)</vt:lpstr>
      <vt:lpstr>Contents</vt:lpstr>
      <vt:lpstr>ABBA</vt:lpstr>
      <vt:lpstr>a</vt:lpstr>
      <vt:lpstr>Famous　songs</vt:lpstr>
      <vt:lpstr>The ABBA story</vt:lpstr>
      <vt:lpstr>ABBA is back with 'Voyage', first new album in 40 years </vt:lpstr>
      <vt:lpstr>       The movie’s background</vt:lpstr>
      <vt:lpstr>       The movie’s background</vt:lpstr>
      <vt:lpstr>Story   Scene 1</vt:lpstr>
      <vt:lpstr>Story   Scene ２</vt:lpstr>
      <vt:lpstr>Story   Scene ３</vt:lpstr>
      <vt:lpstr>The Meaning of the Lyrics</vt:lpstr>
      <vt:lpstr>Key Expressions-1</vt:lpstr>
      <vt:lpstr>Key Expressions-2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"Mamma Mia" -Film Cast Feat. Meryl Streep ~From the musical movie "MAMMA MIA!"~</dc:title>
  <dc:creator>内藤栞莉</dc:creator>
  <cp:lastModifiedBy>SHIBUTANIMIYU</cp:lastModifiedBy>
  <cp:revision>11</cp:revision>
  <dcterms:modified xsi:type="dcterms:W3CDTF">2021-09-07T04:58:23Z</dcterms:modified>
</cp:coreProperties>
</file>