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7" r:id="rId6"/>
    <p:sldId id="268" r:id="rId7"/>
    <p:sldId id="260" r:id="rId8"/>
    <p:sldId id="264" r:id="rId9"/>
    <p:sldId id="265" r:id="rId10"/>
    <p:sldId id="261" r:id="rId11"/>
    <p:sldId id="262" r:id="rId12"/>
    <p:sldId id="266" r:id="rId13"/>
  </p:sldIdLst>
  <p:sldSz cx="9144000" cy="5143500" type="screen16x9"/>
  <p:notesSz cx="6858000" cy="9144000"/>
  <p:embeddedFontLst>
    <p:embeddedFont>
      <p:font typeface="Book Antiqua" panose="02040602050305030304" pitchFamily="18" charset="0"/>
      <p:regular r:id="rId15"/>
      <p:bold r:id="rId16"/>
      <p:italic r:id="rId17"/>
      <p:boldItalic r:id="rId18"/>
    </p:embeddedFont>
    <p:embeddedFont>
      <p:font typeface="Meiryo" panose="020B0604030504040204" pitchFamily="34" charset="-128"/>
      <p:regular r:id="rId19"/>
      <p:bold r:id="rId20"/>
      <p:italic r:id="rId21"/>
      <p:boldItalic r:id="rId22"/>
    </p:embeddedFont>
    <p:embeddedFont>
      <p:font typeface="Meiryo" panose="020B0604030504040204" pitchFamily="34" charset="-128"/>
      <p:regular r:id="rId19"/>
      <p:bold r:id="rId20"/>
      <p:italic r:id="rId21"/>
      <p:boldItalic r:id="rId22"/>
    </p:embeddedFont>
    <p:embeddedFont>
      <p:font typeface="Old Standard TT" pitchFamily="2" charset="77"/>
      <p:regular r:id="rId23"/>
      <p:bold r:id="rId24"/>
      <p: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523"/>
  </p:normalViewPr>
  <p:slideViewPr>
    <p:cSldViewPr snapToGrid="0">
      <p:cViewPr varScale="1">
        <p:scale>
          <a:sx n="105" d="100"/>
          <a:sy n="105" d="100"/>
        </p:scale>
        <p:origin x="130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ee9ff11ba6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ee9ff11ba6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ee9ff11ba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ee9ff11ba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eeb7c6f50f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eeb7c6f50f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ee9ff11ba6_3_19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ee9ff11ba6_3_19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e9ff11ba6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ee9ff11ba6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ee9ff11ba6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ee9ff11ba6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100"/>
            <a:ext cx="9144000" cy="17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3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71675"/>
            <a:ext cx="39999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71675"/>
            <a:ext cx="39999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6864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382350"/>
            <a:ext cx="4045200" cy="133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039650"/>
            <a:ext cx="8520600" cy="21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perback"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Char char="●"/>
              <a:defRPr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0IagRZBvLtw?feature=oembed" TargetMode="External"/><Relationship Id="rId5" Type="http://schemas.openxmlformats.org/officeDocument/2006/relationships/image" Target="../media/image1.jpeg"/><Relationship Id="rId4" Type="http://schemas.openxmlformats.org/officeDocument/2006/relationships/hyperlink" Target="https://youtu.be/0IagRZBvLtw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9.jpe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5" Type="http://schemas.openxmlformats.org/officeDocument/2006/relationships/image" Target="../media/image10.jp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publicdomainq.net/honey-bee-insect-0000280/" TargetMode="External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2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hyperlink" Target="https://pxhere.com/ja/photo/628475" TargetMode="External"/><Relationship Id="rId5" Type="http://schemas.openxmlformats.org/officeDocument/2006/relationships/image" Target="../media/image11.jpg"/><Relationship Id="rId10" Type="http://schemas.openxmlformats.org/officeDocument/2006/relationships/hyperlink" Target="https://publicdomainq.net/doberman-pinscher-dog-animal-0000479/" TargetMode="External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QYh6mYIJG2Y?feature=oembed" TargetMode="Externa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subTitle" idx="1"/>
          </p:nvPr>
        </p:nvSpPr>
        <p:spPr>
          <a:xfrm>
            <a:off x="7040925" y="3879250"/>
            <a:ext cx="17022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/>
              <a:t>&lt;Room 3&gt;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/>
              <a:t> Lucia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/>
              <a:t> Shiori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/>
              <a:t>Miyu</a:t>
            </a:r>
            <a:endParaRPr dirty="0"/>
          </a:p>
        </p:txBody>
      </p:sp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251600" y="1956575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My Favorite Things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- The Sound of Music -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34500"/>
          </a:xfrm>
          <a:prstGeom prst="rect">
            <a:avLst/>
          </a:prstGeom>
          <a:solidFill>
            <a:srgbClr val="B6D7A8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rgbClr val="660000"/>
                </a:solidFill>
                <a:latin typeface="Arial"/>
                <a:ea typeface="Arial"/>
                <a:cs typeface="Arial"/>
                <a:sym typeface="Arial"/>
              </a:rPr>
              <a:t>                       </a:t>
            </a:r>
            <a:r>
              <a:rPr lang="ja" b="1" dirty="0">
                <a:solidFill>
                  <a:srgbClr val="660000"/>
                </a:solidFill>
                <a:latin typeface="Book Antiqua" panose="02040602050305030304" pitchFamily="18" charset="0"/>
                <a:ea typeface="Arial"/>
                <a:cs typeface="Arial"/>
                <a:sym typeface="Arial"/>
              </a:rPr>
              <a:t>Song: My Favorite Things</a:t>
            </a:r>
            <a:endParaRPr b="1" dirty="0">
              <a:solidFill>
                <a:srgbClr val="660000"/>
              </a:solidFill>
              <a:latin typeface="Book Antiqua" panose="02040602050305030304" pitchFamily="18" charset="0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ea typeface="Arial"/>
                <a:cs typeface="Arial"/>
                <a:sym typeface="Arial"/>
              </a:rPr>
              <a:t> 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0" y="634500"/>
            <a:ext cx="914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ja" sz="1545" dirty="0">
                <a:latin typeface="Arial"/>
                <a:ea typeface="Arial"/>
                <a:cs typeface="Arial"/>
                <a:sym typeface="Arial"/>
              </a:rPr>
              <a:t>                             [</a:t>
            </a:r>
            <a:r>
              <a:rPr lang="ja" sz="127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https://youtu.be/0IagRZBvLtw</a:t>
            </a:r>
            <a:r>
              <a:rPr lang="ja" sz="1270" dirty="0">
                <a:latin typeface="Arial"/>
                <a:ea typeface="Arial"/>
                <a:cs typeface="Arial"/>
                <a:sym typeface="Arial"/>
              </a:rPr>
              <a:t>] </a:t>
            </a:r>
            <a:r>
              <a:rPr lang="ja" sz="1770" dirty="0"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ja" sz="1765" b="1" dirty="0">
                <a:highlight>
                  <a:srgbClr val="F9F9F9"/>
                </a:highlight>
                <a:latin typeface="Arial"/>
                <a:ea typeface="Arial"/>
                <a:cs typeface="Arial"/>
                <a:sym typeface="Arial"/>
              </a:rPr>
              <a:t>My Favorite Things</a:t>
            </a:r>
            <a:r>
              <a:rPr lang="ja" sz="1765" dirty="0">
                <a:highlight>
                  <a:srgbClr val="F9F9F9"/>
                </a:highlight>
                <a:latin typeface="Arial"/>
                <a:ea typeface="Arial"/>
                <a:cs typeface="Arial"/>
                <a:sym typeface="Arial"/>
              </a:rPr>
              <a:t>” from The Sound of Music</a:t>
            </a:r>
            <a:endParaRPr sz="1765" dirty="0">
              <a:highlight>
                <a:srgbClr val="F9F9F9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605"/>
              <a:buNone/>
            </a:pPr>
            <a:endParaRPr sz="77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8893850" y="526925"/>
            <a:ext cx="2604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rgbClr val="5B0F00"/>
              </a:solidFill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8893850" y="2756675"/>
            <a:ext cx="2604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/>
          </a:p>
        </p:txBody>
      </p:sp>
      <p:sp>
        <p:nvSpPr>
          <p:cNvPr id="69" name="Google Shape;69;p14"/>
          <p:cNvSpPr txBox="1"/>
          <p:nvPr/>
        </p:nvSpPr>
        <p:spPr>
          <a:xfrm>
            <a:off x="4284325" y="2756675"/>
            <a:ext cx="2331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/>
          </a:p>
        </p:txBody>
      </p:sp>
      <p:sp>
        <p:nvSpPr>
          <p:cNvPr id="70" name="Google Shape;70;p14"/>
          <p:cNvSpPr txBox="1"/>
          <p:nvPr/>
        </p:nvSpPr>
        <p:spPr>
          <a:xfrm>
            <a:off x="6736900" y="1141488"/>
            <a:ext cx="2295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accent1"/>
              </a:solidFill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7188375" y="3345488"/>
            <a:ext cx="20664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lt1"/>
              </a:solidFill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2563163" y="3260800"/>
            <a:ext cx="1961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</p:txBody>
      </p:sp>
      <p:sp>
        <p:nvSpPr>
          <p:cNvPr id="74" name="Google Shape;74;p14"/>
          <p:cNvSpPr/>
          <p:nvPr/>
        </p:nvSpPr>
        <p:spPr>
          <a:xfrm>
            <a:off x="83841" y="664800"/>
            <a:ext cx="1581600" cy="850500"/>
          </a:xfrm>
          <a:prstGeom prst="wedgeRectCallout">
            <a:avLst>
              <a:gd name="adj1" fmla="val 46107"/>
              <a:gd name="adj2" fmla="val 107058"/>
            </a:avLst>
          </a:prstGeom>
          <a:solidFill>
            <a:schemeClr val="accent4"/>
          </a:solidFill>
          <a:ln w="9525" cap="rnd" cmpd="sng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75;p14"/>
          <p:cNvSpPr txBox="1"/>
          <p:nvPr/>
        </p:nvSpPr>
        <p:spPr>
          <a:xfrm>
            <a:off x="97814" y="843750"/>
            <a:ext cx="1581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 dirty="0">
                <a:solidFill>
                  <a:schemeClr val="lt1"/>
                </a:solidFill>
              </a:rPr>
              <a:t>Let’s watch!</a:t>
            </a:r>
            <a:endParaRPr sz="2000" dirty="0">
              <a:solidFill>
                <a:schemeClr val="lt1"/>
              </a:solidFill>
            </a:endParaRPr>
          </a:p>
        </p:txBody>
      </p:sp>
      <p:pic>
        <p:nvPicPr>
          <p:cNvPr id="2" name="オンライン メディア 1" descr="My Favorite Things from The Sound of Music">
            <a:hlinkClick r:id="" action="ppaction://media"/>
            <a:extLst>
              <a:ext uri="{FF2B5EF4-FFF2-40B4-BE49-F238E27FC236}">
                <a16:creationId xmlns:a16="http://schemas.microsoft.com/office/drawing/2014/main" id="{FE8CA88C-984E-A542-88C3-08B65724ABB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693387" y="1090050"/>
            <a:ext cx="6964163" cy="3934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u="sng" dirty="0"/>
              <a:t>Contents</a:t>
            </a:r>
            <a:endParaRPr b="1" u="sng" dirty="0"/>
          </a:p>
        </p:txBody>
      </p:sp>
      <p:sp>
        <p:nvSpPr>
          <p:cNvPr id="81" name="Google Shape;81;p15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 dirty="0">
                <a:solidFill>
                  <a:schemeClr val="accent4">
                    <a:lumMod val="50000"/>
                  </a:schemeClr>
                </a:solidFill>
              </a:rPr>
              <a:t>1</a:t>
            </a:r>
            <a:r>
              <a:rPr lang="ja" sz="2000" dirty="0"/>
              <a:t> - Story Background</a:t>
            </a:r>
            <a:endParaRPr sz="2000" dirty="0"/>
          </a:p>
          <a:p>
            <a:pPr marL="0" lvl="0" indent="0" algn="l" rtl="0">
              <a:lnSpc>
                <a:spcPct val="16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000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ja" sz="2000" dirty="0"/>
              <a:t> </a:t>
            </a:r>
            <a:r>
              <a:rPr lang="en-US" altLang="ja" sz="2000" dirty="0"/>
              <a:t>–</a:t>
            </a:r>
            <a:r>
              <a:rPr lang="ja" sz="2000" dirty="0"/>
              <a:t> </a:t>
            </a:r>
            <a:r>
              <a:rPr lang="en-US" altLang="ja" sz="2000" dirty="0"/>
              <a:t>Gap Fill</a:t>
            </a:r>
          </a:p>
          <a:p>
            <a:pPr marL="0" lvl="0" indent="0" algn="l" rtl="0">
              <a:lnSpc>
                <a:spcPct val="16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000" dirty="0">
                <a:solidFill>
                  <a:schemeClr val="accent4">
                    <a:lumMod val="50000"/>
                  </a:schemeClr>
                </a:solidFill>
              </a:rPr>
              <a:t>3</a:t>
            </a:r>
            <a:r>
              <a:rPr lang="ja" sz="2000" dirty="0"/>
              <a:t> </a:t>
            </a:r>
            <a:r>
              <a:rPr lang="en-US" altLang="ja" sz="2000" dirty="0"/>
              <a:t>–</a:t>
            </a:r>
            <a:r>
              <a:rPr lang="ja" sz="2000" dirty="0"/>
              <a:t> </a:t>
            </a:r>
            <a:r>
              <a:rPr lang="en-US" altLang="ja" sz="2000" dirty="0"/>
              <a:t>The Meaning of Lyrics</a:t>
            </a:r>
            <a:endParaRPr lang="en-US" sz="2000" dirty="0"/>
          </a:p>
          <a:p>
            <a:pPr marL="0" lvl="0" indent="0" algn="l" rtl="0">
              <a:lnSpc>
                <a:spcPct val="16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4</a:t>
            </a:r>
            <a:r>
              <a:rPr lang="en-US" sz="2000" dirty="0"/>
              <a:t> – Vocabulary</a:t>
            </a:r>
            <a:endParaRPr sz="2000" dirty="0"/>
          </a:p>
          <a:p>
            <a:pPr marL="0" lvl="0" indent="0" algn="l" rtl="0">
              <a:lnSpc>
                <a:spcPct val="16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altLang="ja" sz="2000" dirty="0">
                <a:solidFill>
                  <a:schemeClr val="accent4">
                    <a:lumMod val="50000"/>
                  </a:schemeClr>
                </a:solidFill>
              </a:rPr>
              <a:t>5</a:t>
            </a:r>
            <a:r>
              <a:rPr lang="ja" sz="2000" dirty="0"/>
              <a:t> - Modern Version of "My Favorite Things"</a:t>
            </a:r>
            <a:endParaRPr sz="20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34500"/>
          </a:xfrm>
          <a:prstGeom prst="rect">
            <a:avLst/>
          </a:prstGeom>
          <a:solidFill>
            <a:srgbClr val="B6D7A8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rgbClr val="660000"/>
                </a:solidFill>
                <a:latin typeface="Arial"/>
                <a:ea typeface="Arial"/>
                <a:cs typeface="Arial"/>
                <a:sym typeface="Arial"/>
              </a:rPr>
              <a:t>                             1.  Story Background</a:t>
            </a:r>
            <a:endParaRPr b="1">
              <a:solidFill>
                <a:srgbClr val="66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ea typeface="Arial"/>
                <a:cs typeface="Arial"/>
                <a:sym typeface="Arial"/>
              </a:rPr>
              <a:t>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6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88" name="Google Shape;88;p16"/>
          <p:cNvSpPr/>
          <p:nvPr/>
        </p:nvSpPr>
        <p:spPr>
          <a:xfrm>
            <a:off x="4517450" y="634400"/>
            <a:ext cx="4636800" cy="2160000"/>
          </a:xfrm>
          <a:prstGeom prst="snip1Rect">
            <a:avLst>
              <a:gd name="adj" fmla="val 20061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6"/>
          <p:cNvSpPr/>
          <p:nvPr/>
        </p:nvSpPr>
        <p:spPr>
          <a:xfrm>
            <a:off x="10225" y="2794375"/>
            <a:ext cx="4561800" cy="2349000"/>
          </a:xfrm>
          <a:prstGeom prst="snip1Rect">
            <a:avLst>
              <a:gd name="adj" fmla="val 20118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6"/>
          <p:cNvSpPr/>
          <p:nvPr/>
        </p:nvSpPr>
        <p:spPr>
          <a:xfrm>
            <a:off x="4554950" y="2794300"/>
            <a:ext cx="4561800" cy="2349000"/>
          </a:xfrm>
          <a:prstGeom prst="snip1Rect">
            <a:avLst>
              <a:gd name="adj" fmla="val 20773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6"/>
          <p:cNvSpPr/>
          <p:nvPr/>
        </p:nvSpPr>
        <p:spPr>
          <a:xfrm>
            <a:off x="37525" y="634400"/>
            <a:ext cx="4507200" cy="2160000"/>
          </a:xfrm>
          <a:prstGeom prst="snip1Rect">
            <a:avLst>
              <a:gd name="adj" fmla="val 21325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2" name="Google Shape;92;p16"/>
          <p:cNvPicPr preferRelativeResize="0"/>
          <p:nvPr/>
        </p:nvPicPr>
        <p:blipFill rotWithShape="1">
          <a:blip r:embed="rId5">
            <a:alphaModFix/>
          </a:blip>
          <a:srcRect l="35968" t="8503" r="33186" b="28651"/>
          <a:stretch/>
        </p:blipFill>
        <p:spPr>
          <a:xfrm>
            <a:off x="4771625" y="672125"/>
            <a:ext cx="1827075" cy="20845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 txBox="1"/>
          <p:nvPr/>
        </p:nvSpPr>
        <p:spPr>
          <a:xfrm>
            <a:off x="8893850" y="526925"/>
            <a:ext cx="2604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rgbClr val="5B0F00"/>
                </a:solidFill>
              </a:rPr>
              <a:t>1</a:t>
            </a:r>
            <a:endParaRPr sz="2100" b="1">
              <a:solidFill>
                <a:srgbClr val="5B0F00"/>
              </a:solidFill>
            </a:endParaRPr>
          </a:p>
        </p:txBody>
      </p:sp>
      <p:sp>
        <p:nvSpPr>
          <p:cNvPr id="94" name="Google Shape;94;p16"/>
          <p:cNvSpPr txBox="1"/>
          <p:nvPr/>
        </p:nvSpPr>
        <p:spPr>
          <a:xfrm>
            <a:off x="8893850" y="2756675"/>
            <a:ext cx="2604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900" b="1"/>
              <a:t>2</a:t>
            </a:r>
            <a:endParaRPr sz="1900" b="1"/>
          </a:p>
        </p:txBody>
      </p:sp>
      <p:sp>
        <p:nvSpPr>
          <p:cNvPr id="95" name="Google Shape;95;p16"/>
          <p:cNvSpPr txBox="1"/>
          <p:nvPr/>
        </p:nvSpPr>
        <p:spPr>
          <a:xfrm>
            <a:off x="4284325" y="2756675"/>
            <a:ext cx="2331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900" b="1"/>
              <a:t>3</a:t>
            </a:r>
            <a:endParaRPr sz="1900" b="1"/>
          </a:p>
        </p:txBody>
      </p:sp>
      <p:sp>
        <p:nvSpPr>
          <p:cNvPr id="96" name="Google Shape;96;p16"/>
          <p:cNvSpPr txBox="1"/>
          <p:nvPr/>
        </p:nvSpPr>
        <p:spPr>
          <a:xfrm>
            <a:off x="4276975" y="542375"/>
            <a:ext cx="2331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900" b="1"/>
              <a:t>4</a:t>
            </a:r>
            <a:endParaRPr sz="1900" b="1"/>
          </a:p>
        </p:txBody>
      </p:sp>
      <p:sp>
        <p:nvSpPr>
          <p:cNvPr id="97" name="Google Shape;97;p16"/>
          <p:cNvSpPr txBox="1"/>
          <p:nvPr/>
        </p:nvSpPr>
        <p:spPr>
          <a:xfrm>
            <a:off x="6736900" y="1141488"/>
            <a:ext cx="22953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400">
                <a:solidFill>
                  <a:schemeClr val="accent1"/>
                </a:solidFill>
              </a:rPr>
              <a:t>Maria :</a:t>
            </a:r>
            <a:endParaRPr sz="240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400">
                <a:solidFill>
                  <a:schemeClr val="accent1"/>
                </a:solidFill>
              </a:rPr>
              <a:t>・A sister</a:t>
            </a:r>
            <a:endParaRPr sz="240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400">
                <a:solidFill>
                  <a:schemeClr val="accent1"/>
                </a:solidFill>
              </a:rPr>
              <a:t>・loves singing</a:t>
            </a:r>
            <a:endParaRPr sz="2400">
              <a:solidFill>
                <a:schemeClr val="accent1"/>
              </a:solidFill>
            </a:endParaRPr>
          </a:p>
        </p:txBody>
      </p:sp>
      <p:pic>
        <p:nvPicPr>
          <p:cNvPr id="98" name="Google Shape;98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82875" y="3218438"/>
            <a:ext cx="2394650" cy="15008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6"/>
          <p:cNvSpPr txBox="1"/>
          <p:nvPr/>
        </p:nvSpPr>
        <p:spPr>
          <a:xfrm>
            <a:off x="7188375" y="3345488"/>
            <a:ext cx="20664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300">
                <a:solidFill>
                  <a:schemeClr val="lt1"/>
                </a:solidFill>
              </a:rPr>
              <a:t>Abbess told Maria to be a home tutor.</a:t>
            </a:r>
            <a:endParaRPr sz="2300">
              <a:solidFill>
                <a:schemeClr val="lt1"/>
              </a:solidFill>
            </a:endParaRPr>
          </a:p>
        </p:txBody>
      </p:sp>
      <p:pic>
        <p:nvPicPr>
          <p:cNvPr id="100" name="Google Shape;100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525" y="3054500"/>
            <a:ext cx="249555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 txBox="1"/>
          <p:nvPr/>
        </p:nvSpPr>
        <p:spPr>
          <a:xfrm>
            <a:off x="2563163" y="3260800"/>
            <a:ext cx="19617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>
                <a:solidFill>
                  <a:schemeClr val="lt1"/>
                </a:solidFill>
              </a:rPr>
              <a:t>Colonel Trapp had lost his wife and had 7 children</a:t>
            </a:r>
            <a:endParaRPr sz="2000">
              <a:solidFill>
                <a:schemeClr val="lt1"/>
              </a:solidFill>
            </a:endParaRPr>
          </a:p>
        </p:txBody>
      </p:sp>
      <p:pic>
        <p:nvPicPr>
          <p:cNvPr id="102" name="Google Shape;102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225" y="733588"/>
            <a:ext cx="1961700" cy="196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 txBox="1"/>
          <p:nvPr/>
        </p:nvSpPr>
        <p:spPr>
          <a:xfrm>
            <a:off x="1971925" y="852538"/>
            <a:ext cx="24957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>
                <a:solidFill>
                  <a:schemeClr val="lt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・</a:t>
            </a:r>
            <a:r>
              <a:rPr lang="ja" sz="2000">
                <a:solidFill>
                  <a:schemeClr val="lt1"/>
                </a:solidFill>
              </a:rPr>
              <a:t>Sing </a:t>
            </a:r>
            <a:r>
              <a:rPr lang="ja" sz="2000">
                <a:solidFill>
                  <a:srgbClr val="FFFF00"/>
                </a:solidFill>
              </a:rPr>
              <a:t>“My Favorite</a:t>
            </a:r>
            <a:endParaRPr sz="2000">
              <a:solidFill>
                <a:srgbClr val="FFF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>
                <a:solidFill>
                  <a:srgbClr val="FFFF00"/>
                </a:solidFill>
              </a:rPr>
              <a:t>    Things”</a:t>
            </a:r>
            <a:endParaRPr sz="2000">
              <a:solidFill>
                <a:srgbClr val="FFF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>
                <a:solidFill>
                  <a:schemeClr val="lt1"/>
                </a:solidFill>
              </a:rPr>
              <a:t>・Maria and the</a:t>
            </a:r>
            <a:endParaRPr sz="2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>
                <a:solidFill>
                  <a:schemeClr val="lt1"/>
                </a:solidFill>
              </a:rPr>
              <a:t>    children get to</a:t>
            </a:r>
            <a:endParaRPr sz="2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>
                <a:solidFill>
                  <a:schemeClr val="lt1"/>
                </a:solidFill>
              </a:rPr>
              <a:t>    know each other.</a:t>
            </a:r>
            <a:endParaRPr sz="2000">
              <a:solidFill>
                <a:schemeClr val="lt1"/>
              </a:solidFill>
            </a:endParaRPr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F6A0BDCB-6A0F-4AEB-8434-5188CFEC8D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668270" y="473710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7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5EB017-57A4-0042-8938-E59C488B9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kumimoji="1" lang="en-US" altLang="ja-JP" dirty="0"/>
              <a:t> – Gap Fill</a:t>
            </a:r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A98467A-6768-D741-B332-1E1AE27F5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71599"/>
            <a:ext cx="8520600" cy="3793805"/>
          </a:xfrm>
        </p:spPr>
        <p:txBody>
          <a:bodyPr>
            <a:normAutofit/>
          </a:bodyPr>
          <a:lstStyle/>
          <a:p>
            <a:pPr marL="114300" indent="0">
              <a:lnSpc>
                <a:spcPct val="160000"/>
              </a:lnSpc>
              <a:buNone/>
            </a:pPr>
            <a:r>
              <a:rPr kumimoji="1" lang="en-US" altLang="ja-JP" dirty="0"/>
              <a:t>Raindrops on roses and ________ on kittens</a:t>
            </a:r>
          </a:p>
          <a:p>
            <a:pPr marL="114300" indent="0">
              <a:lnSpc>
                <a:spcPct val="160000"/>
              </a:lnSpc>
              <a:buNone/>
            </a:pPr>
            <a:r>
              <a:rPr kumimoji="1" lang="en-US" altLang="ja-JP" dirty="0"/>
              <a:t>Bright  ________ kettles and warm woolen ________</a:t>
            </a:r>
          </a:p>
          <a:p>
            <a:pPr marL="114300" indent="0">
              <a:lnSpc>
                <a:spcPct val="160000"/>
              </a:lnSpc>
              <a:buNone/>
            </a:pPr>
            <a:r>
              <a:rPr kumimoji="1" lang="en-US" altLang="ja-JP" dirty="0"/>
              <a:t>Brown paper packages _______ ____ with strings</a:t>
            </a:r>
          </a:p>
          <a:p>
            <a:pPr marL="114300" indent="0">
              <a:lnSpc>
                <a:spcPct val="160000"/>
              </a:lnSpc>
              <a:buNone/>
            </a:pPr>
            <a:r>
              <a:rPr kumimoji="1" lang="en-US" altLang="ja-JP" dirty="0"/>
              <a:t>These are a few of my favorite things</a:t>
            </a:r>
          </a:p>
          <a:p>
            <a:pPr marL="114300" indent="0">
              <a:lnSpc>
                <a:spcPct val="160000"/>
              </a:lnSpc>
              <a:buNone/>
            </a:pPr>
            <a:r>
              <a:rPr kumimoji="1" lang="en-US" altLang="ja-JP" dirty="0"/>
              <a:t>____________ ponies and ________ apple strudels</a:t>
            </a:r>
          </a:p>
          <a:p>
            <a:pPr marL="114300" indent="0">
              <a:lnSpc>
                <a:spcPct val="160000"/>
              </a:lnSpc>
              <a:buNone/>
            </a:pPr>
            <a:r>
              <a:rPr kumimoji="1" lang="en-US" altLang="ja-JP" dirty="0"/>
              <a:t>Doorbells and sleigh bells and schnitzel with _______</a:t>
            </a:r>
          </a:p>
          <a:p>
            <a:pPr marL="114300" indent="0">
              <a:lnSpc>
                <a:spcPct val="160000"/>
              </a:lnSpc>
              <a:buNone/>
            </a:pPr>
            <a:r>
              <a:rPr kumimoji="1" lang="en-US" altLang="ja-JP" dirty="0"/>
              <a:t>Wild _______ that fly with the moon on their wings</a:t>
            </a:r>
          </a:p>
          <a:p>
            <a:pPr marL="114300" indent="0">
              <a:lnSpc>
                <a:spcPct val="160000"/>
              </a:lnSpc>
              <a:buNone/>
            </a:pPr>
            <a:r>
              <a:rPr kumimoji="1" lang="en-US" altLang="ja-JP" dirty="0"/>
              <a:t>These are a few of my favorite things</a:t>
            </a:r>
          </a:p>
          <a:p>
            <a:pPr marL="114300" indent="0">
              <a:buNone/>
            </a:pPr>
            <a:endParaRPr kumimoji="1" lang="ja-JP" altLang="en-US"/>
          </a:p>
        </p:txBody>
      </p:sp>
      <p:pic>
        <p:nvPicPr>
          <p:cNvPr id="1026" name="Picture 2" descr="私のお気に入り - Song Lyrics and Music by サウンドオブミュージック arranged by SEAFATCAT on  Smule Social Singing app">
            <a:extLst>
              <a:ext uri="{FF2B5EF4-FFF2-40B4-BE49-F238E27FC236}">
                <a16:creationId xmlns:a16="http://schemas.microsoft.com/office/drawing/2014/main" id="{3DD8CA23-2FBD-4546-ADD9-668C23E1A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433" y="2329712"/>
            <a:ext cx="2635692" cy="263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588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353A1E4-9A81-554B-A8C4-69693E90C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71599"/>
            <a:ext cx="8520600" cy="3836335"/>
          </a:xfrm>
        </p:spPr>
        <p:txBody>
          <a:bodyPr>
            <a:normAutofit lnSpcReduction="10000"/>
          </a:bodyPr>
          <a:lstStyle/>
          <a:p>
            <a:pPr marL="114300" indent="0">
              <a:lnSpc>
                <a:spcPct val="150000"/>
              </a:lnSpc>
              <a:buNone/>
            </a:pPr>
            <a:r>
              <a:rPr kumimoji="1" lang="en-US" altLang="ja-JP" dirty="0"/>
              <a:t>Girls in white dresses with blue satin sashes</a:t>
            </a:r>
          </a:p>
          <a:p>
            <a:pPr marL="114300" indent="0">
              <a:lnSpc>
                <a:spcPct val="150000"/>
              </a:lnSpc>
              <a:buNone/>
            </a:pPr>
            <a:r>
              <a:rPr kumimoji="1" lang="en-US" altLang="ja-JP" dirty="0"/>
              <a:t>__________ that stay on my nose and __________</a:t>
            </a:r>
          </a:p>
          <a:p>
            <a:pPr marL="114300" indent="0">
              <a:lnSpc>
                <a:spcPct val="150000"/>
              </a:lnSpc>
              <a:buNone/>
            </a:pPr>
            <a:r>
              <a:rPr kumimoji="1" lang="en-US" altLang="ja-JP" dirty="0"/>
              <a:t>Silver-white winters that ________ into springs</a:t>
            </a:r>
          </a:p>
          <a:p>
            <a:pPr marL="114300" indent="0">
              <a:lnSpc>
                <a:spcPct val="150000"/>
              </a:lnSpc>
              <a:buNone/>
            </a:pPr>
            <a:r>
              <a:rPr kumimoji="1" lang="en-US" altLang="ja-JP" dirty="0"/>
              <a:t>These are a few of my favorite things</a:t>
            </a:r>
          </a:p>
          <a:p>
            <a:pPr marL="114300" indent="0">
              <a:lnSpc>
                <a:spcPct val="150000"/>
              </a:lnSpc>
              <a:buNone/>
            </a:pPr>
            <a:r>
              <a:rPr kumimoji="1" lang="en-US" altLang="ja-JP" dirty="0"/>
              <a:t>When the dogs _______</a:t>
            </a:r>
          </a:p>
          <a:p>
            <a:pPr marL="114300" indent="0">
              <a:lnSpc>
                <a:spcPct val="150000"/>
              </a:lnSpc>
              <a:buNone/>
            </a:pPr>
            <a:r>
              <a:rPr kumimoji="1" lang="en-US" altLang="ja-JP" dirty="0"/>
              <a:t>When the bees ________</a:t>
            </a:r>
          </a:p>
          <a:p>
            <a:pPr marL="114300" indent="0">
              <a:lnSpc>
                <a:spcPct val="150000"/>
              </a:lnSpc>
              <a:buNone/>
            </a:pPr>
            <a:r>
              <a:rPr kumimoji="1" lang="en-US" altLang="ja-JP" dirty="0"/>
              <a:t>When I’m feeling sad</a:t>
            </a:r>
          </a:p>
          <a:p>
            <a:pPr marL="114300" indent="0">
              <a:lnSpc>
                <a:spcPct val="150000"/>
              </a:lnSpc>
              <a:buNone/>
            </a:pPr>
            <a:r>
              <a:rPr kumimoji="1" lang="en-US" altLang="ja-JP" dirty="0"/>
              <a:t>I simply __________ my favorite things</a:t>
            </a:r>
          </a:p>
          <a:p>
            <a:pPr marL="114300" indent="0">
              <a:lnSpc>
                <a:spcPct val="150000"/>
              </a:lnSpc>
              <a:buNone/>
            </a:pPr>
            <a:r>
              <a:rPr kumimoji="1" lang="en-US" altLang="ja-JP" dirty="0"/>
              <a:t>And then I don’t feel so bad</a:t>
            </a:r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A65FFE1-8527-7140-AA57-89B9B2D84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kumimoji="1" lang="en-US" altLang="ja-JP" dirty="0"/>
              <a:t> – Gap Fill</a:t>
            </a:r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345C6D8-550A-8845-8411-D48A6DAEA337}"/>
              </a:ext>
            </a:extLst>
          </p:cNvPr>
          <p:cNvSpPr txBox="1"/>
          <p:nvPr/>
        </p:nvSpPr>
        <p:spPr>
          <a:xfrm>
            <a:off x="6241313" y="4529198"/>
            <a:ext cx="2902687" cy="33855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solidFill>
                  <a:schemeClr val="accent4">
                    <a:lumMod val="50000"/>
                  </a:schemeClr>
                </a:solidFill>
              </a:rPr>
              <a:t>Let’s check the answer! </a:t>
            </a:r>
            <a:r>
              <a:rPr kumimoji="1" lang="ja-JP" altLang="en-US" sz="1600">
                <a:solidFill>
                  <a:schemeClr val="accent4">
                    <a:lumMod val="50000"/>
                  </a:schemeClr>
                </a:solidFill>
              </a:rPr>
              <a:t>⇨⇨⇨</a:t>
            </a:r>
          </a:p>
        </p:txBody>
      </p:sp>
    </p:spTree>
    <p:extLst>
      <p:ext uri="{BB962C8B-B14F-4D97-AF65-F5344CB8AC3E}">
        <p14:creationId xmlns:p14="http://schemas.microsoft.com/office/powerpoint/2010/main" val="2193293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36397"/>
              <a:buFont typeface="Arial"/>
              <a:buNone/>
            </a:pPr>
            <a:r>
              <a:rPr lang="en-US" altLang="ja" sz="3022" dirty="0">
                <a:solidFill>
                  <a:schemeClr val="accent4">
                    <a:lumMod val="50000"/>
                  </a:schemeClr>
                </a:solidFill>
              </a:rPr>
              <a:t>3</a:t>
            </a:r>
            <a:r>
              <a:rPr lang="ja" sz="3022" dirty="0"/>
              <a:t>- The Meaning of Lyrics</a:t>
            </a:r>
            <a:endParaRPr sz="4222" dirty="0"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311700" y="1410904"/>
            <a:ext cx="3874220" cy="244544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200" dirty="0">
                <a:latin typeface="Meiryo"/>
                <a:ea typeface="Meiryo"/>
                <a:cs typeface="Meiryo"/>
                <a:sym typeface="Meiryo"/>
              </a:rPr>
              <a:t>Raindrops on roses</a:t>
            </a:r>
            <a:r>
              <a:rPr lang="en-US" altLang="ja" sz="1200" dirty="0">
                <a:latin typeface="Meiryo"/>
                <a:ea typeface="Meiryo"/>
                <a:cs typeface="Meiryo"/>
                <a:sym typeface="Meiryo"/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altLang="ja" sz="1200" dirty="0">
              <a:latin typeface="Meiryo"/>
              <a:ea typeface="Meiryo"/>
              <a:cs typeface="Meiryo"/>
              <a:sym typeface="Meiry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200" dirty="0">
                <a:latin typeface="Meiryo"/>
                <a:ea typeface="Meiryo"/>
                <a:cs typeface="Meiryo"/>
                <a:sym typeface="Meiryo"/>
              </a:rPr>
              <a:t>And whiskers on kittens</a:t>
            </a:r>
            <a:endParaRPr sz="1200" dirty="0">
              <a:latin typeface="Meiryo"/>
              <a:ea typeface="Meiryo"/>
              <a:cs typeface="Meiryo"/>
              <a:sym typeface="Meiry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200" dirty="0">
                <a:latin typeface="Meiryo"/>
                <a:ea typeface="Meiryo"/>
                <a:cs typeface="Meiryo"/>
                <a:sym typeface="Meiryo"/>
              </a:rPr>
              <a:t>Bright copper kettles</a:t>
            </a:r>
            <a:endParaRPr sz="1200" dirty="0">
              <a:latin typeface="Meiryo"/>
              <a:ea typeface="Meiryo"/>
              <a:cs typeface="Meiryo"/>
              <a:sym typeface="Meiry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200" dirty="0">
                <a:latin typeface="Meiryo"/>
                <a:ea typeface="Meiryo"/>
                <a:cs typeface="Meiryo"/>
                <a:sym typeface="Meiryo"/>
              </a:rPr>
              <a:t>And warm woolen mittens</a:t>
            </a:r>
            <a:endParaRPr sz="1200" dirty="0">
              <a:latin typeface="Meiryo"/>
              <a:ea typeface="Meiryo"/>
              <a:cs typeface="Meiryo"/>
              <a:sym typeface="Meiry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200" dirty="0">
                <a:latin typeface="Meiryo"/>
                <a:ea typeface="Meiryo"/>
                <a:cs typeface="Meiryo"/>
                <a:sym typeface="Meiryo"/>
              </a:rPr>
              <a:t>Brown paper packages tied up with strings</a:t>
            </a:r>
            <a:endParaRPr sz="1200" dirty="0">
              <a:latin typeface="Meiryo"/>
              <a:ea typeface="Meiryo"/>
              <a:cs typeface="Meiryo"/>
              <a:sym typeface="Meiryo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1200" dirty="0">
                <a:latin typeface="Meiryo"/>
                <a:ea typeface="Meiryo"/>
                <a:cs typeface="Meiryo"/>
                <a:sym typeface="Meiryo"/>
              </a:rPr>
              <a:t>These are a few of my favorite things</a:t>
            </a:r>
            <a:endParaRPr dirty="0"/>
          </a:p>
        </p:txBody>
      </p:sp>
      <p:pic>
        <p:nvPicPr>
          <p:cNvPr id="2" name="My Favorite Things from The Sound of Music">
            <a:hlinkClick r:id="" action="ppaction://media"/>
            <a:extLst>
              <a:ext uri="{FF2B5EF4-FFF2-40B4-BE49-F238E27FC236}">
                <a16:creationId xmlns:a16="http://schemas.microsoft.com/office/drawing/2014/main" id="{B7FC78FA-D404-4B24-ADCB-E8DF1862E4C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500" end="7839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206" y="4075327"/>
            <a:ext cx="490145" cy="490145"/>
          </a:xfrm>
          <a:prstGeom prst="rect">
            <a:avLst/>
          </a:prstGeom>
        </p:spPr>
      </p:pic>
      <p:pic>
        <p:nvPicPr>
          <p:cNvPr id="1028" name="Picture 4" descr="ソース画像を表示">
            <a:extLst>
              <a:ext uri="{FF2B5EF4-FFF2-40B4-BE49-F238E27FC236}">
                <a16:creationId xmlns:a16="http://schemas.microsoft.com/office/drawing/2014/main" id="{B55E06FB-72C6-407E-A458-AC62B59C0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17" t="1609" r="35195" b="48671"/>
          <a:stretch/>
        </p:blipFill>
        <p:spPr bwMode="auto">
          <a:xfrm>
            <a:off x="7320279" y="131859"/>
            <a:ext cx="1435173" cy="142262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思考の吹き出し: 雲形 6">
            <a:extLst>
              <a:ext uri="{FF2B5EF4-FFF2-40B4-BE49-F238E27FC236}">
                <a16:creationId xmlns:a16="http://schemas.microsoft.com/office/drawing/2014/main" id="{4DE0A8BA-E830-4437-9EBE-BF2432C20E3D}"/>
              </a:ext>
            </a:extLst>
          </p:cNvPr>
          <p:cNvSpPr/>
          <p:nvPr/>
        </p:nvSpPr>
        <p:spPr>
          <a:xfrm rot="11154237">
            <a:off x="4413429" y="1166477"/>
            <a:ext cx="3935053" cy="2847720"/>
          </a:xfrm>
          <a:prstGeom prst="cloudCallout">
            <a:avLst>
              <a:gd name="adj1" fmla="val -24422"/>
              <a:gd name="adj2" fmla="val 722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aa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242490-70B3-4E36-87C9-CA3B99669BB4}"/>
              </a:ext>
            </a:extLst>
          </p:cNvPr>
          <p:cNvSpPr txBox="1"/>
          <p:nvPr/>
        </p:nvSpPr>
        <p:spPr>
          <a:xfrm rot="21352909">
            <a:off x="4996268" y="1671143"/>
            <a:ext cx="3013506" cy="1838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100" dirty="0"/>
              <a:t>My favorite things sung in the lyrics are raindrops on roses, whiskers on kittens , warm woolen </a:t>
            </a:r>
            <a:r>
              <a:rPr kumimoji="1" lang="en-US" altLang="ja-JP" sz="1100" dirty="0" err="1"/>
              <a:t>mittens,and</a:t>
            </a:r>
            <a:r>
              <a:rPr kumimoji="1" lang="en-US" altLang="ja-JP" sz="1100" dirty="0"/>
              <a:t> other unique and usual things in everyday life. It doesn’t</a:t>
            </a:r>
            <a:r>
              <a:rPr kumimoji="1" lang="ja-JP" altLang="en-US" sz="1100" dirty="0"/>
              <a:t>　</a:t>
            </a:r>
            <a:r>
              <a:rPr kumimoji="1" lang="en-US" altLang="ja-JP" sz="1100" dirty="0"/>
              <a:t>matter if it</a:t>
            </a:r>
            <a:r>
              <a:rPr kumimoji="1" lang="ja-JP" altLang="en-US" sz="1100" dirty="0"/>
              <a:t> </a:t>
            </a:r>
            <a:r>
              <a:rPr kumimoji="1" lang="en-US" altLang="ja-JP" sz="1100" dirty="0"/>
              <a:t>is</a:t>
            </a:r>
            <a:r>
              <a:rPr kumimoji="1" lang="ja-JP" altLang="en-US" sz="1100" dirty="0"/>
              <a:t> </a:t>
            </a:r>
            <a:r>
              <a:rPr kumimoji="1" lang="en-US" altLang="ja-JP" sz="1100" dirty="0"/>
              <a:t>good</a:t>
            </a:r>
            <a:r>
              <a:rPr kumimoji="1" lang="ja-JP" altLang="en-US" sz="1100" dirty="0"/>
              <a:t> </a:t>
            </a:r>
            <a:r>
              <a:rPr kumimoji="1" lang="en-US" altLang="ja-JP" sz="1100" dirty="0"/>
              <a:t>or</a:t>
            </a:r>
            <a:r>
              <a:rPr kumimoji="1" lang="ja-JP" altLang="en-US" sz="1100" dirty="0"/>
              <a:t> </a:t>
            </a:r>
            <a:r>
              <a:rPr kumimoji="1" lang="en-US" altLang="ja-JP" sz="1100" dirty="0"/>
              <a:t>bad for others. Thinking of your own favorite things will make you feel good when you are scared or sad.</a:t>
            </a:r>
            <a:endParaRPr kumimoji="1" lang="ja-JP" altLang="en-US" sz="11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781A707-E395-478C-AB3F-B925F9C3FF38}"/>
              </a:ext>
            </a:extLst>
          </p:cNvPr>
          <p:cNvSpPr txBox="1"/>
          <p:nvPr/>
        </p:nvSpPr>
        <p:spPr>
          <a:xfrm>
            <a:off x="1300718" y="4131170"/>
            <a:ext cx="5080237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800" dirty="0"/>
              <a:t>👈</a:t>
            </a:r>
            <a:r>
              <a:rPr kumimoji="1" lang="en-US" altLang="ja-JP" sz="1800" dirty="0"/>
              <a:t>Press this button</a:t>
            </a:r>
            <a:r>
              <a:rPr kumimoji="1" lang="ja-JP" altLang="en-US" sz="1800" dirty="0"/>
              <a:t>　</a:t>
            </a:r>
            <a:r>
              <a:rPr kumimoji="1" lang="en-US" altLang="ja-JP" sz="1800" dirty="0"/>
              <a:t> and</a:t>
            </a:r>
            <a:r>
              <a:rPr kumimoji="1" lang="ja-JP" altLang="en-US" sz="1800" dirty="0"/>
              <a:t>　</a:t>
            </a:r>
            <a:r>
              <a:rPr kumimoji="1" lang="en-US" altLang="ja-JP" sz="1800" dirty="0"/>
              <a:t>let’s sing together</a:t>
            </a:r>
            <a:r>
              <a:rPr kumimoji="1" lang="ja-JP" altLang="en-US" sz="1800" dirty="0"/>
              <a:t>！</a:t>
            </a:r>
            <a:r>
              <a:rPr kumimoji="1" lang="en-US" altLang="ja-JP" sz="1800" dirty="0"/>
              <a:t> </a:t>
            </a:r>
            <a:endParaRPr kumimoji="1" lang="ja-JP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0AF40B-B8D5-41B5-9509-DA5DEB106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" sz="2800" dirty="0">
                <a:solidFill>
                  <a:schemeClr val="accent4">
                    <a:lumMod val="50000"/>
                  </a:schemeClr>
                </a:solidFill>
              </a:rPr>
              <a:t>3</a:t>
            </a:r>
            <a:r>
              <a:rPr lang="ja" altLang="ja-JP" sz="2800" dirty="0"/>
              <a:t>- The Meaning of Lyrics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1B3354A-7071-48F9-BE55-D25931C65A57}"/>
              </a:ext>
            </a:extLst>
          </p:cNvPr>
          <p:cNvSpPr txBox="1"/>
          <p:nvPr/>
        </p:nvSpPr>
        <p:spPr>
          <a:xfrm>
            <a:off x="470263" y="1363686"/>
            <a:ext cx="4014718" cy="230832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ja-JP" sz="1200" i="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Cream-colored ponies</a:t>
            </a:r>
          </a:p>
          <a:p>
            <a:b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altLang="ja-JP" sz="1200" i="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And crisp apple strudels</a:t>
            </a:r>
          </a:p>
          <a:p>
            <a:b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altLang="ja-JP" sz="1200" i="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Doorbells and sleigh bells</a:t>
            </a:r>
          </a:p>
          <a:p>
            <a:b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altLang="ja-JP" sz="1200" i="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And schnitzel with noodles </a:t>
            </a:r>
          </a:p>
          <a:p>
            <a:b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altLang="ja-JP" sz="1200" i="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Wild geese that fly with the moon on their wings</a:t>
            </a:r>
          </a:p>
          <a:p>
            <a:b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altLang="ja-JP" sz="1200" i="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These are a few of my favorite things</a:t>
            </a:r>
          </a:p>
          <a:p>
            <a:endParaRPr lang="en-US" altLang="ja-JP" sz="1200" i="0" dirty="0">
              <a:solidFill>
                <a:srgbClr val="0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" name="My Favorite Things from The Sound of Music">
            <a:hlinkClick r:id="" action="ppaction://media"/>
            <a:extLst>
              <a:ext uri="{FF2B5EF4-FFF2-40B4-BE49-F238E27FC236}">
                <a16:creationId xmlns:a16="http://schemas.microsoft.com/office/drawing/2014/main" id="{86587230-AC09-41E2-8659-EB1ADDA0A83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2119" end="6215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6107" y="3852526"/>
            <a:ext cx="454588" cy="45458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CBE024F-7085-404C-B07A-433617A6A08D}"/>
              </a:ext>
            </a:extLst>
          </p:cNvPr>
          <p:cNvSpPr txBox="1"/>
          <p:nvPr/>
        </p:nvSpPr>
        <p:spPr>
          <a:xfrm>
            <a:off x="829531" y="4451347"/>
            <a:ext cx="4385161" cy="33855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600" dirty="0"/>
              <a:t>👆</a:t>
            </a:r>
            <a:r>
              <a:rPr kumimoji="1" lang="en-US" altLang="ja-JP" sz="1600" dirty="0"/>
              <a:t>Press this button</a:t>
            </a:r>
            <a:r>
              <a:rPr kumimoji="1" lang="ja-JP" altLang="en-US" sz="1600" dirty="0"/>
              <a:t>　</a:t>
            </a:r>
            <a:r>
              <a:rPr kumimoji="1" lang="en-US" altLang="ja-JP" sz="1600" dirty="0"/>
              <a:t> and</a:t>
            </a:r>
            <a:r>
              <a:rPr kumimoji="1" lang="ja-JP" altLang="en-US" sz="1600" dirty="0"/>
              <a:t>　</a:t>
            </a:r>
            <a:r>
              <a:rPr kumimoji="1" lang="en-US" altLang="ja-JP" sz="1600" dirty="0"/>
              <a:t>let’s sing together</a:t>
            </a:r>
            <a:r>
              <a:rPr kumimoji="1" lang="ja-JP" altLang="en-US" sz="1600" dirty="0"/>
              <a:t>！</a:t>
            </a:r>
            <a:r>
              <a:rPr kumimoji="1" lang="en-US" altLang="ja-JP" sz="1600" dirty="0"/>
              <a:t> </a:t>
            </a:r>
            <a:endParaRPr kumimoji="1" lang="ja-JP" altLang="en-US" sz="1600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07189BE-BAE7-4B19-93D8-29A4C08850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9021" y="126383"/>
            <a:ext cx="4347319" cy="244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593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0AF40B-B8D5-41B5-9509-DA5DEB106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" sz="2800" dirty="0">
                <a:solidFill>
                  <a:schemeClr val="accent4">
                    <a:lumMod val="50000"/>
                  </a:schemeClr>
                </a:solidFill>
              </a:rPr>
              <a:t>3</a:t>
            </a:r>
            <a:r>
              <a:rPr lang="ja" altLang="ja-JP" sz="2800" dirty="0"/>
              <a:t>- The Meaning of Lyrics</a:t>
            </a: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8426430-6BD8-4FB1-9974-497A5839B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656410"/>
            <a:ext cx="3967692" cy="183068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4300" indent="0">
              <a:buNone/>
            </a:pPr>
            <a:r>
              <a:rPr lang="en-US" altLang="ja-JP" sz="1200" b="0" i="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Girls in white dresses with blue satin sashes</a:t>
            </a:r>
          </a:p>
          <a:p>
            <a:pPr marL="114300" indent="0">
              <a:buNone/>
            </a:pPr>
            <a:b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altLang="ja-JP" sz="1200" b="0" i="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Snowflakes that stay on my nose and eyelashes</a:t>
            </a:r>
          </a:p>
          <a:p>
            <a:pPr marL="114300" indent="0">
              <a:buNone/>
            </a:pPr>
            <a:b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altLang="ja-JP" sz="1200" b="0" i="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Silver-white winters that melt into springs</a:t>
            </a:r>
          </a:p>
          <a:p>
            <a:pPr marL="114300" indent="0">
              <a:buNone/>
            </a:pPr>
            <a:b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altLang="ja-JP" sz="1200" b="0" i="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These are a few of my favorite things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BA5DB8-15AE-45C7-9ED1-8DD849670FA2}"/>
              </a:ext>
            </a:extLst>
          </p:cNvPr>
          <p:cNvSpPr txBox="1"/>
          <p:nvPr/>
        </p:nvSpPr>
        <p:spPr>
          <a:xfrm>
            <a:off x="5700631" y="1548098"/>
            <a:ext cx="3131669" cy="193899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ja-JP" sz="1200" b="0" i="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When the dog bites</a:t>
            </a:r>
          </a:p>
          <a:p>
            <a:endParaRPr lang="en-US" altLang="ja-JP" sz="1200" b="0" i="0" dirty="0">
              <a:solidFill>
                <a:srgbClr val="0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200" b="0" i="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When the bee stings</a:t>
            </a:r>
          </a:p>
          <a:p>
            <a:pPr lvl="5" algn="just"/>
            <a:b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altLang="ja-JP" sz="1200" b="0" i="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When I’m feeling sad</a:t>
            </a:r>
          </a:p>
          <a:p>
            <a:b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altLang="ja-JP" sz="1200" b="0" i="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I simply remember my favorite things</a:t>
            </a:r>
          </a:p>
          <a:p>
            <a:pPr lvl="3"/>
            <a:b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altLang="ja-JP" sz="1200" b="0" i="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And then I don’t feel so bad</a:t>
            </a:r>
          </a:p>
          <a:p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My Favorite Things from The Sound of Music">
            <a:hlinkClick r:id="" action="ppaction://media"/>
            <a:extLst>
              <a:ext uri="{FF2B5EF4-FFF2-40B4-BE49-F238E27FC236}">
                <a16:creationId xmlns:a16="http://schemas.microsoft.com/office/drawing/2014/main" id="{D9807DB5-FE36-4A60-BC10-38A45C2689A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7000" end="4716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3545" y="3758437"/>
            <a:ext cx="489603" cy="489603"/>
          </a:xfrm>
          <a:prstGeom prst="rect">
            <a:avLst/>
          </a:prstGeom>
        </p:spPr>
      </p:pic>
      <p:pic>
        <p:nvPicPr>
          <p:cNvPr id="9" name="My Favorite Things from The Sound of Music">
            <a:hlinkClick r:id="" action="ppaction://media"/>
            <a:extLst>
              <a:ext uri="{FF2B5EF4-FFF2-40B4-BE49-F238E27FC236}">
                <a16:creationId xmlns:a16="http://schemas.microsoft.com/office/drawing/2014/main" id="{828AB601-5F5A-4811-9BDD-3D238C2C49F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0500" end="3036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53842" y="3758438"/>
            <a:ext cx="489603" cy="48960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F5F704E-8E56-452E-B23E-D26B6599B65A}"/>
              </a:ext>
            </a:extLst>
          </p:cNvPr>
          <p:cNvSpPr txBox="1"/>
          <p:nvPr/>
        </p:nvSpPr>
        <p:spPr>
          <a:xfrm>
            <a:off x="533545" y="4477473"/>
            <a:ext cx="4385161" cy="33855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600" dirty="0"/>
              <a:t>👆</a:t>
            </a:r>
            <a:r>
              <a:rPr kumimoji="1" lang="en-US" altLang="ja-JP" sz="1600" dirty="0"/>
              <a:t>Press this button</a:t>
            </a:r>
            <a:r>
              <a:rPr kumimoji="1" lang="ja-JP" altLang="en-US" sz="1600" dirty="0"/>
              <a:t>　</a:t>
            </a:r>
            <a:r>
              <a:rPr kumimoji="1" lang="en-US" altLang="ja-JP" sz="1600" dirty="0"/>
              <a:t> and</a:t>
            </a:r>
            <a:r>
              <a:rPr kumimoji="1" lang="ja-JP" altLang="en-US" sz="1600" dirty="0"/>
              <a:t>　</a:t>
            </a:r>
            <a:r>
              <a:rPr kumimoji="1" lang="en-US" altLang="ja-JP" sz="1600" dirty="0"/>
              <a:t>let’s sing together</a:t>
            </a:r>
            <a:r>
              <a:rPr kumimoji="1" lang="ja-JP" altLang="en-US" sz="1600" dirty="0"/>
              <a:t>！</a:t>
            </a:r>
            <a:r>
              <a:rPr kumimoji="1" lang="en-US" altLang="ja-JP" sz="1600" dirty="0"/>
              <a:t> </a:t>
            </a:r>
            <a:endParaRPr kumimoji="1" lang="ja-JP" altLang="en-US" sz="1600" dirty="0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4A991111-06FC-4AFA-987E-D9481D1D5E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572000" y="179472"/>
            <a:ext cx="1572088" cy="1179066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13A92867-2E20-4224-9E27-2B34A6C5AB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6558184" y="634445"/>
            <a:ext cx="450316" cy="436242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2ECE1C8-ED13-4FF1-BDC3-64D15B7E3C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7008500" y="267927"/>
            <a:ext cx="727429" cy="6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7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7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67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" dirty="0">
                <a:solidFill>
                  <a:schemeClr val="accent4">
                    <a:lumMod val="50000"/>
                  </a:schemeClr>
                </a:solidFill>
              </a:rPr>
              <a:t>4</a:t>
            </a:r>
            <a:r>
              <a:rPr lang="en-US" altLang="ja" dirty="0"/>
              <a:t> </a:t>
            </a:r>
            <a:r>
              <a:rPr lang="ja" dirty="0"/>
              <a:t>- Vocab</a:t>
            </a:r>
            <a:r>
              <a:rPr lang="en-US" altLang="ja" dirty="0"/>
              <a:t>u</a:t>
            </a:r>
            <a:r>
              <a:rPr lang="ja" dirty="0"/>
              <a:t>lary</a:t>
            </a:r>
            <a:endParaRPr dirty="0"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311700" y="1058225"/>
            <a:ext cx="8520600" cy="3895438"/>
          </a:xfrm>
          <a:prstGeom prst="rect">
            <a:avLst/>
          </a:prstGeom>
          <a:solidFill>
            <a:schemeClr val="accent1"/>
          </a:solidFill>
          <a:ln w="38100" cap="rnd" cmpd="dbl">
            <a:solidFill>
              <a:schemeClr val="accent4">
                <a:alpha val="88000"/>
              </a:schemeClr>
            </a:solidFill>
            <a:beve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" u="sng" dirty="0">
                <a:solidFill>
                  <a:schemeClr val="accent4">
                    <a:lumMod val="50000"/>
                  </a:schemeClr>
                </a:solidFill>
              </a:rPr>
              <a:t>whisker</a:t>
            </a:r>
            <a:endParaRPr u="sng" dirty="0">
              <a:solidFill>
                <a:schemeClr val="accent4">
                  <a:lumMod val="50000"/>
                </a:schemeClr>
              </a:solidFill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Tx/>
              <a:buChar char="-"/>
            </a:pPr>
            <a:r>
              <a:rPr lang="ja" sz="1600" dirty="0"/>
              <a:t>any of the long stiff hairs that grow near the mouth of a cat, mouse, etc.</a:t>
            </a:r>
            <a:endParaRPr lang="en-US" altLang="ja" sz="1600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chemeClr val="accent4">
                    <a:lumMod val="50000"/>
                  </a:schemeClr>
                </a:solidFill>
              </a:rPr>
              <a:t>copper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Tx/>
              <a:buChar char="-"/>
            </a:pPr>
            <a:r>
              <a:rPr lang="en-US" sz="1600" dirty="0"/>
              <a:t>a soft reddish-brown metal</a:t>
            </a: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chemeClr val="accent4">
                    <a:lumMod val="50000"/>
                  </a:schemeClr>
                </a:solidFill>
              </a:rPr>
              <a:t>crisp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Tx/>
              <a:buChar char="-"/>
            </a:pPr>
            <a:r>
              <a:rPr lang="en-US" sz="1600" dirty="0"/>
              <a:t>something that is crisp is hard, and makes a pleasant sound when you break it or crush it</a:t>
            </a: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chemeClr val="accent4">
                    <a:lumMod val="50000"/>
                  </a:schemeClr>
                </a:solidFill>
              </a:rPr>
              <a:t>geese</a:t>
            </a: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600" dirty="0"/>
              <a:t>- the plural of goose </a:t>
            </a: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chemeClr val="accent4">
                    <a:lumMod val="50000"/>
                  </a:schemeClr>
                </a:solidFill>
              </a:rPr>
              <a:t>snowflake</a:t>
            </a: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600" dirty="0"/>
              <a:t>- a small soft flat piece of frozen water that falls as snow</a:t>
            </a: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en-US" sz="1600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" dirty="0">
                <a:solidFill>
                  <a:schemeClr val="accent4">
                    <a:lumMod val="50000"/>
                  </a:schemeClr>
                </a:solidFill>
              </a:rPr>
              <a:t>5</a:t>
            </a:r>
            <a:r>
              <a:rPr lang="ja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ja" dirty="0"/>
              <a:t>- Modern Version of "My Favorite Things"</a:t>
            </a:r>
            <a:endParaRPr dirty="0"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655850" y="1171600"/>
            <a:ext cx="3916150" cy="7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ja" sz="2000" b="1" u="sng" dirty="0"/>
              <a:t>7 rings / Ariana Grande (2019)</a:t>
            </a:r>
            <a:endParaRPr sz="2000" b="1" u="sng" dirty="0"/>
          </a:p>
        </p:txBody>
      </p:sp>
      <p:pic>
        <p:nvPicPr>
          <p:cNvPr id="2" name="オンライン メディア 1" descr="Ariana Grande - 7 rings (Official Video)">
            <a:hlinkClick r:id="" action="ppaction://media"/>
            <a:extLst>
              <a:ext uri="{FF2B5EF4-FFF2-40B4-BE49-F238E27FC236}">
                <a16:creationId xmlns:a16="http://schemas.microsoft.com/office/drawing/2014/main" id="{F66D54AC-914B-4145-B56B-48695082807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64257" y="1717303"/>
            <a:ext cx="5615485" cy="31727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16590B4-5C13-E34D-BE72-B7306D648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61804"/>
            <a:ext cx="8520600" cy="474320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kumimoji="1" lang="en-US" altLang="ja-JP" dirty="0">
                <a:solidFill>
                  <a:schemeClr val="tx1"/>
                </a:solidFill>
              </a:rPr>
              <a:t>&lt;Comparison of original and modern version&gt;</a:t>
            </a:r>
          </a:p>
          <a:p>
            <a:pPr marL="114300" indent="0">
              <a:buNone/>
            </a:pPr>
            <a:endParaRPr kumimoji="1" lang="ja-JP" altLang="en-US"/>
          </a:p>
        </p:txBody>
      </p:sp>
      <p:sp>
        <p:nvSpPr>
          <p:cNvPr id="4" name="Google Shape;120;p19">
            <a:extLst>
              <a:ext uri="{FF2B5EF4-FFF2-40B4-BE49-F238E27FC236}">
                <a16:creationId xmlns:a16="http://schemas.microsoft.com/office/drawing/2014/main" id="{0BB8AE88-771C-DA4F-ACD4-548E85D179F4}"/>
              </a:ext>
            </a:extLst>
          </p:cNvPr>
          <p:cNvSpPr txBox="1">
            <a:spLocks/>
          </p:cNvSpPr>
          <p:nvPr/>
        </p:nvSpPr>
        <p:spPr>
          <a:xfrm>
            <a:off x="311700" y="462253"/>
            <a:ext cx="85206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 b="0" i="0" u="none" strike="noStrike" cap="none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 b="0" i="0" u="none" strike="noStrike" cap="none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 b="0" i="0" u="none" strike="noStrike" cap="none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 b="0" i="0" u="none" strike="noStrike" cap="none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 b="0" i="0" u="none" strike="noStrike" cap="none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 b="0" i="0" u="none" strike="noStrike" cap="none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 b="0" i="0" u="none" strike="noStrike" cap="none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 b="0" i="0" u="none" strike="noStrike" cap="none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 b="0" i="0" u="none" strike="noStrike" cap="none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r>
              <a:rPr lang="en-GB" altLang="ja" dirty="0"/>
              <a:t> </a:t>
            </a:r>
            <a:r>
              <a:rPr lang="en-GB" altLang="ja" dirty="0">
                <a:solidFill>
                  <a:schemeClr val="accent4">
                    <a:lumMod val="50000"/>
                  </a:schemeClr>
                </a:solidFill>
              </a:rPr>
              <a:t>5</a:t>
            </a:r>
            <a:r>
              <a:rPr lang="en-GB" altLang="ja" dirty="0"/>
              <a:t> - Modern Version of "My </a:t>
            </a:r>
            <a:r>
              <a:rPr lang="en-GB" altLang="ja" dirty="0" err="1"/>
              <a:t>Favorite</a:t>
            </a:r>
            <a:r>
              <a:rPr lang="en-GB" altLang="ja" dirty="0"/>
              <a:t> Things"</a:t>
            </a:r>
            <a:endParaRPr lang="en-GB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3C32A82-6900-884B-AFD2-531CA1F00FF1}"/>
              </a:ext>
            </a:extLst>
          </p:cNvPr>
          <p:cNvSpPr txBox="1"/>
          <p:nvPr/>
        </p:nvSpPr>
        <p:spPr>
          <a:xfrm>
            <a:off x="5064982" y="1891653"/>
            <a:ext cx="3656770" cy="2462213"/>
          </a:xfrm>
          <a:prstGeom prst="rect">
            <a:avLst/>
          </a:prstGeom>
          <a:solidFill>
            <a:schemeClr val="accent1"/>
          </a:solidFill>
          <a:ln w="31750" cap="rnd" cmpd="dbl">
            <a:solidFill>
              <a:schemeClr val="accent4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kumimoji="1" lang="en-US" altLang="ja-JP" u="sng" dirty="0">
                <a:solidFill>
                  <a:schemeClr val="accent4">
                    <a:lumMod val="50000"/>
                  </a:schemeClr>
                </a:solidFill>
              </a:rPr>
              <a:t>Breakfast at Tiffany’s</a:t>
            </a:r>
            <a:r>
              <a:rPr kumimoji="1" lang="en-US" altLang="ja-JP" dirty="0"/>
              <a:t> and </a:t>
            </a:r>
            <a:r>
              <a:rPr kumimoji="1" lang="en-US" altLang="ja-JP" u="sng" dirty="0">
                <a:solidFill>
                  <a:schemeClr val="accent4">
                    <a:lumMod val="50000"/>
                  </a:schemeClr>
                </a:solidFill>
              </a:rPr>
              <a:t>bottles of bubbles</a:t>
            </a:r>
          </a:p>
          <a:p>
            <a:pPr>
              <a:lnSpc>
                <a:spcPct val="250000"/>
              </a:lnSpc>
            </a:pPr>
            <a:r>
              <a:rPr kumimoji="1" lang="en-US" altLang="ja-JP" u="sng" dirty="0">
                <a:solidFill>
                  <a:schemeClr val="accent4">
                    <a:lumMod val="50000"/>
                  </a:schemeClr>
                </a:solidFill>
              </a:rPr>
              <a:t>Girls with tattoos who like getting in trouble</a:t>
            </a:r>
          </a:p>
          <a:p>
            <a:pPr>
              <a:lnSpc>
                <a:spcPct val="250000"/>
              </a:lnSpc>
            </a:pPr>
            <a:r>
              <a:rPr kumimoji="1" lang="en-US" altLang="ja-JP" u="sng" dirty="0">
                <a:solidFill>
                  <a:schemeClr val="accent4">
                    <a:lumMod val="50000"/>
                  </a:schemeClr>
                </a:solidFill>
              </a:rPr>
              <a:t>Lashes</a:t>
            </a:r>
            <a:r>
              <a:rPr kumimoji="1" lang="en-US" altLang="ja-JP" dirty="0"/>
              <a:t> and </a:t>
            </a:r>
            <a:r>
              <a:rPr kumimoji="1" lang="en-US" altLang="ja-JP" u="sng" dirty="0">
                <a:solidFill>
                  <a:schemeClr val="accent4">
                    <a:lumMod val="50000"/>
                  </a:schemeClr>
                </a:solidFill>
              </a:rPr>
              <a:t>diamonds</a:t>
            </a:r>
            <a:r>
              <a:rPr kumimoji="1" lang="en-US" altLang="ja-JP" dirty="0"/>
              <a:t>, </a:t>
            </a:r>
            <a:r>
              <a:rPr kumimoji="1" lang="en-US" altLang="ja-JP" u="sng" dirty="0">
                <a:solidFill>
                  <a:schemeClr val="accent4">
                    <a:lumMod val="50000"/>
                  </a:schemeClr>
                </a:solidFill>
              </a:rPr>
              <a:t>ATM machines</a:t>
            </a:r>
          </a:p>
          <a:p>
            <a:pPr>
              <a:lnSpc>
                <a:spcPct val="250000"/>
              </a:lnSpc>
            </a:pPr>
            <a:r>
              <a:rPr kumimoji="1" lang="en-US" altLang="ja-JP" dirty="0"/>
              <a:t>Buy myself all of my favorite things</a:t>
            </a:r>
          </a:p>
          <a:p>
            <a:r>
              <a:rPr kumimoji="1" lang="en-US" altLang="ja-JP" dirty="0"/>
              <a:t>  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1F7A1CD-070D-6F4A-A861-64E7E288CA84}"/>
              </a:ext>
            </a:extLst>
          </p:cNvPr>
          <p:cNvSpPr txBox="1"/>
          <p:nvPr/>
        </p:nvSpPr>
        <p:spPr>
          <a:xfrm>
            <a:off x="676382" y="1891653"/>
            <a:ext cx="3895618" cy="2462213"/>
          </a:xfrm>
          <a:prstGeom prst="rect">
            <a:avLst/>
          </a:prstGeom>
          <a:noFill/>
          <a:ln w="31750" cap="rnd" cmpd="dbl">
            <a:solidFill>
              <a:schemeClr val="accent4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kumimoji="1" lang="en-US" altLang="ja-JP" u="sng" dirty="0">
                <a:solidFill>
                  <a:schemeClr val="accent4">
                    <a:lumMod val="50000"/>
                  </a:schemeClr>
                </a:solidFill>
              </a:rPr>
              <a:t>Raindrops on roses</a:t>
            </a:r>
            <a:r>
              <a:rPr kumimoji="1" lang="en-US" altLang="ja-JP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kumimoji="1" lang="en-US" altLang="ja-JP" dirty="0">
                <a:solidFill>
                  <a:schemeClr val="tx1"/>
                </a:solidFill>
              </a:rPr>
              <a:t>and </a:t>
            </a:r>
            <a:r>
              <a:rPr kumimoji="1" lang="en-US" altLang="ja-JP" u="sng" dirty="0">
                <a:solidFill>
                  <a:schemeClr val="accent4">
                    <a:lumMod val="50000"/>
                  </a:schemeClr>
                </a:solidFill>
              </a:rPr>
              <a:t>whiskers on kittens</a:t>
            </a:r>
          </a:p>
          <a:p>
            <a:pPr>
              <a:lnSpc>
                <a:spcPct val="250000"/>
              </a:lnSpc>
            </a:pPr>
            <a:r>
              <a:rPr kumimoji="1" lang="en-US" altLang="ja-JP" u="sng" dirty="0">
                <a:solidFill>
                  <a:schemeClr val="accent4">
                    <a:lumMod val="50000"/>
                  </a:schemeClr>
                </a:solidFill>
              </a:rPr>
              <a:t>Bright copper kettles</a:t>
            </a:r>
            <a:r>
              <a:rPr kumimoji="1" lang="en-US" altLang="ja-JP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kumimoji="1" lang="en-US" altLang="ja-JP" dirty="0">
                <a:solidFill>
                  <a:schemeClr val="tx1"/>
                </a:solidFill>
              </a:rPr>
              <a:t>and </a:t>
            </a:r>
            <a:r>
              <a:rPr kumimoji="1" lang="en-US" altLang="ja-JP" u="sng" dirty="0">
                <a:solidFill>
                  <a:schemeClr val="accent4">
                    <a:lumMod val="50000"/>
                  </a:schemeClr>
                </a:solidFill>
              </a:rPr>
              <a:t>warm woolen mittens</a:t>
            </a:r>
          </a:p>
          <a:p>
            <a:pPr>
              <a:lnSpc>
                <a:spcPct val="250000"/>
              </a:lnSpc>
            </a:pPr>
            <a:r>
              <a:rPr kumimoji="1" lang="en-US" altLang="ja-JP" u="sng" dirty="0">
                <a:solidFill>
                  <a:schemeClr val="accent4">
                    <a:lumMod val="50000"/>
                  </a:schemeClr>
                </a:solidFill>
              </a:rPr>
              <a:t>Brown paper packages tied up with strings</a:t>
            </a:r>
          </a:p>
          <a:p>
            <a:pPr>
              <a:lnSpc>
                <a:spcPct val="250000"/>
              </a:lnSpc>
            </a:pPr>
            <a:r>
              <a:rPr kumimoji="1" lang="en-US" altLang="ja-JP" dirty="0">
                <a:solidFill>
                  <a:schemeClr val="tx1"/>
                </a:solidFill>
              </a:rPr>
              <a:t>These are a few of my favorite things</a:t>
            </a:r>
          </a:p>
          <a:p>
            <a:r>
              <a:rPr kumimoji="1" lang="en-US" altLang="ja-JP" dirty="0"/>
              <a:t>   </a:t>
            </a:r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51A17D9-F7CC-C04B-9202-9EE4D92EADF6}"/>
              </a:ext>
            </a:extLst>
          </p:cNvPr>
          <p:cNvSpPr txBox="1"/>
          <p:nvPr/>
        </p:nvSpPr>
        <p:spPr>
          <a:xfrm>
            <a:off x="2184006" y="1737764"/>
            <a:ext cx="880369" cy="30777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Book Antiqua" panose="02040602050305030304" pitchFamily="18" charset="0"/>
              </a:rPr>
              <a:t>Original</a:t>
            </a:r>
            <a:endParaRPr kumimoji="1" lang="ja-JP" altLang="en-US" b="1">
              <a:latin typeface="Book Antiqua" panose="02040602050305030304" pitchFamily="18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24E2B60-765B-1F48-8500-02EF3CE5FB2B}"/>
              </a:ext>
            </a:extLst>
          </p:cNvPr>
          <p:cNvSpPr txBox="1"/>
          <p:nvPr/>
        </p:nvSpPr>
        <p:spPr>
          <a:xfrm>
            <a:off x="6482036" y="1753054"/>
            <a:ext cx="822661" cy="30777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Book Antiqua" panose="02040602050305030304" pitchFamily="18" charset="0"/>
              </a:rPr>
              <a:t>Modern</a:t>
            </a:r>
            <a:endParaRPr kumimoji="1" lang="ja-JP" altLang="en-US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000156"/>
      </p:ext>
    </p:extLst>
  </p:cSld>
  <p:clrMapOvr>
    <a:masterClrMapping/>
  </p:clrMapOvr>
</p:sld>
</file>

<file path=ppt/theme/theme1.xml><?xml version="1.0" encoding="utf-8"?>
<a:theme xmlns:a="http://schemas.openxmlformats.org/drawingml/2006/main" name="Paperback">
  <a:themeElements>
    <a:clrScheme name="Paperback">
      <a:dk1>
        <a:srgbClr val="000000"/>
      </a:dk1>
      <a:lt1>
        <a:srgbClr val="FFFFFF"/>
      </a:lt1>
      <a:dk2>
        <a:srgbClr val="00695C"/>
      </a:dk2>
      <a:lt2>
        <a:srgbClr val="26A69A"/>
      </a:lt2>
      <a:accent1>
        <a:srgbClr val="FFFBF0"/>
      </a:accent1>
      <a:accent2>
        <a:srgbClr val="B7B7B7"/>
      </a:accent2>
      <a:accent3>
        <a:srgbClr val="FB8C00"/>
      </a:accent3>
      <a:accent4>
        <a:srgbClr val="80CBC4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674</Words>
  <Application>Microsoft Macintosh PowerPoint</Application>
  <PresentationFormat>On-screen Show (16:9)</PresentationFormat>
  <Paragraphs>111</Paragraphs>
  <Slides>12</Slides>
  <Notes>7</Notes>
  <HiddenSlides>0</HiddenSlides>
  <MMClips>7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ＭＳ Ｐゴシック</vt:lpstr>
      <vt:lpstr>Old Standard TT</vt:lpstr>
      <vt:lpstr>Meiryo</vt:lpstr>
      <vt:lpstr>Book Antiqua</vt:lpstr>
      <vt:lpstr>Meiryo</vt:lpstr>
      <vt:lpstr>Paperback</vt:lpstr>
      <vt:lpstr>My Favorite Things - The Sound of Music -</vt:lpstr>
      <vt:lpstr>                       Song: My Favorite Things  </vt:lpstr>
      <vt:lpstr>Contents</vt:lpstr>
      <vt:lpstr>                             1.  Story Background  </vt:lpstr>
      <vt:lpstr>2 – Gap Fill</vt:lpstr>
      <vt:lpstr>2 – Gap Fill</vt:lpstr>
      <vt:lpstr>3- The Meaning of Lyrics</vt:lpstr>
      <vt:lpstr>3- The Meaning of Lyrics</vt:lpstr>
      <vt:lpstr>3- The Meaning of Lyrics</vt:lpstr>
      <vt:lpstr>4 - Vocabulary</vt:lpstr>
      <vt:lpstr>5 - Modern Version of "My Favorite Things"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Favorite Things - The Sound of Music -</dc:title>
  <dc:creator>内藤栞莉</dc:creator>
  <cp:lastModifiedBy>Jason Pipe</cp:lastModifiedBy>
  <cp:revision>38</cp:revision>
  <dcterms:modified xsi:type="dcterms:W3CDTF">2021-09-09T05:43:43Z</dcterms:modified>
</cp:coreProperties>
</file>