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5143500" type="screen16x9"/>
  <p:notesSz cx="6858000" cy="9144000"/>
  <p:embeddedFontLst>
    <p:embeddedFont>
      <p:font typeface="Lato" panose="020F0502020204030203" pitchFamily="34" charset="0"/>
      <p:regular r:id="rId15"/>
      <p:bold r:id="rId16"/>
      <p:italic r:id="rId17"/>
      <p:boldItalic r:id="rId18"/>
    </p:embeddedFont>
    <p:embeddedFont>
      <p:font typeface="Raleway" pitchFamily="2" charset="77"/>
      <p:regular r:id="rId19"/>
      <p:bold r:id="rId20"/>
      <p:italic r:id="rId21"/>
      <p:bold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679"/>
  </p:normalViewPr>
  <p:slideViewPr>
    <p:cSldViewPr snapToGrid="0">
      <p:cViewPr varScale="1">
        <p:scale>
          <a:sx n="117" d="100"/>
          <a:sy n="117" d="100"/>
        </p:scale>
        <p:origin x="944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cb9a0b074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cb9a0b074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d5b15f0a3_5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d5b15f0a3_5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20381db3f3_1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20381db3f3_1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723630543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723630543_3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d251bb473_0_6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d251bb473_0_6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d251bb473_0_6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d251bb473_0_6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25d9fbb48f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25d9fbb48f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cb9a0b074_1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cb9a0b074_1_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26381c1c2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26381c1c2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26381c1c2c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326381c1c2c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723630543_1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88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723630543_1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cb9a0b074_1_2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cb9a0b074_1_2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" name="Google Shape;11;p2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2" name="Google Shape;12;p2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2371725" y="630225"/>
            <a:ext cx="6331500" cy="154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2390267" y="3238450"/>
            <a:ext cx="6331500" cy="1241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oogle Shape;17;p3"/>
          <p:cNvCxnSpPr/>
          <p:nvPr/>
        </p:nvCxnSpPr>
        <p:spPr>
          <a:xfrm>
            <a:off x="425200" y="415650"/>
            <a:ext cx="8296800" cy="0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8" name="Google Shape;18;p3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9" name="Google Shape;19;p3"/>
          <p:cNvSpPr txBox="1">
            <a:spLocks noGrp="1"/>
          </p:cNvSpPr>
          <p:nvPr>
            <p:ph type="title"/>
          </p:nvPr>
        </p:nvSpPr>
        <p:spPr>
          <a:xfrm>
            <a:off x="406425" y="1806825"/>
            <a:ext cx="8296800" cy="154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Google Shape;22;p4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3" name="Google Shape;23;p4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4" name="Google Shape;24;p4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5" name="Google Shape;25;p4"/>
          <p:cNvSpPr txBox="1">
            <a:spLocks noGrp="1"/>
          </p:cNvSpPr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body" idx="1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Google Shape;29;p5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0" name="Google Shape;30;p5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1" name="Google Shape;31;p5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2" name="Google Shape;32;p5"/>
          <p:cNvSpPr txBox="1">
            <a:spLocks noGrp="1"/>
          </p:cNvSpPr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1"/>
          </p:nvPr>
        </p:nvSpPr>
        <p:spPr>
          <a:xfrm>
            <a:off x="2400303" y="1602675"/>
            <a:ext cx="3071400" cy="300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body" idx="2"/>
          </p:nvPr>
        </p:nvSpPr>
        <p:spPr>
          <a:xfrm>
            <a:off x="5650572" y="1602675"/>
            <a:ext cx="3071400" cy="300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303300" y="411575"/>
            <a:ext cx="8520600" cy="63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Google Shape;40;p7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319500" y="936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319500" y="1846804"/>
            <a:ext cx="2808000" cy="280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rgbClr val="353535"/>
        </a:solidFill>
        <a:effectLst/>
      </p:bgPr>
    </p:bg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8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283103" y="712141"/>
            <a:ext cx="6244200" cy="383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9"/>
          <p:cNvSpPr/>
          <p:nvPr/>
        </p:nvSpPr>
        <p:spPr>
          <a:xfrm>
            <a:off x="4572000" y="1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50" name="Google Shape;5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1" name="Google Shape;51;p9"/>
          <p:cNvSpPr txBox="1">
            <a:spLocks noGrp="1"/>
          </p:cNvSpPr>
          <p:nvPr>
            <p:ph type="title"/>
          </p:nvPr>
        </p:nvSpPr>
        <p:spPr>
          <a:xfrm>
            <a:off x="265500" y="1397350"/>
            <a:ext cx="4045200" cy="1318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subTitle" idx="1"/>
          </p:nvPr>
        </p:nvSpPr>
        <p:spPr>
          <a:xfrm>
            <a:off x="265500" y="273537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4" name="Google Shape;54;p9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Google Shape;56;p10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7" name="Google Shape;57;p10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8" name="Google Shape;58;p10"/>
          <p:cNvSpPr txBox="1">
            <a:spLocks noGrp="1"/>
          </p:cNvSpPr>
          <p:nvPr>
            <p:ph type="body" idx="1"/>
          </p:nvPr>
        </p:nvSpPr>
        <p:spPr>
          <a:xfrm>
            <a:off x="328017" y="4226025"/>
            <a:ext cx="83886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1" name="Google Shape;61;p11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2" name="Google Shape;62;p11"/>
          <p:cNvCxnSpPr/>
          <p:nvPr/>
        </p:nvCxnSpPr>
        <p:spPr>
          <a:xfrm>
            <a:off x="425200" y="415650"/>
            <a:ext cx="82968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3" name="Google Shape;63;p11"/>
          <p:cNvSpPr txBox="1">
            <a:spLocks noGrp="1"/>
          </p:cNvSpPr>
          <p:nvPr>
            <p:ph type="title" hasCustomPrompt="1"/>
          </p:nvPr>
        </p:nvSpPr>
        <p:spPr>
          <a:xfrm>
            <a:off x="853950" y="1304850"/>
            <a:ext cx="7436100" cy="15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853950" y="2919450"/>
            <a:ext cx="74361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2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wiss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hyperlink" Target="https://youtu.be/b0mOY7OMHh4?si=3Gqzf3gdYgoOCi4D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4" Type="http://schemas.openxmlformats.org/officeDocument/2006/relationships/hyperlink" Target="https://youtu.be/b0mOY7OMHh4?si=3Gqzf3gdYgoOCi4D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5" Type="http://schemas.openxmlformats.org/officeDocument/2006/relationships/hyperlink" Target="https://www.google.com/search?sca_esv=625157b32196c1a0&amp;sxsrf=ADLYWIIV-dSRbWlfK4vwiEF3WB9rR2lSPA:1734665751059&amp;q=authorizing&amp;si=ACC90nwKPQWKXvO0LWGU61hOTgoDMtXqtY3tzsHSOxCmAArXvihtOq038gW6INpCzauOK5yhNqmqgPj6MiCLjlTxNTeKyJQ3FroqXksrpQWRqgqRDeqGy48%3D&amp;expnd=1&amp;sa=X&amp;ved=2ahUKEwiYhZW_tbWKAxVgqFYBHVXPAF0QyecJegQILRAO" TargetMode="Externa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4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13"/>
          <p:cNvPicPr preferRelativeResize="0"/>
          <p:nvPr/>
        </p:nvPicPr>
        <p:blipFill rotWithShape="1">
          <a:blip r:embed="rId3">
            <a:alphaModFix/>
          </a:blip>
          <a:srcRect l="3870" t="659" r="-3869" b="-660"/>
          <a:stretch/>
        </p:blipFill>
        <p:spPr>
          <a:xfrm>
            <a:off x="12" y="0"/>
            <a:ext cx="7715237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3"/>
          <p:cNvSpPr txBox="1">
            <a:spLocks noGrp="1"/>
          </p:cNvSpPr>
          <p:nvPr>
            <p:ph type="ctrTitle"/>
          </p:nvPr>
        </p:nvSpPr>
        <p:spPr>
          <a:xfrm>
            <a:off x="4266490" y="267093"/>
            <a:ext cx="4631100" cy="154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The office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“Dwight’s Drug investigation”</a:t>
            </a:r>
            <a:endParaRPr dirty="0"/>
          </a:p>
        </p:txBody>
      </p:sp>
      <p:sp>
        <p:nvSpPr>
          <p:cNvPr id="74" name="Google Shape;74;p13"/>
          <p:cNvSpPr txBox="1">
            <a:spLocks noGrp="1"/>
          </p:cNvSpPr>
          <p:nvPr>
            <p:ph type="subTitle" idx="1"/>
          </p:nvPr>
        </p:nvSpPr>
        <p:spPr>
          <a:xfrm>
            <a:off x="-1959428" y="4256312"/>
            <a:ext cx="1066800" cy="115428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 dirty="0"/>
          </a:p>
        </p:txBody>
      </p:sp>
      <p:sp>
        <p:nvSpPr>
          <p:cNvPr id="75" name="Google Shape;75;p13"/>
          <p:cNvSpPr txBox="1"/>
          <p:nvPr/>
        </p:nvSpPr>
        <p:spPr>
          <a:xfrm>
            <a:off x="4314458" y="4679125"/>
            <a:ext cx="4631100" cy="3489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u="sng" dirty="0">
                <a:solidFill>
                  <a:schemeClr val="hlink"/>
                </a:solidFill>
                <a:latin typeface="Lato"/>
                <a:ea typeface="Lato"/>
                <a:cs typeface="Lato"/>
                <a:sym typeface="Lato"/>
                <a:hlinkClick r:id="rId4"/>
              </a:rPr>
              <a:t>https://youtu.be/b0mOY7OMHh4?si=3Gqzf3gdYgoOCi4D</a:t>
            </a:r>
            <a:endParaRPr sz="1300" dirty="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3" name="Picture 2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C7825C75-E079-6656-15A4-282F1EA1BC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65725" y="2631785"/>
            <a:ext cx="1931865" cy="193186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4"/>
          <p:cNvSpPr txBox="1">
            <a:spLocks noGrp="1"/>
          </p:cNvSpPr>
          <p:nvPr>
            <p:ph type="title" idx="4294967295"/>
          </p:nvPr>
        </p:nvSpPr>
        <p:spPr>
          <a:xfrm>
            <a:off x="535775" y="712150"/>
            <a:ext cx="5197200" cy="7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3600">
                <a:solidFill>
                  <a:schemeClr val="dk1"/>
                </a:solidFill>
              </a:rPr>
              <a:t>Why I chose this scene</a:t>
            </a:r>
            <a:endParaRPr sz="2400"/>
          </a:p>
        </p:txBody>
      </p:sp>
      <p:sp>
        <p:nvSpPr>
          <p:cNvPr id="81" name="Google Shape;81;p14"/>
          <p:cNvSpPr txBox="1">
            <a:spLocks noGrp="1"/>
          </p:cNvSpPr>
          <p:nvPr>
            <p:ph type="title" idx="4294967295"/>
          </p:nvPr>
        </p:nvSpPr>
        <p:spPr>
          <a:xfrm>
            <a:off x="535775" y="1480150"/>
            <a:ext cx="5197200" cy="306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0">
                <a:latin typeface="Lato"/>
                <a:ea typeface="Lato"/>
                <a:cs typeface="Lato"/>
                <a:sym typeface="Lato"/>
              </a:rPr>
              <a:t>I LOVE The Office!</a:t>
            </a:r>
            <a:endParaRPr sz="1800" b="0"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800" b="0">
                <a:latin typeface="Lato"/>
                <a:ea typeface="Lato"/>
                <a:cs typeface="Lato"/>
                <a:sym typeface="Lato"/>
              </a:rPr>
              <a:t>I used to watch this show all the time with my parents when I used to live with them.</a:t>
            </a:r>
            <a:endParaRPr sz="1800" b="0"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800" b="0">
                <a:latin typeface="Lato"/>
                <a:ea typeface="Lato"/>
                <a:cs typeface="Lato"/>
                <a:sym typeface="Lato"/>
              </a:rPr>
              <a:t>I remember when I saw this scene I couldn't stop laughing!</a:t>
            </a:r>
            <a:endParaRPr sz="1800" b="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2" name="Google Shape;8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83825" y="152400"/>
            <a:ext cx="2682550" cy="46879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5"/>
          <p:cNvSpPr txBox="1">
            <a:spLocks noGrp="1"/>
          </p:cNvSpPr>
          <p:nvPr>
            <p:ph type="title" idx="4294967295"/>
          </p:nvPr>
        </p:nvSpPr>
        <p:spPr>
          <a:xfrm>
            <a:off x="525650" y="479725"/>
            <a:ext cx="7619100" cy="7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3600">
                <a:solidFill>
                  <a:schemeClr val="dk1"/>
                </a:solidFill>
              </a:rPr>
              <a:t>Description of the show/scene</a:t>
            </a:r>
            <a:endParaRPr sz="2400"/>
          </a:p>
        </p:txBody>
      </p:sp>
      <p:sp>
        <p:nvSpPr>
          <p:cNvPr id="88" name="Google Shape;88;p15"/>
          <p:cNvSpPr txBox="1"/>
          <p:nvPr/>
        </p:nvSpPr>
        <p:spPr>
          <a:xfrm>
            <a:off x="525650" y="1491913"/>
            <a:ext cx="3920700" cy="27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The office is a TV comedy show about a paper company, Dunder Mifflin.</a:t>
            </a:r>
            <a:endParaRPr sz="18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In this scene, drugs were found in the parking lot, and Dwight (a character in The Office) is investigating who’s drug it was.</a:t>
            </a:r>
            <a:endParaRPr sz="18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endParaRPr sz="1800">
              <a:solidFill>
                <a:srgbClr val="FF0000"/>
              </a:solidFill>
              <a:highlight>
                <a:srgbClr val="FFF2CC"/>
              </a:highlight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9" name="Google Shape;8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35225" y="1247725"/>
            <a:ext cx="3167240" cy="3590975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5"/>
          <p:cNvSpPr txBox="1"/>
          <p:nvPr/>
        </p:nvSpPr>
        <p:spPr>
          <a:xfrm>
            <a:off x="449449" y="4596288"/>
            <a:ext cx="4709575" cy="3489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u="sng" dirty="0">
                <a:solidFill>
                  <a:schemeClr val="hlink"/>
                </a:solidFill>
                <a:latin typeface="Lato"/>
                <a:ea typeface="Lato"/>
                <a:cs typeface="Lato"/>
                <a:sym typeface="Lato"/>
                <a:hlinkClick r:id="rId4"/>
              </a:rPr>
              <a:t>https://youtu.be/b0mOY7OMHh4?si=3Gqzf3gdYgoOCi4D</a:t>
            </a:r>
            <a:endParaRPr sz="1300" dirty="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1900" y="162737"/>
            <a:ext cx="4254600" cy="4818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6" descr="Piece of duct tape sticking a note to the slide"/>
          <p:cNvPicPr preferRelativeResize="0"/>
          <p:nvPr/>
        </p:nvPicPr>
        <p:blipFill rotWithShape="1">
          <a:blip r:embed="rId4">
            <a:alphaModFix/>
          </a:blip>
          <a:srcRect l="9244" t="5926" r="2118" b="10011"/>
          <a:stretch/>
        </p:blipFill>
        <p:spPr>
          <a:xfrm rot="154828">
            <a:off x="1292675" y="147301"/>
            <a:ext cx="2072000" cy="73605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6"/>
          <p:cNvSpPr txBox="1"/>
          <p:nvPr/>
        </p:nvSpPr>
        <p:spPr>
          <a:xfrm>
            <a:off x="864850" y="687397"/>
            <a:ext cx="3432900" cy="7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rPr>
              <a:t>Vocab (words)</a:t>
            </a:r>
            <a:endParaRPr sz="3000" b="1">
              <a:solidFill>
                <a:schemeClr val="lt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98" name="Google Shape;98;p16"/>
          <p:cNvSpPr txBox="1">
            <a:spLocks noGrp="1"/>
          </p:cNvSpPr>
          <p:nvPr>
            <p:ph type="body" idx="4294967295"/>
          </p:nvPr>
        </p:nvSpPr>
        <p:spPr>
          <a:xfrm>
            <a:off x="662750" y="1347155"/>
            <a:ext cx="3432900" cy="332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➔"/>
            </a:pPr>
            <a:r>
              <a:rPr lang="en" sz="14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Drug mule</a:t>
            </a:r>
            <a:br>
              <a:rPr lang="en" sz="1400">
                <a:latin typeface="Raleway"/>
                <a:ea typeface="Raleway"/>
                <a:cs typeface="Raleway"/>
                <a:sym typeface="Raleway"/>
              </a:rPr>
            </a:br>
            <a:r>
              <a:rPr lang="en" sz="1100">
                <a:latin typeface="Raleway"/>
                <a:ea typeface="Raleway"/>
                <a:cs typeface="Raleway"/>
                <a:sym typeface="Raleway"/>
              </a:rPr>
              <a:t>someone who personally transports illegal drugs</a:t>
            </a:r>
            <a:endParaRPr sz="1100"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1750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➔"/>
            </a:pPr>
            <a:r>
              <a:rPr lang="en" sz="14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bug</a:t>
            </a:r>
            <a:endParaRPr sz="1400"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100">
                <a:latin typeface="Raleway"/>
                <a:ea typeface="Raleway"/>
                <a:cs typeface="Raleway"/>
                <a:sym typeface="Raleway"/>
              </a:rPr>
              <a:t>To annoy someone</a:t>
            </a:r>
            <a:endParaRPr sz="1100"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1750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➔"/>
            </a:pPr>
            <a:r>
              <a:rPr lang="en" sz="14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Nark</a:t>
            </a:r>
            <a:br>
              <a:rPr lang="en" sz="1400">
                <a:latin typeface="Raleway"/>
                <a:ea typeface="Raleway"/>
                <a:cs typeface="Raleway"/>
                <a:sym typeface="Raleway"/>
              </a:rPr>
            </a:br>
            <a:r>
              <a:rPr lang="en" sz="1300">
                <a:latin typeface="Raleway"/>
                <a:ea typeface="Raleway"/>
                <a:cs typeface="Raleway"/>
                <a:sym typeface="Raleway"/>
              </a:rPr>
              <a:t>1. </a:t>
            </a:r>
            <a:r>
              <a:rPr lang="en" sz="1100">
                <a:latin typeface="Raleway"/>
                <a:ea typeface="Raleway"/>
                <a:cs typeface="Raleway"/>
                <a:sym typeface="Raleway"/>
              </a:rPr>
              <a:t>a police informer (UK)</a:t>
            </a:r>
            <a:br>
              <a:rPr lang="en" sz="1100">
                <a:latin typeface="Raleway"/>
                <a:ea typeface="Raleway"/>
                <a:cs typeface="Raleway"/>
                <a:sym typeface="Raleway"/>
              </a:rPr>
            </a:br>
            <a:r>
              <a:rPr lang="en" sz="1100">
                <a:latin typeface="Raleway"/>
                <a:ea typeface="Raleway"/>
                <a:cs typeface="Raleway"/>
                <a:sym typeface="Raleway"/>
              </a:rPr>
              <a:t>2. an annoying person or thing (AUS, NZ)</a:t>
            </a:r>
            <a:endParaRPr sz="1100"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1750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➔"/>
            </a:pPr>
            <a:r>
              <a:rPr lang="en" sz="14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Search warrant</a:t>
            </a:r>
            <a:endParaRPr sz="1400"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0" algn="l" rtl="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100">
                <a:latin typeface="Raleway"/>
                <a:ea typeface="Raleway"/>
                <a:cs typeface="Raleway"/>
                <a:sym typeface="Raleway"/>
              </a:rPr>
              <a:t>a legal document </a:t>
            </a:r>
            <a:r>
              <a:rPr lang="en" sz="1100">
                <a:uFill>
                  <a:noFill/>
                </a:uFill>
                <a:latin typeface="Raleway"/>
                <a:ea typeface="Raleway"/>
                <a:cs typeface="Raleway"/>
                <a:sym typeface="Raleway"/>
                <a:hlinkClick r:id="rId5"/>
              </a:rPr>
              <a:t>authorizing</a:t>
            </a:r>
            <a:r>
              <a:rPr lang="en" sz="1100">
                <a:latin typeface="Raleway"/>
                <a:ea typeface="Raleway"/>
                <a:cs typeface="Raleway"/>
                <a:sym typeface="Raleway"/>
              </a:rPr>
              <a:t> a police officer or other official to enter and search premises</a:t>
            </a:r>
            <a:endParaRPr sz="1200"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sz="1200"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99" name="Google Shape;9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05900" y="162737"/>
            <a:ext cx="4254600" cy="4818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6" descr="Piece of duct tape sticking a note to the slide"/>
          <p:cNvPicPr preferRelativeResize="0"/>
          <p:nvPr/>
        </p:nvPicPr>
        <p:blipFill rotWithShape="1">
          <a:blip r:embed="rId4">
            <a:alphaModFix/>
          </a:blip>
          <a:srcRect l="9244" t="5926" r="2118" b="10011"/>
          <a:stretch/>
        </p:blipFill>
        <p:spPr>
          <a:xfrm rot="154828">
            <a:off x="5497200" y="147301"/>
            <a:ext cx="2072000" cy="73605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6"/>
          <p:cNvSpPr txBox="1"/>
          <p:nvPr/>
        </p:nvSpPr>
        <p:spPr>
          <a:xfrm>
            <a:off x="4766250" y="687397"/>
            <a:ext cx="3432900" cy="7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rPr>
              <a:t>Vocab (Phrases)</a:t>
            </a:r>
            <a:endParaRPr sz="3000" b="1">
              <a:solidFill>
                <a:schemeClr val="lt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02" name="Google Shape;102;p16"/>
          <p:cNvSpPr txBox="1">
            <a:spLocks noGrp="1"/>
          </p:cNvSpPr>
          <p:nvPr>
            <p:ph type="body" idx="4294967295"/>
          </p:nvPr>
        </p:nvSpPr>
        <p:spPr>
          <a:xfrm>
            <a:off x="4816750" y="1713751"/>
            <a:ext cx="3432900" cy="24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➔"/>
            </a:pPr>
            <a:r>
              <a:rPr lang="en" sz="14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I dont wanna blow this.</a:t>
            </a:r>
            <a:endParaRPr sz="1400"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200">
                <a:latin typeface="Raleway"/>
                <a:ea typeface="Raleway"/>
                <a:cs typeface="Raleway"/>
                <a:sym typeface="Raleway"/>
              </a:rPr>
              <a:t>≒I don’t want to mess this up</a:t>
            </a:r>
            <a:endParaRPr sz="1200"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1750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➔"/>
            </a:pPr>
            <a:r>
              <a:rPr lang="en" sz="14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Take a chill pill</a:t>
            </a:r>
            <a:endParaRPr sz="1400"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200">
                <a:latin typeface="Raleway"/>
                <a:ea typeface="Raleway"/>
                <a:cs typeface="Raleway"/>
                <a:sym typeface="Raleway"/>
              </a:rPr>
              <a:t>Calm down</a:t>
            </a:r>
            <a:endParaRPr sz="1200"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1750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➔"/>
            </a:pPr>
            <a:r>
              <a:rPr lang="en" sz="14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Knock it off!</a:t>
            </a:r>
            <a:br>
              <a:rPr lang="en" sz="1400">
                <a:latin typeface="Raleway"/>
                <a:ea typeface="Raleway"/>
                <a:cs typeface="Raleway"/>
                <a:sym typeface="Raleway"/>
              </a:rPr>
            </a:br>
            <a:br>
              <a:rPr lang="en" sz="1400">
                <a:latin typeface="Raleway"/>
                <a:ea typeface="Raleway"/>
                <a:cs typeface="Raleway"/>
                <a:sym typeface="Raleway"/>
              </a:rPr>
            </a:br>
            <a:r>
              <a:rPr lang="en" sz="1200">
                <a:latin typeface="Raleway"/>
                <a:ea typeface="Raleway"/>
                <a:cs typeface="Raleway"/>
                <a:sym typeface="Raleway"/>
              </a:rPr>
              <a:t>Stop it!</a:t>
            </a:r>
            <a:endParaRPr sz="1200"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sz="12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7"/>
          <p:cNvSpPr txBox="1">
            <a:spLocks noGrp="1"/>
          </p:cNvSpPr>
          <p:nvPr>
            <p:ph type="title"/>
          </p:nvPr>
        </p:nvSpPr>
        <p:spPr>
          <a:xfrm>
            <a:off x="283100" y="712150"/>
            <a:ext cx="8631600" cy="383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Question 1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chemeClr val="accent5"/>
                </a:solidFill>
              </a:rPr>
              <a:t>What is Michael pretending to be here?</a:t>
            </a:r>
            <a:endParaRPr sz="3500">
              <a:solidFill>
                <a:schemeClr val="accent5"/>
              </a:solidFill>
            </a:endParaRPr>
          </a:p>
        </p:txBody>
      </p:sp>
      <p:pic>
        <p:nvPicPr>
          <p:cNvPr id="108" name="Google Shape;10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15950" y="2380803"/>
            <a:ext cx="4365725" cy="2399474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7"/>
          <p:cNvSpPr txBox="1"/>
          <p:nvPr/>
        </p:nvSpPr>
        <p:spPr>
          <a:xfrm>
            <a:off x="6107275" y="2739150"/>
            <a:ext cx="2150700" cy="7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chemeClr val="accent2"/>
                </a:solidFill>
                <a:latin typeface="Lato"/>
                <a:ea typeface="Lato"/>
                <a:cs typeface="Lato"/>
                <a:sym typeface="Lato"/>
              </a:rPr>
              <a:t>Michael</a:t>
            </a:r>
            <a:endParaRPr sz="2300" b="1">
              <a:solidFill>
                <a:schemeClr val="accent2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0" name="Google Shape;110;p17"/>
          <p:cNvSpPr/>
          <p:nvPr/>
        </p:nvSpPr>
        <p:spPr>
          <a:xfrm>
            <a:off x="4889875" y="3266675"/>
            <a:ext cx="1734800" cy="371600"/>
          </a:xfrm>
          <a:custGeom>
            <a:avLst/>
            <a:gdLst/>
            <a:ahLst/>
            <a:cxnLst/>
            <a:rect l="l" t="t" r="r" b="b"/>
            <a:pathLst>
              <a:path w="69392" h="14864" extrusionOk="0">
                <a:moveTo>
                  <a:pt x="0" y="6493"/>
                </a:moveTo>
                <a:cubicBezTo>
                  <a:pt x="18905" y="19995"/>
                  <a:pt x="52965" y="16427"/>
                  <a:pt x="69392" y="0"/>
                </a:cubicBezTo>
              </a:path>
            </a:pathLst>
          </a:custGeom>
          <a:noFill/>
          <a:ln w="952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JP"/>
          </a:p>
        </p:txBody>
      </p:sp>
      <p:sp>
        <p:nvSpPr>
          <p:cNvPr id="111" name="Google Shape;111;p17"/>
          <p:cNvSpPr/>
          <p:nvPr/>
        </p:nvSpPr>
        <p:spPr>
          <a:xfrm>
            <a:off x="4930450" y="3378275"/>
            <a:ext cx="365225" cy="355075"/>
          </a:xfrm>
          <a:custGeom>
            <a:avLst/>
            <a:gdLst/>
            <a:ahLst/>
            <a:cxnLst/>
            <a:rect l="l" t="t" r="r" b="b"/>
            <a:pathLst>
              <a:path w="14609" h="14203" extrusionOk="0">
                <a:moveTo>
                  <a:pt x="8522" y="14203"/>
                </a:moveTo>
                <a:cubicBezTo>
                  <a:pt x="6559" y="11585"/>
                  <a:pt x="5615" y="8299"/>
                  <a:pt x="3652" y="5681"/>
                </a:cubicBezTo>
                <a:cubicBezTo>
                  <a:pt x="2560" y="4225"/>
                  <a:pt x="0" y="3443"/>
                  <a:pt x="0" y="1623"/>
                </a:cubicBezTo>
                <a:cubicBezTo>
                  <a:pt x="0" y="666"/>
                  <a:pt x="1884" y="1217"/>
                  <a:pt x="2841" y="1217"/>
                </a:cubicBezTo>
                <a:cubicBezTo>
                  <a:pt x="6785" y="1217"/>
                  <a:pt x="10665" y="0"/>
                  <a:pt x="14609" y="0"/>
                </a:cubicBezTo>
              </a:path>
            </a:pathLst>
          </a:custGeom>
          <a:noFill/>
          <a:ln w="952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JP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8"/>
          <p:cNvSpPr txBox="1">
            <a:spLocks noGrp="1"/>
          </p:cNvSpPr>
          <p:nvPr>
            <p:ph type="title"/>
          </p:nvPr>
        </p:nvSpPr>
        <p:spPr>
          <a:xfrm>
            <a:off x="283099" y="712150"/>
            <a:ext cx="8622300" cy="383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Question 2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sz="2400" b="0"/>
          </a:p>
        </p:txBody>
      </p:sp>
      <p:sp>
        <p:nvSpPr>
          <p:cNvPr id="117" name="Google Shape;117;p18"/>
          <p:cNvSpPr txBox="1"/>
          <p:nvPr/>
        </p:nvSpPr>
        <p:spPr>
          <a:xfrm>
            <a:off x="67850" y="1518900"/>
            <a:ext cx="9052800" cy="126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 b="1">
                <a:solidFill>
                  <a:schemeClr val="accent5"/>
                </a:solidFill>
                <a:latin typeface="Raleway"/>
                <a:ea typeface="Raleway"/>
                <a:cs typeface="Raleway"/>
                <a:sym typeface="Raleway"/>
              </a:rPr>
              <a:t>What misunderstanding happened in this scene?</a:t>
            </a:r>
            <a:endParaRPr sz="3500" b="1">
              <a:solidFill>
                <a:schemeClr val="accent5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18" name="Google Shape;11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00650" y="2353650"/>
            <a:ext cx="4771124" cy="2557551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18"/>
          <p:cNvSpPr txBox="1"/>
          <p:nvPr/>
        </p:nvSpPr>
        <p:spPr>
          <a:xfrm>
            <a:off x="994200" y="3692775"/>
            <a:ext cx="12681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chemeClr val="accent2"/>
                </a:solidFill>
                <a:latin typeface="Lato"/>
                <a:ea typeface="Lato"/>
                <a:cs typeface="Lato"/>
                <a:sym typeface="Lato"/>
              </a:rPr>
              <a:t>Creed</a:t>
            </a:r>
            <a:endParaRPr/>
          </a:p>
        </p:txBody>
      </p:sp>
      <p:sp>
        <p:nvSpPr>
          <p:cNvPr id="120" name="Google Shape;120;p18"/>
          <p:cNvSpPr/>
          <p:nvPr/>
        </p:nvSpPr>
        <p:spPr>
          <a:xfrm>
            <a:off x="2211600" y="3507904"/>
            <a:ext cx="1434450" cy="428325"/>
          </a:xfrm>
          <a:custGeom>
            <a:avLst/>
            <a:gdLst/>
            <a:ahLst/>
            <a:cxnLst/>
            <a:rect l="l" t="t" r="r" b="b"/>
            <a:pathLst>
              <a:path w="57378" h="17133" extrusionOk="0">
                <a:moveTo>
                  <a:pt x="0" y="17134"/>
                </a:moveTo>
                <a:cubicBezTo>
                  <a:pt x="12369" y="17134"/>
                  <a:pt x="24382" y="12525"/>
                  <a:pt x="36116" y="8612"/>
                </a:cubicBezTo>
                <a:cubicBezTo>
                  <a:pt x="41239" y="6903"/>
                  <a:pt x="46117" y="4532"/>
                  <a:pt x="51131" y="2525"/>
                </a:cubicBezTo>
                <a:cubicBezTo>
                  <a:pt x="52442" y="2000"/>
                  <a:pt x="55189" y="2720"/>
                  <a:pt x="55189" y="1308"/>
                </a:cubicBezTo>
                <a:cubicBezTo>
                  <a:pt x="55189" y="-1266"/>
                  <a:pt x="50053" y="902"/>
                  <a:pt x="47479" y="902"/>
                </a:cubicBezTo>
                <a:cubicBezTo>
                  <a:pt x="46656" y="902"/>
                  <a:pt x="44462" y="726"/>
                  <a:pt x="45044" y="1308"/>
                </a:cubicBezTo>
                <a:cubicBezTo>
                  <a:pt x="47913" y="4177"/>
                  <a:pt x="58501" y="-2542"/>
                  <a:pt x="57218" y="1308"/>
                </a:cubicBezTo>
                <a:cubicBezTo>
                  <a:pt x="56371" y="3849"/>
                  <a:pt x="53143" y="4846"/>
                  <a:pt x="51537" y="6989"/>
                </a:cubicBezTo>
                <a:cubicBezTo>
                  <a:pt x="50612" y="8223"/>
                  <a:pt x="48975" y="10920"/>
                  <a:pt x="47884" y="9830"/>
                </a:cubicBezTo>
              </a:path>
            </a:pathLst>
          </a:cu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JP"/>
          </a:p>
        </p:txBody>
      </p:sp>
      <p:sp>
        <p:nvSpPr>
          <p:cNvPr id="121" name="Google Shape;121;p18"/>
          <p:cNvSpPr txBox="1"/>
          <p:nvPr/>
        </p:nvSpPr>
        <p:spPr>
          <a:xfrm>
            <a:off x="6756550" y="4159450"/>
            <a:ext cx="1674000" cy="4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accent2"/>
                </a:solidFill>
                <a:latin typeface="Lato"/>
                <a:ea typeface="Lato"/>
                <a:cs typeface="Lato"/>
                <a:sym typeface="Lato"/>
              </a:rPr>
              <a:t>Dwight</a:t>
            </a:r>
            <a:endParaRPr sz="1800" b="1">
              <a:solidFill>
                <a:schemeClr val="accent2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9"/>
          <p:cNvSpPr txBox="1"/>
          <p:nvPr/>
        </p:nvSpPr>
        <p:spPr>
          <a:xfrm>
            <a:off x="71025" y="750725"/>
            <a:ext cx="8927700" cy="200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Question 3</a:t>
            </a:r>
            <a:endParaRPr sz="4800" b="1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 b="1">
                <a:solidFill>
                  <a:schemeClr val="accent5"/>
                </a:solidFill>
                <a:latin typeface="Raleway"/>
                <a:ea typeface="Raleway"/>
                <a:cs typeface="Raleway"/>
                <a:sym typeface="Raleway"/>
              </a:rPr>
              <a:t>List up all synonyms of the word drug in the whole clip:)</a:t>
            </a:r>
            <a:endParaRPr/>
          </a:p>
        </p:txBody>
      </p:sp>
      <p:pic>
        <p:nvPicPr>
          <p:cNvPr id="127" name="Google Shape;12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7625" y="2904125"/>
            <a:ext cx="3762298" cy="2086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16373" y="2904125"/>
            <a:ext cx="3759107" cy="2086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7400" y="325462"/>
            <a:ext cx="4254600" cy="4818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20" descr="Piece of duct tape sticking a note to the slide"/>
          <p:cNvPicPr preferRelativeResize="0"/>
          <p:nvPr/>
        </p:nvPicPr>
        <p:blipFill rotWithShape="1">
          <a:blip r:embed="rId4">
            <a:alphaModFix/>
          </a:blip>
          <a:srcRect l="9244" t="5926" r="2118" b="10011"/>
          <a:stretch/>
        </p:blipFill>
        <p:spPr>
          <a:xfrm rot="154828">
            <a:off x="1408700" y="117001"/>
            <a:ext cx="2072000" cy="73605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20"/>
          <p:cNvSpPr txBox="1"/>
          <p:nvPr/>
        </p:nvSpPr>
        <p:spPr>
          <a:xfrm>
            <a:off x="804250" y="1093047"/>
            <a:ext cx="3432900" cy="7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rPr>
              <a:t>What I learned from this scene</a:t>
            </a:r>
            <a:endParaRPr sz="3000" b="1">
              <a:solidFill>
                <a:schemeClr val="lt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6" name="Google Shape;136;p20"/>
          <p:cNvSpPr txBox="1">
            <a:spLocks noGrp="1"/>
          </p:cNvSpPr>
          <p:nvPr>
            <p:ph type="body" idx="4294967295"/>
          </p:nvPr>
        </p:nvSpPr>
        <p:spPr>
          <a:xfrm>
            <a:off x="682950" y="1546055"/>
            <a:ext cx="3432900" cy="332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endParaRPr sz="1200"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1750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➔"/>
            </a:pPr>
            <a:r>
              <a:rPr lang="en" sz="14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Office style in the US</a:t>
            </a:r>
            <a:br>
              <a:rPr lang="en" sz="1200">
                <a:latin typeface="Raleway"/>
                <a:ea typeface="Raleway"/>
                <a:cs typeface="Raleway"/>
                <a:sym typeface="Raleway"/>
              </a:rPr>
            </a:br>
            <a:r>
              <a:rPr lang="en" sz="1200">
                <a:latin typeface="Raleway"/>
                <a:ea typeface="Raleway"/>
                <a:cs typeface="Raleway"/>
                <a:sym typeface="Raleway"/>
              </a:rPr>
              <a:t>People are a lot more verbal about things. This can help people who want to work in an international environment!</a:t>
            </a:r>
            <a:endParaRPr sz="1200"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17500" algn="l" rtl="0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400"/>
              <a:buFont typeface="Raleway"/>
              <a:buChar char="➔"/>
            </a:pPr>
            <a:r>
              <a:rPr lang="en" sz="14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You can refuse a request from your supervisor</a:t>
            </a:r>
            <a:br>
              <a:rPr lang="en" sz="1400">
                <a:latin typeface="Raleway"/>
                <a:ea typeface="Raleway"/>
                <a:cs typeface="Raleway"/>
                <a:sym typeface="Raleway"/>
              </a:rPr>
            </a:br>
            <a:r>
              <a:rPr lang="en" sz="1200">
                <a:latin typeface="Raleway"/>
                <a:ea typeface="Raleway"/>
                <a:cs typeface="Raleway"/>
                <a:sym typeface="Raleway"/>
              </a:rPr>
              <a:t>In japan, people tend to just follow and obey what their boss says. However, this scene shows you can say No or walk away if disrespected. (know your worth!)</a:t>
            </a:r>
            <a:endParaRPr sz="1200"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37" name="Google Shape;13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03450" y="325462"/>
            <a:ext cx="4254600" cy="4818038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20"/>
          <p:cNvSpPr txBox="1">
            <a:spLocks noGrp="1"/>
          </p:cNvSpPr>
          <p:nvPr>
            <p:ph type="body" idx="4294967295"/>
          </p:nvPr>
        </p:nvSpPr>
        <p:spPr>
          <a:xfrm>
            <a:off x="5352300" y="1404005"/>
            <a:ext cx="3432900" cy="332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➔"/>
            </a:pPr>
            <a:r>
              <a:rPr lang="en" sz="14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Office can be a fun place!</a:t>
            </a:r>
            <a:endParaRPr sz="1400"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200">
                <a:latin typeface="Raleway"/>
                <a:ea typeface="Raleway"/>
                <a:cs typeface="Raleway"/>
                <a:sym typeface="Raleway"/>
              </a:rPr>
              <a:t>This show makes you realize little moments at work can be fun depending on the way you look at it</a:t>
            </a:r>
            <a:endParaRPr sz="1200"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1750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➔"/>
            </a:pPr>
            <a:r>
              <a:rPr lang="en" sz="14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Miscommunication </a:t>
            </a:r>
            <a:endParaRPr sz="1400"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200">
                <a:latin typeface="Raleway"/>
                <a:ea typeface="Raleway"/>
                <a:cs typeface="Raleway"/>
                <a:sym typeface="Raleway"/>
              </a:rPr>
              <a:t>When the boss said ”Nark!” There was a miscommunication due to the word having two meanings. The boss meant “an annoying person” but Dwight understood it as a compliment with the meaning of “a police informer”</a:t>
            </a:r>
            <a:br>
              <a:rPr lang="en" sz="1200">
                <a:latin typeface="Raleway"/>
                <a:ea typeface="Raleway"/>
                <a:cs typeface="Raleway"/>
                <a:sym typeface="Raleway"/>
              </a:rPr>
            </a:br>
            <a:r>
              <a:rPr lang="en" sz="1200">
                <a:latin typeface="Raleway"/>
                <a:ea typeface="Raleway"/>
                <a:cs typeface="Raleway"/>
                <a:sym typeface="Raleway"/>
              </a:rPr>
              <a:t>Sometimes words have two meanings!</a:t>
            </a:r>
            <a:endParaRPr sz="1200"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200"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sz="1200"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39" name="Google Shape;139;p20" descr="Piece of duct tape sticking a note to the slide"/>
          <p:cNvPicPr preferRelativeResize="0"/>
          <p:nvPr/>
        </p:nvPicPr>
        <p:blipFill rotWithShape="1">
          <a:blip r:embed="rId4">
            <a:alphaModFix/>
          </a:blip>
          <a:srcRect l="9244" t="5926" r="2118" b="10011"/>
          <a:stretch/>
        </p:blipFill>
        <p:spPr>
          <a:xfrm rot="154828">
            <a:off x="5894750" y="117001"/>
            <a:ext cx="2072000" cy="736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1"/>
          <p:cNvSpPr txBox="1">
            <a:spLocks noGrp="1"/>
          </p:cNvSpPr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Discussion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21"/>
          <p:cNvSpPr txBox="1">
            <a:spLocks noGrp="1"/>
          </p:cNvSpPr>
          <p:nvPr>
            <p:ph type="body" idx="1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 What did you think of this clip?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2 Which part was the funniest to you?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3 Do you see any differences between the working culture in the US and Japan?</a:t>
            </a:r>
            <a:endParaRPr/>
          </a:p>
        </p:txBody>
      </p:sp>
      <p:pic>
        <p:nvPicPr>
          <p:cNvPr id="146" name="Google Shape;14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2100" y="1004575"/>
            <a:ext cx="2095450" cy="29252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8522" y="786050"/>
            <a:ext cx="6349125" cy="3571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3"/>
          <p:cNvSpPr txBox="1">
            <a:spLocks noGrp="1"/>
          </p:cNvSpPr>
          <p:nvPr>
            <p:ph type="body" idx="1"/>
          </p:nvPr>
        </p:nvSpPr>
        <p:spPr>
          <a:xfrm>
            <a:off x="4832750" y="980400"/>
            <a:ext cx="4033800" cy="318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chemeClr val="dk1"/>
                </a:solidFill>
              </a:rPr>
              <a:t>Answers</a:t>
            </a:r>
            <a:endParaRPr sz="30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000000"/>
                </a:solidFill>
              </a:rPr>
              <a:t>Q1  He is pretending to be high on drugs</a:t>
            </a:r>
            <a:endParaRPr sz="18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000000"/>
                </a:solidFill>
              </a:rPr>
              <a:t>Q2  Creed said the official name of the drug, and Dwight didn’t know that name. So Dwight misunderstood that Creed doesn’t know that it is a drug.</a:t>
            </a:r>
            <a:endParaRPr sz="18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000000"/>
                </a:solidFill>
              </a:rPr>
              <a:t>Q3  Marajuana, joint, dubiis, drugs, nothern lights cannabis indica, pot </a:t>
            </a:r>
            <a:endParaRPr sz="1800">
              <a:solidFill>
                <a:srgbClr val="000000"/>
              </a:solidFill>
            </a:endParaRPr>
          </a:p>
        </p:txBody>
      </p:sp>
      <p:pic>
        <p:nvPicPr>
          <p:cNvPr id="157" name="Google Shape;157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606332"/>
            <a:ext cx="4567199" cy="38168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Google Shape;162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1136653"/>
            <a:ext cx="4254600" cy="3377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24" descr="Piece of duct tape sticking a note to the slide"/>
          <p:cNvPicPr preferRelativeResize="0"/>
          <p:nvPr/>
        </p:nvPicPr>
        <p:blipFill rotWithShape="1">
          <a:blip r:embed="rId4">
            <a:alphaModFix/>
          </a:blip>
          <a:srcRect l="9244" t="5926" r="2118" b="10011"/>
          <a:stretch/>
        </p:blipFill>
        <p:spPr>
          <a:xfrm rot="154828">
            <a:off x="5788175" y="816876"/>
            <a:ext cx="2072000" cy="736050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24"/>
          <p:cNvSpPr txBox="1"/>
          <p:nvPr/>
        </p:nvSpPr>
        <p:spPr>
          <a:xfrm>
            <a:off x="4982850" y="1431672"/>
            <a:ext cx="3432900" cy="7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rPr>
              <a:t>Thank you!</a:t>
            </a:r>
            <a:endParaRPr sz="3000" b="1">
              <a:solidFill>
                <a:schemeClr val="lt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65" name="Google Shape;165;p24"/>
          <p:cNvSpPr txBox="1">
            <a:spLocks noGrp="1"/>
          </p:cNvSpPr>
          <p:nvPr>
            <p:ph type="body" idx="4294967295"/>
          </p:nvPr>
        </p:nvSpPr>
        <p:spPr>
          <a:xfrm>
            <a:off x="4982850" y="2260103"/>
            <a:ext cx="3432900" cy="163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Raleway"/>
                <a:ea typeface="Raleway"/>
                <a:cs typeface="Raleway"/>
                <a:sym typeface="Raleway"/>
              </a:rPr>
              <a:t>This is such an amazing and funny show!</a:t>
            </a:r>
            <a:endParaRPr sz="120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00">
                <a:latin typeface="Raleway"/>
                <a:ea typeface="Raleway"/>
                <a:cs typeface="Raleway"/>
                <a:sym typeface="Raleway"/>
              </a:rPr>
              <a:t>If you need a little laugh, definitely give this show a watch:)</a:t>
            </a:r>
            <a:endParaRPr sz="120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00">
                <a:latin typeface="Raleway"/>
                <a:ea typeface="Raleway"/>
                <a:cs typeface="Raleway"/>
                <a:sym typeface="Raleway"/>
              </a:rPr>
              <a:t>So many funny scenes from the show, like the one here haha</a:t>
            </a:r>
            <a:endParaRPr sz="120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00">
                <a:latin typeface="Raleway"/>
                <a:ea typeface="Raleway"/>
                <a:cs typeface="Raleway"/>
                <a:sym typeface="Raleway"/>
              </a:rPr>
              <a:t>P.S thank you guys for a great class!</a:t>
            </a:r>
            <a:endParaRPr sz="120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1200"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66" name="Google Shape;166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72700" y="598775"/>
            <a:ext cx="4267199" cy="4267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wiss">
  <a:themeElements>
    <a:clrScheme name="Swiss">
      <a:dk1>
        <a:srgbClr val="F46524"/>
      </a:dk1>
      <a:lt1>
        <a:srgbClr val="FFFFFF"/>
      </a:lt1>
      <a:dk2>
        <a:srgbClr val="000000"/>
      </a:dk2>
      <a:lt2>
        <a:srgbClr val="757575"/>
      </a:lt2>
      <a:accent1>
        <a:srgbClr val="01579B"/>
      </a:accent1>
      <a:accent2>
        <a:srgbClr val="27C7BD"/>
      </a:accent2>
      <a:accent3>
        <a:srgbClr val="0099E8"/>
      </a:accent3>
      <a:accent4>
        <a:srgbClr val="51B9A3"/>
      </a:accent4>
      <a:accent5>
        <a:srgbClr val="FB8C00"/>
      </a:accent5>
      <a:accent6>
        <a:srgbClr val="FFAE88"/>
      </a:accent6>
      <a:hlink>
        <a:srgbClr val="0277BD"/>
      </a:hlink>
      <a:folHlink>
        <a:srgbClr val="0277B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543</Words>
  <Application>Microsoft Macintosh PowerPoint</Application>
  <PresentationFormat>On-screen Show (16:9)</PresentationFormat>
  <Paragraphs>54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Lato</vt:lpstr>
      <vt:lpstr>Arial</vt:lpstr>
      <vt:lpstr>Raleway</vt:lpstr>
      <vt:lpstr>Swiss</vt:lpstr>
      <vt:lpstr>The office “Dwight’s Drug investigation”</vt:lpstr>
      <vt:lpstr>Why I chose this scene</vt:lpstr>
      <vt:lpstr>Description of the show/scene</vt:lpstr>
      <vt:lpstr>PowerPoint Presentation</vt:lpstr>
      <vt:lpstr>Question 1 What is Michael pretending to be here?</vt:lpstr>
      <vt:lpstr>Question 2 </vt:lpstr>
      <vt:lpstr>PowerPoint Presentation</vt:lpstr>
      <vt:lpstr>PowerPoint Presentation</vt:lpstr>
      <vt:lpstr>Discussion 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Jason Pipe</cp:lastModifiedBy>
  <cp:revision>2</cp:revision>
  <dcterms:modified xsi:type="dcterms:W3CDTF">2025-02-19T03:32:55Z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e0cefc7c-1990-4b05-bb2b-d459d68fce94_Enabled">
    <vt:lpwstr>true</vt:lpwstr>
  </property>
  <property fmtid="{D5CDD505-2E9C-101B-9397-08002B2CF9AE}" pid="3" name="MSIP_Label_e0cefc7c-1990-4b05-bb2b-d459d68fce94_SetDate">
    <vt:lpwstr>2025-01-13T22:42:31Z</vt:lpwstr>
  </property>
  <property fmtid="{D5CDD505-2E9C-101B-9397-08002B2CF9AE}" pid="4" name="MSIP_Label_e0cefc7c-1990-4b05-bb2b-d459d68fce94_Method">
    <vt:lpwstr>Standard</vt:lpwstr>
  </property>
  <property fmtid="{D5CDD505-2E9C-101B-9397-08002B2CF9AE}" pid="5" name="MSIP_Label_e0cefc7c-1990-4b05-bb2b-d459d68fce94_Name">
    <vt:lpwstr>defa4170-0d19-0005-0004-bc88714345d2</vt:lpwstr>
  </property>
  <property fmtid="{D5CDD505-2E9C-101B-9397-08002B2CF9AE}" pid="6" name="MSIP_Label_e0cefc7c-1990-4b05-bb2b-d459d68fce94_SiteId">
    <vt:lpwstr>50f799f6-f15c-437d-b72b-3eabc2dd1860</vt:lpwstr>
  </property>
  <property fmtid="{D5CDD505-2E9C-101B-9397-08002B2CF9AE}" pid="7" name="MSIP_Label_e0cefc7c-1990-4b05-bb2b-d459d68fce94_ActionId">
    <vt:lpwstr>b940c0b3-29e5-453a-9459-897bf4f4d189</vt:lpwstr>
  </property>
  <property fmtid="{D5CDD505-2E9C-101B-9397-08002B2CF9AE}" pid="8" name="MSIP_Label_e0cefc7c-1990-4b05-bb2b-d459d68fce94_ContentBits">
    <vt:lpwstr>0</vt:lpwstr>
  </property>
</Properties>
</file>