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60" r:id="rId3"/>
    <p:sldId id="257" r:id="rId4"/>
    <p:sldId id="258" r:id="rId5"/>
    <p:sldId id="259" r:id="rId6"/>
    <p:sldId id="262" r:id="rId7"/>
    <p:sldId id="261" r:id="rId8"/>
    <p:sldId id="263" r:id="rId9"/>
    <p:sldId id="264" r:id="rId10"/>
    <p:sldId id="265" r:id="rId11"/>
    <p:sldId id="266" r:id="rId12"/>
    <p:sldId id="267" r:id="rId13"/>
    <p:sldId id="269" r:id="rId14"/>
    <p:sldId id="270" r:id="rId15"/>
    <p:sldId id="268" r:id="rId16"/>
    <p:sldId id="271" r:id="rId17"/>
    <p:sldId id="272" r:id="rId18"/>
    <p:sldId id="273" r:id="rId19"/>
    <p:sldId id="274" r:id="rId20"/>
    <p:sldId id="275" r:id="rId21"/>
    <p:sldId id="276" r:id="rId22"/>
    <p:sldId id="277" r:id="rId23"/>
    <p:sldId id="278" r:id="rId24"/>
    <p:sldId id="279" r:id="rId25"/>
    <p:sldId id="280" r:id="rId26"/>
    <p:sldId id="282" r:id="rId27"/>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0" autoAdjust="0"/>
    <p:restoredTop sz="94660"/>
  </p:normalViewPr>
  <p:slideViewPr>
    <p:cSldViewPr snapToGrid="0">
      <p:cViewPr varScale="1">
        <p:scale>
          <a:sx n="95" d="100"/>
          <a:sy n="95" d="100"/>
        </p:scale>
        <p:origin x="7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ata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png"/></Relationships>
</file>

<file path=ppt/diagrams/_rels/data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88C6B1-4631-4D8E-BFB4-33A067F6467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E94BA18-2EAF-4202-B414-483DC3B75FF9}">
      <dgm:prSet/>
      <dgm:spPr/>
      <dgm:t>
        <a:bodyPr/>
        <a:lstStyle/>
        <a:p>
          <a:r>
            <a:rPr lang="en-US" b="1" dirty="0"/>
            <a:t>Deep Reflection</a:t>
          </a:r>
          <a:endParaRPr lang="en-US" dirty="0"/>
        </a:p>
      </dgm:t>
    </dgm:pt>
    <dgm:pt modelId="{BE8B41FF-652B-4D24-BFE2-3E3C4718FE8A}" type="parTrans" cxnId="{EB3BB81C-CC10-4F98-BCB9-E9E200EC4653}">
      <dgm:prSet/>
      <dgm:spPr/>
      <dgm:t>
        <a:bodyPr/>
        <a:lstStyle/>
        <a:p>
          <a:endParaRPr lang="en-US"/>
        </a:p>
      </dgm:t>
    </dgm:pt>
    <dgm:pt modelId="{30DE1E93-FD7A-4BCB-BD26-5F390E9655D0}" type="sibTrans" cxnId="{EB3BB81C-CC10-4F98-BCB9-E9E200EC4653}">
      <dgm:prSet/>
      <dgm:spPr/>
      <dgm:t>
        <a:bodyPr/>
        <a:lstStyle/>
        <a:p>
          <a:endParaRPr lang="en-US"/>
        </a:p>
      </dgm:t>
    </dgm:pt>
    <dgm:pt modelId="{202BA537-BAC9-49D5-9B35-328AD3B170AF}">
      <dgm:prSet custT="1"/>
      <dgm:spPr/>
      <dgm:t>
        <a:bodyPr/>
        <a:lstStyle/>
        <a:p>
          <a:r>
            <a:rPr lang="en-US" sz="2400" dirty="0"/>
            <a:t>Solitude provides individuals with the opportunity for </a:t>
          </a:r>
          <a:r>
            <a:rPr lang="en-US" sz="2400" dirty="0">
              <a:solidFill>
                <a:srgbClr val="FF0000"/>
              </a:solidFill>
            </a:rPr>
            <a:t>deep reflection</a:t>
          </a:r>
          <a:endParaRPr lang="en-US" sz="2400" dirty="0"/>
        </a:p>
      </dgm:t>
    </dgm:pt>
    <dgm:pt modelId="{3D41B874-D230-46F5-875D-F4D421A84F8C}" type="parTrans" cxnId="{46B444C1-0C60-4D16-BF40-EAAB6F39FD3B}">
      <dgm:prSet/>
      <dgm:spPr/>
      <dgm:t>
        <a:bodyPr/>
        <a:lstStyle/>
        <a:p>
          <a:endParaRPr lang="en-US"/>
        </a:p>
      </dgm:t>
    </dgm:pt>
    <dgm:pt modelId="{F61527D2-A29D-492E-AF60-E67F9AEDB943}" type="sibTrans" cxnId="{46B444C1-0C60-4D16-BF40-EAAB6F39FD3B}">
      <dgm:prSet/>
      <dgm:spPr/>
      <dgm:t>
        <a:bodyPr/>
        <a:lstStyle/>
        <a:p>
          <a:endParaRPr lang="en-US"/>
        </a:p>
      </dgm:t>
    </dgm:pt>
    <dgm:pt modelId="{24C365D3-4353-437C-8B9D-646B3285F737}">
      <dgm:prSet custT="1"/>
      <dgm:spPr/>
      <dgm:t>
        <a:bodyPr/>
        <a:lstStyle/>
        <a:p>
          <a:r>
            <a:rPr lang="en-US" sz="2400" dirty="0"/>
            <a:t>The quietness of solitude allows for a </a:t>
          </a:r>
          <a:r>
            <a:rPr lang="en-US" sz="2400" dirty="0">
              <a:solidFill>
                <a:srgbClr val="FF0000"/>
              </a:solidFill>
            </a:rPr>
            <a:t>focused examination</a:t>
          </a:r>
          <a:r>
            <a:rPr lang="en-US" sz="2400" dirty="0"/>
            <a:t> of one's thoughts and </a:t>
          </a:r>
          <a:r>
            <a:rPr lang="en-US" sz="2400" dirty="0">
              <a:solidFill>
                <a:srgbClr val="FF0000"/>
              </a:solidFill>
            </a:rPr>
            <a:t>ideas</a:t>
          </a:r>
          <a:r>
            <a:rPr lang="en-US" sz="2400" dirty="0"/>
            <a:t> without external distractions.</a:t>
          </a:r>
        </a:p>
      </dgm:t>
    </dgm:pt>
    <dgm:pt modelId="{AB91B2CC-4538-4CA1-8699-1C64AD83181E}" type="parTrans" cxnId="{0737032A-0DB4-42A6-A45D-250299433B1B}">
      <dgm:prSet/>
      <dgm:spPr/>
      <dgm:t>
        <a:bodyPr/>
        <a:lstStyle/>
        <a:p>
          <a:endParaRPr lang="en-US"/>
        </a:p>
      </dgm:t>
    </dgm:pt>
    <dgm:pt modelId="{421FA69C-D8B0-4185-BBE1-592269156C00}" type="sibTrans" cxnId="{0737032A-0DB4-42A6-A45D-250299433B1B}">
      <dgm:prSet/>
      <dgm:spPr/>
      <dgm:t>
        <a:bodyPr/>
        <a:lstStyle/>
        <a:p>
          <a:endParaRPr lang="en-US"/>
        </a:p>
      </dgm:t>
    </dgm:pt>
    <dgm:pt modelId="{85869E7C-3FF2-439E-B526-8247E5ABEC3A}">
      <dgm:prSet custT="1"/>
      <dgm:spPr/>
      <dgm:t>
        <a:bodyPr/>
        <a:lstStyle/>
        <a:p>
          <a:r>
            <a:rPr lang="en-US" sz="2400" dirty="0"/>
            <a:t>This reflective process often leads to a clearer understanding of </a:t>
          </a:r>
          <a:r>
            <a:rPr lang="en-US" sz="2400" dirty="0">
              <a:solidFill>
                <a:srgbClr val="FF0000"/>
              </a:solidFill>
            </a:rPr>
            <a:t>personal values, beliefs, and creative aspirations</a:t>
          </a:r>
          <a:r>
            <a:rPr lang="en-US" sz="2400" dirty="0"/>
            <a:t>.</a:t>
          </a:r>
        </a:p>
      </dgm:t>
    </dgm:pt>
    <dgm:pt modelId="{8353EDB8-C62A-43B8-8CEE-EADD15E05FB8}" type="parTrans" cxnId="{F13E1B02-9DDC-49BE-A4BE-2C89272A13FB}">
      <dgm:prSet/>
      <dgm:spPr/>
      <dgm:t>
        <a:bodyPr/>
        <a:lstStyle/>
        <a:p>
          <a:endParaRPr lang="en-US"/>
        </a:p>
      </dgm:t>
    </dgm:pt>
    <dgm:pt modelId="{3414730D-A74D-430F-8A0B-98B067AF7963}" type="sibTrans" cxnId="{F13E1B02-9DDC-49BE-A4BE-2C89272A13FB}">
      <dgm:prSet/>
      <dgm:spPr/>
      <dgm:t>
        <a:bodyPr/>
        <a:lstStyle/>
        <a:p>
          <a:endParaRPr lang="en-US"/>
        </a:p>
      </dgm:t>
    </dgm:pt>
    <dgm:pt modelId="{765C5349-1686-4CBE-80C3-498657FF3319}" type="pres">
      <dgm:prSet presAssocID="{5788C6B1-4631-4D8E-BFB4-33A067F64674}" presName="vert0" presStyleCnt="0">
        <dgm:presLayoutVars>
          <dgm:dir/>
          <dgm:animOne val="branch"/>
          <dgm:animLvl val="lvl"/>
        </dgm:presLayoutVars>
      </dgm:prSet>
      <dgm:spPr/>
    </dgm:pt>
    <dgm:pt modelId="{2083AD78-7E31-4D86-BF71-FBA2FCE4BB1A}" type="pres">
      <dgm:prSet presAssocID="{3E94BA18-2EAF-4202-B414-483DC3B75FF9}" presName="thickLine" presStyleLbl="alignNode1" presStyleIdx="0" presStyleCnt="1"/>
      <dgm:spPr/>
    </dgm:pt>
    <dgm:pt modelId="{00B071C8-AFE7-4165-BA9E-F5FFD7ECF856}" type="pres">
      <dgm:prSet presAssocID="{3E94BA18-2EAF-4202-B414-483DC3B75FF9}" presName="horz1" presStyleCnt="0"/>
      <dgm:spPr/>
    </dgm:pt>
    <dgm:pt modelId="{BD75FE83-DCCD-4E33-9300-ECEFD09689B1}" type="pres">
      <dgm:prSet presAssocID="{3E94BA18-2EAF-4202-B414-483DC3B75FF9}" presName="tx1" presStyleLbl="revTx" presStyleIdx="0" presStyleCnt="4"/>
      <dgm:spPr/>
    </dgm:pt>
    <dgm:pt modelId="{794288BE-CE84-47DA-A2B2-2FF3AB0EC297}" type="pres">
      <dgm:prSet presAssocID="{3E94BA18-2EAF-4202-B414-483DC3B75FF9}" presName="vert1" presStyleCnt="0"/>
      <dgm:spPr/>
    </dgm:pt>
    <dgm:pt modelId="{59500164-1CDA-48A1-9560-C5076019A628}" type="pres">
      <dgm:prSet presAssocID="{202BA537-BAC9-49D5-9B35-328AD3B170AF}" presName="vertSpace2a" presStyleCnt="0"/>
      <dgm:spPr/>
    </dgm:pt>
    <dgm:pt modelId="{0C2E59EB-4D6A-4420-9AAC-1519F1F6DE7F}" type="pres">
      <dgm:prSet presAssocID="{202BA537-BAC9-49D5-9B35-328AD3B170AF}" presName="horz2" presStyleCnt="0"/>
      <dgm:spPr/>
    </dgm:pt>
    <dgm:pt modelId="{579075B7-D29B-4895-B652-BBC2C4134CAB}" type="pres">
      <dgm:prSet presAssocID="{202BA537-BAC9-49D5-9B35-328AD3B170AF}" presName="horzSpace2" presStyleCnt="0"/>
      <dgm:spPr/>
    </dgm:pt>
    <dgm:pt modelId="{55CD0346-0EBA-46CB-939C-9862F231CDCE}" type="pres">
      <dgm:prSet presAssocID="{202BA537-BAC9-49D5-9B35-328AD3B170AF}" presName="tx2" presStyleLbl="revTx" presStyleIdx="1" presStyleCnt="4"/>
      <dgm:spPr/>
    </dgm:pt>
    <dgm:pt modelId="{C4CBBB67-B047-4916-9CFE-77DCD4EFC335}" type="pres">
      <dgm:prSet presAssocID="{202BA537-BAC9-49D5-9B35-328AD3B170AF}" presName="vert2" presStyleCnt="0"/>
      <dgm:spPr/>
    </dgm:pt>
    <dgm:pt modelId="{0E6B3DE0-69EC-449E-B732-1BD803839F69}" type="pres">
      <dgm:prSet presAssocID="{202BA537-BAC9-49D5-9B35-328AD3B170AF}" presName="thinLine2b" presStyleLbl="callout" presStyleIdx="0" presStyleCnt="3"/>
      <dgm:spPr/>
    </dgm:pt>
    <dgm:pt modelId="{D40578EC-8E6D-4128-A9CC-EEA547CDD9BA}" type="pres">
      <dgm:prSet presAssocID="{202BA537-BAC9-49D5-9B35-328AD3B170AF}" presName="vertSpace2b" presStyleCnt="0"/>
      <dgm:spPr/>
    </dgm:pt>
    <dgm:pt modelId="{A7BA62EA-DC39-4B1A-87AF-5CD82F665DAC}" type="pres">
      <dgm:prSet presAssocID="{24C365D3-4353-437C-8B9D-646B3285F737}" presName="horz2" presStyleCnt="0"/>
      <dgm:spPr/>
    </dgm:pt>
    <dgm:pt modelId="{386E1910-720A-43C9-BAF8-1C7D430B6C94}" type="pres">
      <dgm:prSet presAssocID="{24C365D3-4353-437C-8B9D-646B3285F737}" presName="horzSpace2" presStyleCnt="0"/>
      <dgm:spPr/>
    </dgm:pt>
    <dgm:pt modelId="{8DE962A9-8847-4674-9179-CA06F276F5A4}" type="pres">
      <dgm:prSet presAssocID="{24C365D3-4353-437C-8B9D-646B3285F737}" presName="tx2" presStyleLbl="revTx" presStyleIdx="2" presStyleCnt="4"/>
      <dgm:spPr/>
    </dgm:pt>
    <dgm:pt modelId="{F6F00854-92CE-443D-8AC6-FFB1EE8EF5F5}" type="pres">
      <dgm:prSet presAssocID="{24C365D3-4353-437C-8B9D-646B3285F737}" presName="vert2" presStyleCnt="0"/>
      <dgm:spPr/>
    </dgm:pt>
    <dgm:pt modelId="{64FA4A49-E800-4BDA-AAF8-81BA99486663}" type="pres">
      <dgm:prSet presAssocID="{24C365D3-4353-437C-8B9D-646B3285F737}" presName="thinLine2b" presStyleLbl="callout" presStyleIdx="1" presStyleCnt="3"/>
      <dgm:spPr/>
    </dgm:pt>
    <dgm:pt modelId="{664D7EE5-75CA-415C-AE33-AA9A3572C932}" type="pres">
      <dgm:prSet presAssocID="{24C365D3-4353-437C-8B9D-646B3285F737}" presName="vertSpace2b" presStyleCnt="0"/>
      <dgm:spPr/>
    </dgm:pt>
    <dgm:pt modelId="{03AE4436-D2B5-4A47-919D-B3FC170EDB12}" type="pres">
      <dgm:prSet presAssocID="{85869E7C-3FF2-439E-B526-8247E5ABEC3A}" presName="horz2" presStyleCnt="0"/>
      <dgm:spPr/>
    </dgm:pt>
    <dgm:pt modelId="{7B590077-3029-4109-ADB2-4A6F376447C5}" type="pres">
      <dgm:prSet presAssocID="{85869E7C-3FF2-439E-B526-8247E5ABEC3A}" presName="horzSpace2" presStyleCnt="0"/>
      <dgm:spPr/>
    </dgm:pt>
    <dgm:pt modelId="{C920F42A-352D-4172-816E-080FDD7F25E8}" type="pres">
      <dgm:prSet presAssocID="{85869E7C-3FF2-439E-B526-8247E5ABEC3A}" presName="tx2" presStyleLbl="revTx" presStyleIdx="3" presStyleCnt="4"/>
      <dgm:spPr/>
    </dgm:pt>
    <dgm:pt modelId="{F132E977-DDE9-42D8-8356-0C4FBEC670D6}" type="pres">
      <dgm:prSet presAssocID="{85869E7C-3FF2-439E-B526-8247E5ABEC3A}" presName="vert2" presStyleCnt="0"/>
      <dgm:spPr/>
    </dgm:pt>
    <dgm:pt modelId="{82770589-7BF8-4F95-8803-4A73CB3EB808}" type="pres">
      <dgm:prSet presAssocID="{85869E7C-3FF2-439E-B526-8247E5ABEC3A}" presName="thinLine2b" presStyleLbl="callout" presStyleIdx="2" presStyleCnt="3"/>
      <dgm:spPr/>
    </dgm:pt>
    <dgm:pt modelId="{A3B2FC2E-072D-4DDA-9137-E15CE9DEF91F}" type="pres">
      <dgm:prSet presAssocID="{85869E7C-3FF2-439E-B526-8247E5ABEC3A}" presName="vertSpace2b" presStyleCnt="0"/>
      <dgm:spPr/>
    </dgm:pt>
  </dgm:ptLst>
  <dgm:cxnLst>
    <dgm:cxn modelId="{F13E1B02-9DDC-49BE-A4BE-2C89272A13FB}" srcId="{3E94BA18-2EAF-4202-B414-483DC3B75FF9}" destId="{85869E7C-3FF2-439E-B526-8247E5ABEC3A}" srcOrd="2" destOrd="0" parTransId="{8353EDB8-C62A-43B8-8CEE-EADD15E05FB8}" sibTransId="{3414730D-A74D-430F-8A0B-98B067AF7963}"/>
    <dgm:cxn modelId="{EB3BB81C-CC10-4F98-BCB9-E9E200EC4653}" srcId="{5788C6B1-4631-4D8E-BFB4-33A067F64674}" destId="{3E94BA18-2EAF-4202-B414-483DC3B75FF9}" srcOrd="0" destOrd="0" parTransId="{BE8B41FF-652B-4D24-BFE2-3E3C4718FE8A}" sibTransId="{30DE1E93-FD7A-4BCB-BD26-5F390E9655D0}"/>
    <dgm:cxn modelId="{0737032A-0DB4-42A6-A45D-250299433B1B}" srcId="{3E94BA18-2EAF-4202-B414-483DC3B75FF9}" destId="{24C365D3-4353-437C-8B9D-646B3285F737}" srcOrd="1" destOrd="0" parTransId="{AB91B2CC-4538-4CA1-8699-1C64AD83181E}" sibTransId="{421FA69C-D8B0-4185-BBE1-592269156C00}"/>
    <dgm:cxn modelId="{08088162-BA3C-4788-8474-AE84C05AE7AE}" type="presOf" srcId="{24C365D3-4353-437C-8B9D-646B3285F737}" destId="{8DE962A9-8847-4674-9179-CA06F276F5A4}" srcOrd="0" destOrd="0" presId="urn:microsoft.com/office/officeart/2008/layout/LinedList"/>
    <dgm:cxn modelId="{57EDEC63-F793-45B2-9219-2ED16BD3A37E}" type="presOf" srcId="{202BA537-BAC9-49D5-9B35-328AD3B170AF}" destId="{55CD0346-0EBA-46CB-939C-9862F231CDCE}" srcOrd="0" destOrd="0" presId="urn:microsoft.com/office/officeart/2008/layout/LinedList"/>
    <dgm:cxn modelId="{F26A8A66-7D52-48B8-B87E-90A3C4C415CD}" type="presOf" srcId="{5788C6B1-4631-4D8E-BFB4-33A067F64674}" destId="{765C5349-1686-4CBE-80C3-498657FF3319}" srcOrd="0" destOrd="0" presId="urn:microsoft.com/office/officeart/2008/layout/LinedList"/>
    <dgm:cxn modelId="{A568267A-84C9-4009-9223-B8CB4E288C23}" type="presOf" srcId="{3E94BA18-2EAF-4202-B414-483DC3B75FF9}" destId="{BD75FE83-DCCD-4E33-9300-ECEFD09689B1}" srcOrd="0" destOrd="0" presId="urn:microsoft.com/office/officeart/2008/layout/LinedList"/>
    <dgm:cxn modelId="{B1ACC680-2C1A-4456-B562-7879B0400717}" type="presOf" srcId="{85869E7C-3FF2-439E-B526-8247E5ABEC3A}" destId="{C920F42A-352D-4172-816E-080FDD7F25E8}" srcOrd="0" destOrd="0" presId="urn:microsoft.com/office/officeart/2008/layout/LinedList"/>
    <dgm:cxn modelId="{46B444C1-0C60-4D16-BF40-EAAB6F39FD3B}" srcId="{3E94BA18-2EAF-4202-B414-483DC3B75FF9}" destId="{202BA537-BAC9-49D5-9B35-328AD3B170AF}" srcOrd="0" destOrd="0" parTransId="{3D41B874-D230-46F5-875D-F4D421A84F8C}" sibTransId="{F61527D2-A29D-492E-AF60-E67F9AEDB943}"/>
    <dgm:cxn modelId="{A634225D-DCB4-4928-B90E-59F1E55FFDCB}" type="presParOf" srcId="{765C5349-1686-4CBE-80C3-498657FF3319}" destId="{2083AD78-7E31-4D86-BF71-FBA2FCE4BB1A}" srcOrd="0" destOrd="0" presId="urn:microsoft.com/office/officeart/2008/layout/LinedList"/>
    <dgm:cxn modelId="{649968FE-F2DA-45A7-9936-237913E0A8CC}" type="presParOf" srcId="{765C5349-1686-4CBE-80C3-498657FF3319}" destId="{00B071C8-AFE7-4165-BA9E-F5FFD7ECF856}" srcOrd="1" destOrd="0" presId="urn:microsoft.com/office/officeart/2008/layout/LinedList"/>
    <dgm:cxn modelId="{88A40910-93C1-41DC-AAC2-9C544D353F06}" type="presParOf" srcId="{00B071C8-AFE7-4165-BA9E-F5FFD7ECF856}" destId="{BD75FE83-DCCD-4E33-9300-ECEFD09689B1}" srcOrd="0" destOrd="0" presId="urn:microsoft.com/office/officeart/2008/layout/LinedList"/>
    <dgm:cxn modelId="{C08297D0-99EC-4B5C-8800-C9981CACC739}" type="presParOf" srcId="{00B071C8-AFE7-4165-BA9E-F5FFD7ECF856}" destId="{794288BE-CE84-47DA-A2B2-2FF3AB0EC297}" srcOrd="1" destOrd="0" presId="urn:microsoft.com/office/officeart/2008/layout/LinedList"/>
    <dgm:cxn modelId="{451A2BF6-4C67-4BE9-A3DB-8040585F62F1}" type="presParOf" srcId="{794288BE-CE84-47DA-A2B2-2FF3AB0EC297}" destId="{59500164-1CDA-48A1-9560-C5076019A628}" srcOrd="0" destOrd="0" presId="urn:microsoft.com/office/officeart/2008/layout/LinedList"/>
    <dgm:cxn modelId="{89E320F1-C26E-4DBE-B6A5-1DB882D9619E}" type="presParOf" srcId="{794288BE-CE84-47DA-A2B2-2FF3AB0EC297}" destId="{0C2E59EB-4D6A-4420-9AAC-1519F1F6DE7F}" srcOrd="1" destOrd="0" presId="urn:microsoft.com/office/officeart/2008/layout/LinedList"/>
    <dgm:cxn modelId="{37B961EA-C774-4E8D-8D90-B1E06FB702E2}" type="presParOf" srcId="{0C2E59EB-4D6A-4420-9AAC-1519F1F6DE7F}" destId="{579075B7-D29B-4895-B652-BBC2C4134CAB}" srcOrd="0" destOrd="0" presId="urn:microsoft.com/office/officeart/2008/layout/LinedList"/>
    <dgm:cxn modelId="{D94B7DA6-A493-4EFF-87F6-11EC29465455}" type="presParOf" srcId="{0C2E59EB-4D6A-4420-9AAC-1519F1F6DE7F}" destId="{55CD0346-0EBA-46CB-939C-9862F231CDCE}" srcOrd="1" destOrd="0" presId="urn:microsoft.com/office/officeart/2008/layout/LinedList"/>
    <dgm:cxn modelId="{4CC84450-F81E-4D5C-A8EE-629B3F9D3276}" type="presParOf" srcId="{0C2E59EB-4D6A-4420-9AAC-1519F1F6DE7F}" destId="{C4CBBB67-B047-4916-9CFE-77DCD4EFC335}" srcOrd="2" destOrd="0" presId="urn:microsoft.com/office/officeart/2008/layout/LinedList"/>
    <dgm:cxn modelId="{FA71138A-FF15-43BB-A5B6-FACB8B6C743B}" type="presParOf" srcId="{794288BE-CE84-47DA-A2B2-2FF3AB0EC297}" destId="{0E6B3DE0-69EC-449E-B732-1BD803839F69}" srcOrd="2" destOrd="0" presId="urn:microsoft.com/office/officeart/2008/layout/LinedList"/>
    <dgm:cxn modelId="{242BEB35-6A99-415A-91A9-2452A713C437}" type="presParOf" srcId="{794288BE-CE84-47DA-A2B2-2FF3AB0EC297}" destId="{D40578EC-8E6D-4128-A9CC-EEA547CDD9BA}" srcOrd="3" destOrd="0" presId="urn:microsoft.com/office/officeart/2008/layout/LinedList"/>
    <dgm:cxn modelId="{64934B3A-D6A7-47F2-9861-E5912B77C947}" type="presParOf" srcId="{794288BE-CE84-47DA-A2B2-2FF3AB0EC297}" destId="{A7BA62EA-DC39-4B1A-87AF-5CD82F665DAC}" srcOrd="4" destOrd="0" presId="urn:microsoft.com/office/officeart/2008/layout/LinedList"/>
    <dgm:cxn modelId="{C892DB8D-23CB-49CE-993F-4A2AC04A24BF}" type="presParOf" srcId="{A7BA62EA-DC39-4B1A-87AF-5CD82F665DAC}" destId="{386E1910-720A-43C9-BAF8-1C7D430B6C94}" srcOrd="0" destOrd="0" presId="urn:microsoft.com/office/officeart/2008/layout/LinedList"/>
    <dgm:cxn modelId="{644E1A5C-5488-4AE6-BE3D-4D633F8D0079}" type="presParOf" srcId="{A7BA62EA-DC39-4B1A-87AF-5CD82F665DAC}" destId="{8DE962A9-8847-4674-9179-CA06F276F5A4}" srcOrd="1" destOrd="0" presId="urn:microsoft.com/office/officeart/2008/layout/LinedList"/>
    <dgm:cxn modelId="{B0E65FCF-7F53-49B4-AAA5-E53E2EAB5658}" type="presParOf" srcId="{A7BA62EA-DC39-4B1A-87AF-5CD82F665DAC}" destId="{F6F00854-92CE-443D-8AC6-FFB1EE8EF5F5}" srcOrd="2" destOrd="0" presId="urn:microsoft.com/office/officeart/2008/layout/LinedList"/>
    <dgm:cxn modelId="{6751D973-8553-40BA-9059-BDDD7B066449}" type="presParOf" srcId="{794288BE-CE84-47DA-A2B2-2FF3AB0EC297}" destId="{64FA4A49-E800-4BDA-AAF8-81BA99486663}" srcOrd="5" destOrd="0" presId="urn:microsoft.com/office/officeart/2008/layout/LinedList"/>
    <dgm:cxn modelId="{A54D0BED-10A9-440F-9458-DB11096BFE30}" type="presParOf" srcId="{794288BE-CE84-47DA-A2B2-2FF3AB0EC297}" destId="{664D7EE5-75CA-415C-AE33-AA9A3572C932}" srcOrd="6" destOrd="0" presId="urn:microsoft.com/office/officeart/2008/layout/LinedList"/>
    <dgm:cxn modelId="{9914C023-491F-4AF7-A7F3-91985DA3FB40}" type="presParOf" srcId="{794288BE-CE84-47DA-A2B2-2FF3AB0EC297}" destId="{03AE4436-D2B5-4A47-919D-B3FC170EDB12}" srcOrd="7" destOrd="0" presId="urn:microsoft.com/office/officeart/2008/layout/LinedList"/>
    <dgm:cxn modelId="{10954BF7-81B2-41D4-AABA-1654218CC02E}" type="presParOf" srcId="{03AE4436-D2B5-4A47-919D-B3FC170EDB12}" destId="{7B590077-3029-4109-ADB2-4A6F376447C5}" srcOrd="0" destOrd="0" presId="urn:microsoft.com/office/officeart/2008/layout/LinedList"/>
    <dgm:cxn modelId="{5E0E6C05-8B33-4142-B334-AA195D28A4AC}" type="presParOf" srcId="{03AE4436-D2B5-4A47-919D-B3FC170EDB12}" destId="{C920F42A-352D-4172-816E-080FDD7F25E8}" srcOrd="1" destOrd="0" presId="urn:microsoft.com/office/officeart/2008/layout/LinedList"/>
    <dgm:cxn modelId="{EB0C07FE-BF7D-4156-B9B2-86F81FBD24DF}" type="presParOf" srcId="{03AE4436-D2B5-4A47-919D-B3FC170EDB12}" destId="{F132E977-DDE9-42D8-8356-0C4FBEC670D6}" srcOrd="2" destOrd="0" presId="urn:microsoft.com/office/officeart/2008/layout/LinedList"/>
    <dgm:cxn modelId="{1F30D6CA-5AB5-4A4B-9083-136D527C09B0}" type="presParOf" srcId="{794288BE-CE84-47DA-A2B2-2FF3AB0EC297}" destId="{82770589-7BF8-4F95-8803-4A73CB3EB808}" srcOrd="8" destOrd="0" presId="urn:microsoft.com/office/officeart/2008/layout/LinedList"/>
    <dgm:cxn modelId="{7E750109-5F5C-43A3-A446-CDD9BD63A3FB}" type="presParOf" srcId="{794288BE-CE84-47DA-A2B2-2FF3AB0EC297}" destId="{A3B2FC2E-072D-4DDA-9137-E15CE9DEF91F}"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D75020-0597-48FD-93CC-32D4BEE0AEE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74C1CB3-4EFE-42B4-880F-F36F00D18BF5}">
      <dgm:prSet custT="1"/>
      <dgm:spPr/>
      <dgm:t>
        <a:bodyPr/>
        <a:lstStyle/>
        <a:p>
          <a:r>
            <a:rPr lang="en-US" sz="3200" b="1" dirty="0"/>
            <a:t>Freedom to Explore Ideas</a:t>
          </a:r>
          <a:endParaRPr lang="en-US" sz="3200" dirty="0"/>
        </a:p>
      </dgm:t>
    </dgm:pt>
    <dgm:pt modelId="{39E46BDF-8D9F-4A6C-98D8-AD17FFA34C0D}" type="parTrans" cxnId="{35519F41-ED03-4909-AF7C-6F196F11C1E6}">
      <dgm:prSet/>
      <dgm:spPr/>
      <dgm:t>
        <a:bodyPr/>
        <a:lstStyle/>
        <a:p>
          <a:endParaRPr lang="en-US"/>
        </a:p>
      </dgm:t>
    </dgm:pt>
    <dgm:pt modelId="{9CB4EC7A-0718-46CD-8EA4-654982CF5EEB}" type="sibTrans" cxnId="{35519F41-ED03-4909-AF7C-6F196F11C1E6}">
      <dgm:prSet/>
      <dgm:spPr/>
      <dgm:t>
        <a:bodyPr/>
        <a:lstStyle/>
        <a:p>
          <a:endParaRPr lang="en-US"/>
        </a:p>
      </dgm:t>
    </dgm:pt>
    <dgm:pt modelId="{9F2F6905-93EC-46C7-B5D9-8A809C12ADA3}">
      <dgm:prSet custT="1"/>
      <dgm:spPr/>
      <dgm:t>
        <a:bodyPr/>
        <a:lstStyle/>
        <a:p>
          <a:pPr>
            <a:lnSpc>
              <a:spcPct val="150000"/>
            </a:lnSpc>
          </a:pPr>
          <a:r>
            <a:rPr lang="en-US" sz="2400" dirty="0"/>
            <a:t>In solitude, individuals are </a:t>
          </a:r>
          <a:r>
            <a:rPr lang="en-US" sz="2400" dirty="0">
              <a:solidFill>
                <a:srgbClr val="FF0000"/>
              </a:solidFill>
            </a:rPr>
            <a:t>free to explore ideas </a:t>
          </a:r>
          <a:r>
            <a:rPr lang="en-US" sz="2400" dirty="0"/>
            <a:t>without the influence or expectations of others.</a:t>
          </a:r>
        </a:p>
      </dgm:t>
    </dgm:pt>
    <dgm:pt modelId="{5A43AA5E-2D4D-4D72-817F-36D5B165AA37}" type="parTrans" cxnId="{6268620E-E401-4E8D-A427-5F22D109AE29}">
      <dgm:prSet/>
      <dgm:spPr/>
      <dgm:t>
        <a:bodyPr/>
        <a:lstStyle/>
        <a:p>
          <a:endParaRPr lang="en-US"/>
        </a:p>
      </dgm:t>
    </dgm:pt>
    <dgm:pt modelId="{B9F562FF-D6FC-4268-A914-5A8A06DC4715}" type="sibTrans" cxnId="{6268620E-E401-4E8D-A427-5F22D109AE29}">
      <dgm:prSet/>
      <dgm:spPr/>
      <dgm:t>
        <a:bodyPr/>
        <a:lstStyle/>
        <a:p>
          <a:endParaRPr lang="en-US"/>
        </a:p>
      </dgm:t>
    </dgm:pt>
    <dgm:pt modelId="{36BAA21F-4132-4306-A63D-680FBB3AFF59}">
      <dgm:prSet custT="1"/>
      <dgm:spPr/>
      <dgm:t>
        <a:bodyPr/>
        <a:lstStyle/>
        <a:p>
          <a:pPr>
            <a:lnSpc>
              <a:spcPct val="150000"/>
            </a:lnSpc>
          </a:pPr>
          <a:r>
            <a:rPr lang="en-US" sz="2400" dirty="0"/>
            <a:t>It allows for the uninhibited generation of thoughts, enabling the </a:t>
          </a:r>
          <a:r>
            <a:rPr lang="en-US" sz="2400" dirty="0">
              <a:solidFill>
                <a:srgbClr val="FF0000"/>
              </a:solidFill>
            </a:rPr>
            <a:t>exploration of unconventional or outside-the-box concepts </a:t>
          </a:r>
          <a:r>
            <a:rPr lang="en-US" sz="2400" dirty="0"/>
            <a:t>that may not emerge in group settings.</a:t>
          </a:r>
        </a:p>
      </dgm:t>
    </dgm:pt>
    <dgm:pt modelId="{38C9F9D1-7BD9-4DA8-B037-C5475664184F}" type="parTrans" cxnId="{2FF0114C-164D-460E-893F-C08D4B2E931B}">
      <dgm:prSet/>
      <dgm:spPr/>
      <dgm:t>
        <a:bodyPr/>
        <a:lstStyle/>
        <a:p>
          <a:endParaRPr lang="en-US"/>
        </a:p>
      </dgm:t>
    </dgm:pt>
    <dgm:pt modelId="{D2279382-11B9-42EC-8FE3-2F5A6D53C3B3}" type="sibTrans" cxnId="{2FF0114C-164D-460E-893F-C08D4B2E931B}">
      <dgm:prSet/>
      <dgm:spPr/>
      <dgm:t>
        <a:bodyPr/>
        <a:lstStyle/>
        <a:p>
          <a:endParaRPr lang="en-US"/>
        </a:p>
      </dgm:t>
    </dgm:pt>
    <dgm:pt modelId="{10A9164B-EC12-4A90-B1C0-F9019CBAFBAF}" type="pres">
      <dgm:prSet presAssocID="{E1D75020-0597-48FD-93CC-32D4BEE0AEE1}" presName="linear" presStyleCnt="0">
        <dgm:presLayoutVars>
          <dgm:animLvl val="lvl"/>
          <dgm:resizeHandles val="exact"/>
        </dgm:presLayoutVars>
      </dgm:prSet>
      <dgm:spPr/>
    </dgm:pt>
    <dgm:pt modelId="{83A9FAF7-1389-43AB-87D9-2FCAA6E6275C}" type="pres">
      <dgm:prSet presAssocID="{C74C1CB3-4EFE-42B4-880F-F36F00D18BF5}" presName="parentText" presStyleLbl="node1" presStyleIdx="0" presStyleCnt="1" custLinFactNeighborX="-11140" custLinFactNeighborY="-13151">
        <dgm:presLayoutVars>
          <dgm:chMax val="0"/>
          <dgm:bulletEnabled val="1"/>
        </dgm:presLayoutVars>
      </dgm:prSet>
      <dgm:spPr/>
    </dgm:pt>
    <dgm:pt modelId="{1BED50D3-75F6-4BC1-A716-E66CDC5599C7}" type="pres">
      <dgm:prSet presAssocID="{C74C1CB3-4EFE-42B4-880F-F36F00D18BF5}" presName="childText" presStyleLbl="revTx" presStyleIdx="0" presStyleCnt="1" custLinFactNeighborX="-11516">
        <dgm:presLayoutVars>
          <dgm:bulletEnabled val="1"/>
        </dgm:presLayoutVars>
      </dgm:prSet>
      <dgm:spPr/>
    </dgm:pt>
  </dgm:ptLst>
  <dgm:cxnLst>
    <dgm:cxn modelId="{6268620E-E401-4E8D-A427-5F22D109AE29}" srcId="{C74C1CB3-4EFE-42B4-880F-F36F00D18BF5}" destId="{9F2F6905-93EC-46C7-B5D9-8A809C12ADA3}" srcOrd="0" destOrd="0" parTransId="{5A43AA5E-2D4D-4D72-817F-36D5B165AA37}" sibTransId="{B9F562FF-D6FC-4268-A914-5A8A06DC4715}"/>
    <dgm:cxn modelId="{77EE963B-65F0-40FD-8E62-ABC72A6597BB}" type="presOf" srcId="{E1D75020-0597-48FD-93CC-32D4BEE0AEE1}" destId="{10A9164B-EC12-4A90-B1C0-F9019CBAFBAF}" srcOrd="0" destOrd="0" presId="urn:microsoft.com/office/officeart/2005/8/layout/vList2"/>
    <dgm:cxn modelId="{35519F41-ED03-4909-AF7C-6F196F11C1E6}" srcId="{E1D75020-0597-48FD-93CC-32D4BEE0AEE1}" destId="{C74C1CB3-4EFE-42B4-880F-F36F00D18BF5}" srcOrd="0" destOrd="0" parTransId="{39E46BDF-8D9F-4A6C-98D8-AD17FFA34C0D}" sibTransId="{9CB4EC7A-0718-46CD-8EA4-654982CF5EEB}"/>
    <dgm:cxn modelId="{4D85644A-B249-4747-9971-A767933BBAF3}" type="presOf" srcId="{9F2F6905-93EC-46C7-B5D9-8A809C12ADA3}" destId="{1BED50D3-75F6-4BC1-A716-E66CDC5599C7}" srcOrd="0" destOrd="0" presId="urn:microsoft.com/office/officeart/2005/8/layout/vList2"/>
    <dgm:cxn modelId="{2FF0114C-164D-460E-893F-C08D4B2E931B}" srcId="{C74C1CB3-4EFE-42B4-880F-F36F00D18BF5}" destId="{36BAA21F-4132-4306-A63D-680FBB3AFF59}" srcOrd="1" destOrd="0" parTransId="{38C9F9D1-7BD9-4DA8-B037-C5475664184F}" sibTransId="{D2279382-11B9-42EC-8FE3-2F5A6D53C3B3}"/>
    <dgm:cxn modelId="{EE0552C0-37E1-46CA-9BCD-B5C7F70F5F5A}" type="presOf" srcId="{36BAA21F-4132-4306-A63D-680FBB3AFF59}" destId="{1BED50D3-75F6-4BC1-A716-E66CDC5599C7}" srcOrd="0" destOrd="1" presId="urn:microsoft.com/office/officeart/2005/8/layout/vList2"/>
    <dgm:cxn modelId="{F4FC16E1-B8F7-4DA2-AE94-B1104CBC4433}" type="presOf" srcId="{C74C1CB3-4EFE-42B4-880F-F36F00D18BF5}" destId="{83A9FAF7-1389-43AB-87D9-2FCAA6E6275C}" srcOrd="0" destOrd="0" presId="urn:microsoft.com/office/officeart/2005/8/layout/vList2"/>
    <dgm:cxn modelId="{E5E5CB60-EE40-4A80-B85A-41871AE28672}" type="presParOf" srcId="{10A9164B-EC12-4A90-B1C0-F9019CBAFBAF}" destId="{83A9FAF7-1389-43AB-87D9-2FCAA6E6275C}" srcOrd="0" destOrd="0" presId="urn:microsoft.com/office/officeart/2005/8/layout/vList2"/>
    <dgm:cxn modelId="{771B1F8D-26A9-4B6E-A6CE-AA44EA5A098A}" type="presParOf" srcId="{10A9164B-EC12-4A90-B1C0-F9019CBAFBAF}" destId="{1BED50D3-75F6-4BC1-A716-E66CDC5599C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4841A7-AEC6-4291-9D0E-50B171EEBFF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A767DDF-EF5E-4CDC-ACFD-829825738AA6}">
      <dgm:prSet/>
      <dgm:spPr/>
      <dgm:t>
        <a:bodyPr/>
        <a:lstStyle/>
        <a:p>
          <a:r>
            <a:rPr lang="en-US" dirty="0"/>
            <a:t>Promoting exchanges of ideas</a:t>
          </a:r>
        </a:p>
      </dgm:t>
    </dgm:pt>
    <dgm:pt modelId="{3981BE70-4B8D-446B-B05E-BA89176A26DF}" type="parTrans" cxnId="{FF57C04C-0CFE-4B30-806C-5B5A300AE9AB}">
      <dgm:prSet/>
      <dgm:spPr/>
      <dgm:t>
        <a:bodyPr/>
        <a:lstStyle/>
        <a:p>
          <a:endParaRPr lang="en-US"/>
        </a:p>
      </dgm:t>
    </dgm:pt>
    <dgm:pt modelId="{C6480AD4-B6E4-45D6-822F-5A4423592D02}" type="sibTrans" cxnId="{FF57C04C-0CFE-4B30-806C-5B5A300AE9AB}">
      <dgm:prSet/>
      <dgm:spPr/>
      <dgm:t>
        <a:bodyPr/>
        <a:lstStyle/>
        <a:p>
          <a:endParaRPr lang="en-US"/>
        </a:p>
      </dgm:t>
    </dgm:pt>
    <dgm:pt modelId="{E63E27A6-D9E8-4FCD-9B1A-528C0295721F}">
      <dgm:prSet/>
      <dgm:spPr/>
      <dgm:t>
        <a:bodyPr/>
        <a:lstStyle/>
        <a:p>
          <a:r>
            <a:rPr lang="en-US" dirty="0"/>
            <a:t>Encouraging casual interactions in open, shared spaces</a:t>
          </a:r>
        </a:p>
      </dgm:t>
    </dgm:pt>
    <dgm:pt modelId="{D81A94AE-C8E8-45E1-857F-AD9A4AEF0D2E}" type="parTrans" cxnId="{5464F696-8B96-4D9B-B1E1-DF593FB1E6BD}">
      <dgm:prSet/>
      <dgm:spPr/>
      <dgm:t>
        <a:bodyPr/>
        <a:lstStyle/>
        <a:p>
          <a:endParaRPr lang="en-US"/>
        </a:p>
      </dgm:t>
    </dgm:pt>
    <dgm:pt modelId="{F3C16325-6507-4084-8B6D-F682C48C91BC}" type="sibTrans" cxnId="{5464F696-8B96-4D9B-B1E1-DF593FB1E6BD}">
      <dgm:prSet/>
      <dgm:spPr/>
      <dgm:t>
        <a:bodyPr/>
        <a:lstStyle/>
        <a:p>
          <a:endParaRPr lang="en-US"/>
        </a:p>
      </dgm:t>
    </dgm:pt>
    <dgm:pt modelId="{11565A3F-0352-400C-8F6F-B6665EA70410}" type="pres">
      <dgm:prSet presAssocID="{FE4841A7-AEC6-4291-9D0E-50B171EEBFF0}" presName="root" presStyleCnt="0">
        <dgm:presLayoutVars>
          <dgm:dir/>
          <dgm:resizeHandles val="exact"/>
        </dgm:presLayoutVars>
      </dgm:prSet>
      <dgm:spPr/>
    </dgm:pt>
    <dgm:pt modelId="{697AA550-39F6-44E9-8E37-C8323E9B3E6A}" type="pres">
      <dgm:prSet presAssocID="{2A767DDF-EF5E-4CDC-ACFD-829825738AA6}" presName="compNode" presStyleCnt="0"/>
      <dgm:spPr/>
    </dgm:pt>
    <dgm:pt modelId="{E8B1D9D8-63F8-47B9-AB26-761BD98A14D8}" type="pres">
      <dgm:prSet presAssocID="{2A767DDF-EF5E-4CDC-ACFD-829825738AA6}" presName="bgRect" presStyleLbl="bgShp" presStyleIdx="0" presStyleCnt="2"/>
      <dgm:spPr/>
    </dgm:pt>
    <dgm:pt modelId="{A2BF0A2D-9B47-4707-9E40-9C29674EFBE4}" type="pres">
      <dgm:prSet presAssocID="{2A767DDF-EF5E-4CDC-ACFD-829825738AA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bulb"/>
        </a:ext>
      </dgm:extLst>
    </dgm:pt>
    <dgm:pt modelId="{19FAC8F9-F51C-4501-9315-92164A7EAE2A}" type="pres">
      <dgm:prSet presAssocID="{2A767DDF-EF5E-4CDC-ACFD-829825738AA6}" presName="spaceRect" presStyleCnt="0"/>
      <dgm:spPr/>
    </dgm:pt>
    <dgm:pt modelId="{E821C4CE-14D7-4839-9623-326DAEA5959A}" type="pres">
      <dgm:prSet presAssocID="{2A767DDF-EF5E-4CDC-ACFD-829825738AA6}" presName="parTx" presStyleLbl="revTx" presStyleIdx="0" presStyleCnt="2">
        <dgm:presLayoutVars>
          <dgm:chMax val="0"/>
          <dgm:chPref val="0"/>
        </dgm:presLayoutVars>
      </dgm:prSet>
      <dgm:spPr/>
    </dgm:pt>
    <dgm:pt modelId="{91EC39AF-ABA4-42B8-9D00-92C25F8322C3}" type="pres">
      <dgm:prSet presAssocID="{C6480AD4-B6E4-45D6-822F-5A4423592D02}" presName="sibTrans" presStyleCnt="0"/>
      <dgm:spPr/>
    </dgm:pt>
    <dgm:pt modelId="{9707DACC-E70B-47BB-A9F3-41E026DD1A32}" type="pres">
      <dgm:prSet presAssocID="{E63E27A6-D9E8-4FCD-9B1A-528C0295721F}" presName="compNode" presStyleCnt="0"/>
      <dgm:spPr/>
    </dgm:pt>
    <dgm:pt modelId="{80263DFD-67BD-4573-870C-C40D737CEAF4}" type="pres">
      <dgm:prSet presAssocID="{E63E27A6-D9E8-4FCD-9B1A-528C0295721F}" presName="bgRect" presStyleLbl="bgShp" presStyleIdx="1" presStyleCnt="2"/>
      <dgm:spPr/>
    </dgm:pt>
    <dgm:pt modelId="{1031605C-E878-4202-BB8F-66A2D08CEC39}" type="pres">
      <dgm:prSet presAssocID="{E63E27A6-D9E8-4FCD-9B1A-528C0295721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4287912C-F2A8-47F1-AAC0-0C509E660D4B}" type="pres">
      <dgm:prSet presAssocID="{E63E27A6-D9E8-4FCD-9B1A-528C0295721F}" presName="spaceRect" presStyleCnt="0"/>
      <dgm:spPr/>
    </dgm:pt>
    <dgm:pt modelId="{696B5E33-5B0C-4678-89F8-618201D680C3}" type="pres">
      <dgm:prSet presAssocID="{E63E27A6-D9E8-4FCD-9B1A-528C0295721F}" presName="parTx" presStyleLbl="revTx" presStyleIdx="1" presStyleCnt="2">
        <dgm:presLayoutVars>
          <dgm:chMax val="0"/>
          <dgm:chPref val="0"/>
        </dgm:presLayoutVars>
      </dgm:prSet>
      <dgm:spPr/>
    </dgm:pt>
  </dgm:ptLst>
  <dgm:cxnLst>
    <dgm:cxn modelId="{581B1C00-A30E-4A2C-A42B-3C7063045F8C}" type="presOf" srcId="{FE4841A7-AEC6-4291-9D0E-50B171EEBFF0}" destId="{11565A3F-0352-400C-8F6F-B6665EA70410}" srcOrd="0" destOrd="0" presId="urn:microsoft.com/office/officeart/2018/2/layout/IconVerticalSolidList"/>
    <dgm:cxn modelId="{FF57C04C-0CFE-4B30-806C-5B5A300AE9AB}" srcId="{FE4841A7-AEC6-4291-9D0E-50B171EEBFF0}" destId="{2A767DDF-EF5E-4CDC-ACFD-829825738AA6}" srcOrd="0" destOrd="0" parTransId="{3981BE70-4B8D-446B-B05E-BA89176A26DF}" sibTransId="{C6480AD4-B6E4-45D6-822F-5A4423592D02}"/>
    <dgm:cxn modelId="{B3821D53-3411-42D4-81B8-7B01B8C4B4C9}" type="presOf" srcId="{E63E27A6-D9E8-4FCD-9B1A-528C0295721F}" destId="{696B5E33-5B0C-4678-89F8-618201D680C3}" srcOrd="0" destOrd="0" presId="urn:microsoft.com/office/officeart/2018/2/layout/IconVerticalSolidList"/>
    <dgm:cxn modelId="{5464F696-8B96-4D9B-B1E1-DF593FB1E6BD}" srcId="{FE4841A7-AEC6-4291-9D0E-50B171EEBFF0}" destId="{E63E27A6-D9E8-4FCD-9B1A-528C0295721F}" srcOrd="1" destOrd="0" parTransId="{D81A94AE-C8E8-45E1-857F-AD9A4AEF0D2E}" sibTransId="{F3C16325-6507-4084-8B6D-F682C48C91BC}"/>
    <dgm:cxn modelId="{CBC070BD-63D3-42CA-BF26-1F9484D2D041}" type="presOf" srcId="{2A767DDF-EF5E-4CDC-ACFD-829825738AA6}" destId="{E821C4CE-14D7-4839-9623-326DAEA5959A}" srcOrd="0" destOrd="0" presId="urn:microsoft.com/office/officeart/2018/2/layout/IconVerticalSolidList"/>
    <dgm:cxn modelId="{9F61692F-7EB8-40CF-A491-879E64737818}" type="presParOf" srcId="{11565A3F-0352-400C-8F6F-B6665EA70410}" destId="{697AA550-39F6-44E9-8E37-C8323E9B3E6A}" srcOrd="0" destOrd="0" presId="urn:microsoft.com/office/officeart/2018/2/layout/IconVerticalSolidList"/>
    <dgm:cxn modelId="{43BF32E4-CE95-4819-AA61-7FD7AA3618B3}" type="presParOf" srcId="{697AA550-39F6-44E9-8E37-C8323E9B3E6A}" destId="{E8B1D9D8-63F8-47B9-AB26-761BD98A14D8}" srcOrd="0" destOrd="0" presId="urn:microsoft.com/office/officeart/2018/2/layout/IconVerticalSolidList"/>
    <dgm:cxn modelId="{A5B15A39-784B-4373-8810-42E444722D1C}" type="presParOf" srcId="{697AA550-39F6-44E9-8E37-C8323E9B3E6A}" destId="{A2BF0A2D-9B47-4707-9E40-9C29674EFBE4}" srcOrd="1" destOrd="0" presId="urn:microsoft.com/office/officeart/2018/2/layout/IconVerticalSolidList"/>
    <dgm:cxn modelId="{6920096C-2A7D-4D22-A290-D7E8ED3AB929}" type="presParOf" srcId="{697AA550-39F6-44E9-8E37-C8323E9B3E6A}" destId="{19FAC8F9-F51C-4501-9315-92164A7EAE2A}" srcOrd="2" destOrd="0" presId="urn:microsoft.com/office/officeart/2018/2/layout/IconVerticalSolidList"/>
    <dgm:cxn modelId="{A3EB2839-C094-4611-8B68-72B92A46E1D2}" type="presParOf" srcId="{697AA550-39F6-44E9-8E37-C8323E9B3E6A}" destId="{E821C4CE-14D7-4839-9623-326DAEA5959A}" srcOrd="3" destOrd="0" presId="urn:microsoft.com/office/officeart/2018/2/layout/IconVerticalSolidList"/>
    <dgm:cxn modelId="{BF11E4DA-759A-4DB0-9255-2C154182F857}" type="presParOf" srcId="{11565A3F-0352-400C-8F6F-B6665EA70410}" destId="{91EC39AF-ABA4-42B8-9D00-92C25F8322C3}" srcOrd="1" destOrd="0" presId="urn:microsoft.com/office/officeart/2018/2/layout/IconVerticalSolidList"/>
    <dgm:cxn modelId="{9D8F55A0-C39C-4E25-A267-4947E6347409}" type="presParOf" srcId="{11565A3F-0352-400C-8F6F-B6665EA70410}" destId="{9707DACC-E70B-47BB-A9F3-41E026DD1A32}" srcOrd="2" destOrd="0" presId="urn:microsoft.com/office/officeart/2018/2/layout/IconVerticalSolidList"/>
    <dgm:cxn modelId="{99C15DBB-3800-4778-8274-3677C2EC4D44}" type="presParOf" srcId="{9707DACC-E70B-47BB-A9F3-41E026DD1A32}" destId="{80263DFD-67BD-4573-870C-C40D737CEAF4}" srcOrd="0" destOrd="0" presId="urn:microsoft.com/office/officeart/2018/2/layout/IconVerticalSolidList"/>
    <dgm:cxn modelId="{872312B9-B22E-4A32-B6EF-CB8A87578DAC}" type="presParOf" srcId="{9707DACC-E70B-47BB-A9F3-41E026DD1A32}" destId="{1031605C-E878-4202-BB8F-66A2D08CEC39}" srcOrd="1" destOrd="0" presId="urn:microsoft.com/office/officeart/2018/2/layout/IconVerticalSolidList"/>
    <dgm:cxn modelId="{334A38DE-2379-4B66-A4D4-464EFDE6EA4A}" type="presParOf" srcId="{9707DACC-E70B-47BB-A9F3-41E026DD1A32}" destId="{4287912C-F2A8-47F1-AAC0-0C509E660D4B}" srcOrd="2" destOrd="0" presId="urn:microsoft.com/office/officeart/2018/2/layout/IconVerticalSolidList"/>
    <dgm:cxn modelId="{CB251358-BE70-48B4-8818-5AA610B4B899}" type="presParOf" srcId="{9707DACC-E70B-47BB-A9F3-41E026DD1A32}" destId="{696B5E33-5B0C-4678-89F8-618201D680C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4841A7-AEC6-4291-9D0E-50B171EEBFF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A767DDF-EF5E-4CDC-ACFD-829825738AA6}">
      <dgm:prSet/>
      <dgm:spPr/>
      <dgm:t>
        <a:bodyPr/>
        <a:lstStyle/>
        <a:p>
          <a:pPr>
            <a:lnSpc>
              <a:spcPct val="100000"/>
            </a:lnSpc>
          </a:pPr>
          <a:r>
            <a:rPr lang="en-US" dirty="0"/>
            <a:t>Promoting exchanges of ideas</a:t>
          </a:r>
        </a:p>
      </dgm:t>
    </dgm:pt>
    <dgm:pt modelId="{3981BE70-4B8D-446B-B05E-BA89176A26DF}" type="parTrans" cxnId="{FF57C04C-0CFE-4B30-806C-5B5A300AE9AB}">
      <dgm:prSet/>
      <dgm:spPr/>
      <dgm:t>
        <a:bodyPr/>
        <a:lstStyle/>
        <a:p>
          <a:endParaRPr lang="en-US"/>
        </a:p>
      </dgm:t>
    </dgm:pt>
    <dgm:pt modelId="{C6480AD4-B6E4-45D6-822F-5A4423592D02}" type="sibTrans" cxnId="{FF57C04C-0CFE-4B30-806C-5B5A300AE9AB}">
      <dgm:prSet/>
      <dgm:spPr/>
      <dgm:t>
        <a:bodyPr/>
        <a:lstStyle/>
        <a:p>
          <a:endParaRPr lang="en-US"/>
        </a:p>
      </dgm:t>
    </dgm:pt>
    <dgm:pt modelId="{11565A3F-0352-400C-8F6F-B6665EA70410}" type="pres">
      <dgm:prSet presAssocID="{FE4841A7-AEC6-4291-9D0E-50B171EEBFF0}" presName="root" presStyleCnt="0">
        <dgm:presLayoutVars>
          <dgm:dir/>
          <dgm:resizeHandles val="exact"/>
        </dgm:presLayoutVars>
      </dgm:prSet>
      <dgm:spPr/>
    </dgm:pt>
    <dgm:pt modelId="{697AA550-39F6-44E9-8E37-C8323E9B3E6A}" type="pres">
      <dgm:prSet presAssocID="{2A767DDF-EF5E-4CDC-ACFD-829825738AA6}" presName="compNode" presStyleCnt="0"/>
      <dgm:spPr/>
    </dgm:pt>
    <dgm:pt modelId="{E8B1D9D8-63F8-47B9-AB26-761BD98A14D8}" type="pres">
      <dgm:prSet presAssocID="{2A767DDF-EF5E-4CDC-ACFD-829825738AA6}" presName="bgRect" presStyleLbl="bgShp" presStyleIdx="0" presStyleCnt="1"/>
      <dgm:spPr/>
    </dgm:pt>
    <dgm:pt modelId="{A2BF0A2D-9B47-4707-9E40-9C29674EFBE4}" type="pres">
      <dgm:prSet presAssocID="{2A767DDF-EF5E-4CDC-ACFD-829825738AA6}"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bulb"/>
        </a:ext>
      </dgm:extLst>
    </dgm:pt>
    <dgm:pt modelId="{19FAC8F9-F51C-4501-9315-92164A7EAE2A}" type="pres">
      <dgm:prSet presAssocID="{2A767DDF-EF5E-4CDC-ACFD-829825738AA6}" presName="spaceRect" presStyleCnt="0"/>
      <dgm:spPr/>
    </dgm:pt>
    <dgm:pt modelId="{E821C4CE-14D7-4839-9623-326DAEA5959A}" type="pres">
      <dgm:prSet presAssocID="{2A767DDF-EF5E-4CDC-ACFD-829825738AA6}" presName="parTx" presStyleLbl="revTx" presStyleIdx="0" presStyleCnt="1">
        <dgm:presLayoutVars>
          <dgm:chMax val="0"/>
          <dgm:chPref val="0"/>
        </dgm:presLayoutVars>
      </dgm:prSet>
      <dgm:spPr/>
    </dgm:pt>
  </dgm:ptLst>
  <dgm:cxnLst>
    <dgm:cxn modelId="{581B1C00-A30E-4A2C-A42B-3C7063045F8C}" type="presOf" srcId="{FE4841A7-AEC6-4291-9D0E-50B171EEBFF0}" destId="{11565A3F-0352-400C-8F6F-B6665EA70410}" srcOrd="0" destOrd="0" presId="urn:microsoft.com/office/officeart/2018/2/layout/IconVerticalSolidList"/>
    <dgm:cxn modelId="{FF57C04C-0CFE-4B30-806C-5B5A300AE9AB}" srcId="{FE4841A7-AEC6-4291-9D0E-50B171EEBFF0}" destId="{2A767DDF-EF5E-4CDC-ACFD-829825738AA6}" srcOrd="0" destOrd="0" parTransId="{3981BE70-4B8D-446B-B05E-BA89176A26DF}" sibTransId="{C6480AD4-B6E4-45D6-822F-5A4423592D02}"/>
    <dgm:cxn modelId="{CBC070BD-63D3-42CA-BF26-1F9484D2D041}" type="presOf" srcId="{2A767DDF-EF5E-4CDC-ACFD-829825738AA6}" destId="{E821C4CE-14D7-4839-9623-326DAEA5959A}" srcOrd="0" destOrd="0" presId="urn:microsoft.com/office/officeart/2018/2/layout/IconVerticalSolidList"/>
    <dgm:cxn modelId="{9F61692F-7EB8-40CF-A491-879E64737818}" type="presParOf" srcId="{11565A3F-0352-400C-8F6F-B6665EA70410}" destId="{697AA550-39F6-44E9-8E37-C8323E9B3E6A}" srcOrd="0" destOrd="0" presId="urn:microsoft.com/office/officeart/2018/2/layout/IconVerticalSolidList"/>
    <dgm:cxn modelId="{43BF32E4-CE95-4819-AA61-7FD7AA3618B3}" type="presParOf" srcId="{697AA550-39F6-44E9-8E37-C8323E9B3E6A}" destId="{E8B1D9D8-63F8-47B9-AB26-761BD98A14D8}" srcOrd="0" destOrd="0" presId="urn:microsoft.com/office/officeart/2018/2/layout/IconVerticalSolidList"/>
    <dgm:cxn modelId="{A5B15A39-784B-4373-8810-42E444722D1C}" type="presParOf" srcId="{697AA550-39F6-44E9-8E37-C8323E9B3E6A}" destId="{A2BF0A2D-9B47-4707-9E40-9C29674EFBE4}" srcOrd="1" destOrd="0" presId="urn:microsoft.com/office/officeart/2018/2/layout/IconVerticalSolidList"/>
    <dgm:cxn modelId="{6920096C-2A7D-4D22-A290-D7E8ED3AB929}" type="presParOf" srcId="{697AA550-39F6-44E9-8E37-C8323E9B3E6A}" destId="{19FAC8F9-F51C-4501-9315-92164A7EAE2A}" srcOrd="2" destOrd="0" presId="urn:microsoft.com/office/officeart/2018/2/layout/IconVerticalSolidList"/>
    <dgm:cxn modelId="{A3EB2839-C094-4611-8B68-72B92A46E1D2}" type="presParOf" srcId="{697AA550-39F6-44E9-8E37-C8323E9B3E6A}" destId="{E821C4CE-14D7-4839-9623-326DAEA5959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0C0862-B727-407B-AC38-7B193530C0B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B6F1D67-D15C-49E4-A16F-DC3646356C57}">
      <dgm:prSet custT="1"/>
      <dgm:spPr/>
      <dgm:t>
        <a:bodyPr/>
        <a:lstStyle/>
        <a:p>
          <a:r>
            <a:rPr lang="en-US" sz="2400" dirty="0"/>
            <a:t>constant collaboration might hinder individual creativity</a:t>
          </a:r>
        </a:p>
      </dgm:t>
    </dgm:pt>
    <dgm:pt modelId="{E2A4A716-2FF4-4F06-8485-0AB2AFDB27F7}" type="parTrans" cxnId="{6825D9BA-B81A-4DED-AA16-86163E5F5B59}">
      <dgm:prSet/>
      <dgm:spPr/>
      <dgm:t>
        <a:bodyPr/>
        <a:lstStyle/>
        <a:p>
          <a:endParaRPr lang="en-US"/>
        </a:p>
      </dgm:t>
    </dgm:pt>
    <dgm:pt modelId="{43CD0B3F-4ACF-43AD-919E-EA1E09D35891}" type="sibTrans" cxnId="{6825D9BA-B81A-4DED-AA16-86163E5F5B59}">
      <dgm:prSet/>
      <dgm:spPr/>
      <dgm:t>
        <a:bodyPr/>
        <a:lstStyle/>
        <a:p>
          <a:endParaRPr lang="en-US"/>
        </a:p>
      </dgm:t>
    </dgm:pt>
    <dgm:pt modelId="{A68B305F-674B-411A-B080-33596033A7B1}">
      <dgm:prSet custT="1"/>
      <dgm:spPr/>
      <dgm:t>
        <a:bodyPr/>
        <a:lstStyle/>
        <a:p>
          <a:r>
            <a:rPr lang="en-US" sz="2400" dirty="0"/>
            <a:t>Emphasizing the need for everyone, introverts and extroverts, to understand and appreciate their unique preferences</a:t>
          </a:r>
        </a:p>
      </dgm:t>
    </dgm:pt>
    <dgm:pt modelId="{2FB1F533-C36C-4586-89EC-26820AC5E56B}" type="parTrans" cxnId="{1CA2F431-D0AE-43B3-B7CC-8D8252E3AE6B}">
      <dgm:prSet/>
      <dgm:spPr/>
      <dgm:t>
        <a:bodyPr/>
        <a:lstStyle/>
        <a:p>
          <a:endParaRPr lang="en-US"/>
        </a:p>
      </dgm:t>
    </dgm:pt>
    <dgm:pt modelId="{4A5F5391-F1C5-495C-9B52-B48DA114B819}" type="sibTrans" cxnId="{1CA2F431-D0AE-43B3-B7CC-8D8252E3AE6B}">
      <dgm:prSet/>
      <dgm:spPr/>
      <dgm:t>
        <a:bodyPr/>
        <a:lstStyle/>
        <a:p>
          <a:endParaRPr lang="en-US"/>
        </a:p>
      </dgm:t>
    </dgm:pt>
    <dgm:pt modelId="{C7155804-B406-4CAD-B3DC-CD677E763399}" type="pres">
      <dgm:prSet presAssocID="{280C0862-B727-407B-AC38-7B193530C0BD}" presName="root" presStyleCnt="0">
        <dgm:presLayoutVars>
          <dgm:dir/>
          <dgm:resizeHandles val="exact"/>
        </dgm:presLayoutVars>
      </dgm:prSet>
      <dgm:spPr/>
    </dgm:pt>
    <dgm:pt modelId="{D207531D-F3F1-4F51-BD76-C488150659FA}" type="pres">
      <dgm:prSet presAssocID="{CB6F1D67-D15C-49E4-A16F-DC3646356C57}" presName="compNode" presStyleCnt="0"/>
      <dgm:spPr/>
    </dgm:pt>
    <dgm:pt modelId="{B98530E2-5B5F-44C9-8012-7118E35F0831}" type="pres">
      <dgm:prSet presAssocID="{CB6F1D67-D15C-49E4-A16F-DC3646356C57}" presName="bgRect" presStyleLbl="bgShp" presStyleIdx="0" presStyleCnt="2" custScaleY="93316"/>
      <dgm:spPr/>
    </dgm:pt>
    <dgm:pt modelId="{99661948-C7F5-4D0A-AC10-525BBB363012}" type="pres">
      <dgm:prSet presAssocID="{CB6F1D67-D15C-49E4-A16F-DC3646356C5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2E528E15-606C-40FC-B25D-B513682A28BB}" type="pres">
      <dgm:prSet presAssocID="{CB6F1D67-D15C-49E4-A16F-DC3646356C57}" presName="spaceRect" presStyleCnt="0"/>
      <dgm:spPr/>
    </dgm:pt>
    <dgm:pt modelId="{2A7014DC-A364-41B4-A8D8-91B5249D02BE}" type="pres">
      <dgm:prSet presAssocID="{CB6F1D67-D15C-49E4-A16F-DC3646356C57}" presName="parTx" presStyleLbl="revTx" presStyleIdx="0" presStyleCnt="2">
        <dgm:presLayoutVars>
          <dgm:chMax val="0"/>
          <dgm:chPref val="0"/>
        </dgm:presLayoutVars>
      </dgm:prSet>
      <dgm:spPr/>
    </dgm:pt>
    <dgm:pt modelId="{F824193D-0ABF-4F66-B3E2-E3FA25C9EA5B}" type="pres">
      <dgm:prSet presAssocID="{43CD0B3F-4ACF-43AD-919E-EA1E09D35891}" presName="sibTrans" presStyleCnt="0"/>
      <dgm:spPr/>
    </dgm:pt>
    <dgm:pt modelId="{39EE8125-CFCD-49DA-87C9-B0E35D7A489E}" type="pres">
      <dgm:prSet presAssocID="{A68B305F-674B-411A-B080-33596033A7B1}" presName="compNode" presStyleCnt="0"/>
      <dgm:spPr/>
    </dgm:pt>
    <dgm:pt modelId="{8A3ED302-0EA7-4C1B-B5DA-49A34688A713}" type="pres">
      <dgm:prSet presAssocID="{A68B305F-674B-411A-B080-33596033A7B1}" presName="bgRect" presStyleLbl="bgShp" presStyleIdx="1" presStyleCnt="2"/>
      <dgm:spPr/>
    </dgm:pt>
    <dgm:pt modelId="{C422B391-422D-4161-9163-06999ED5EA1D}" type="pres">
      <dgm:prSet presAssocID="{A68B305F-674B-411A-B080-33596033A7B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ting"/>
        </a:ext>
      </dgm:extLst>
    </dgm:pt>
    <dgm:pt modelId="{18ACB7AA-75E1-4D2F-92B9-7889C0C69138}" type="pres">
      <dgm:prSet presAssocID="{A68B305F-674B-411A-B080-33596033A7B1}" presName="spaceRect" presStyleCnt="0"/>
      <dgm:spPr/>
    </dgm:pt>
    <dgm:pt modelId="{4CF1AEB3-9231-4B72-91E8-BA8A97A8EBB8}" type="pres">
      <dgm:prSet presAssocID="{A68B305F-674B-411A-B080-33596033A7B1}" presName="parTx" presStyleLbl="revTx" presStyleIdx="1" presStyleCnt="2">
        <dgm:presLayoutVars>
          <dgm:chMax val="0"/>
          <dgm:chPref val="0"/>
        </dgm:presLayoutVars>
      </dgm:prSet>
      <dgm:spPr/>
    </dgm:pt>
  </dgm:ptLst>
  <dgm:cxnLst>
    <dgm:cxn modelId="{1CA2F431-D0AE-43B3-B7CC-8D8252E3AE6B}" srcId="{280C0862-B727-407B-AC38-7B193530C0BD}" destId="{A68B305F-674B-411A-B080-33596033A7B1}" srcOrd="1" destOrd="0" parTransId="{2FB1F533-C36C-4586-89EC-26820AC5E56B}" sibTransId="{4A5F5391-F1C5-495C-9B52-B48DA114B819}"/>
    <dgm:cxn modelId="{E96BFD5F-3715-4992-93D8-6EA6A354452D}" type="presOf" srcId="{280C0862-B727-407B-AC38-7B193530C0BD}" destId="{C7155804-B406-4CAD-B3DC-CD677E763399}" srcOrd="0" destOrd="0" presId="urn:microsoft.com/office/officeart/2018/2/layout/IconVerticalSolidList"/>
    <dgm:cxn modelId="{52B43A74-5A52-472D-B71A-714A558B594E}" type="presOf" srcId="{CB6F1D67-D15C-49E4-A16F-DC3646356C57}" destId="{2A7014DC-A364-41B4-A8D8-91B5249D02BE}" srcOrd="0" destOrd="0" presId="urn:microsoft.com/office/officeart/2018/2/layout/IconVerticalSolidList"/>
    <dgm:cxn modelId="{6825D9BA-B81A-4DED-AA16-86163E5F5B59}" srcId="{280C0862-B727-407B-AC38-7B193530C0BD}" destId="{CB6F1D67-D15C-49E4-A16F-DC3646356C57}" srcOrd="0" destOrd="0" parTransId="{E2A4A716-2FF4-4F06-8485-0AB2AFDB27F7}" sibTransId="{43CD0B3F-4ACF-43AD-919E-EA1E09D35891}"/>
    <dgm:cxn modelId="{0450CFF2-03B7-4033-929F-3AFE210C94A0}" type="presOf" srcId="{A68B305F-674B-411A-B080-33596033A7B1}" destId="{4CF1AEB3-9231-4B72-91E8-BA8A97A8EBB8}" srcOrd="0" destOrd="0" presId="urn:microsoft.com/office/officeart/2018/2/layout/IconVerticalSolidList"/>
    <dgm:cxn modelId="{D69DD534-3CB9-4481-9A29-CCBF372B2328}" type="presParOf" srcId="{C7155804-B406-4CAD-B3DC-CD677E763399}" destId="{D207531D-F3F1-4F51-BD76-C488150659FA}" srcOrd="0" destOrd="0" presId="urn:microsoft.com/office/officeart/2018/2/layout/IconVerticalSolidList"/>
    <dgm:cxn modelId="{F527DFD0-8551-45B3-924A-85B1C45D16F2}" type="presParOf" srcId="{D207531D-F3F1-4F51-BD76-C488150659FA}" destId="{B98530E2-5B5F-44C9-8012-7118E35F0831}" srcOrd="0" destOrd="0" presId="urn:microsoft.com/office/officeart/2018/2/layout/IconVerticalSolidList"/>
    <dgm:cxn modelId="{9283F5EB-7232-4ADC-93EF-EDB840F39503}" type="presParOf" srcId="{D207531D-F3F1-4F51-BD76-C488150659FA}" destId="{99661948-C7F5-4D0A-AC10-525BBB363012}" srcOrd="1" destOrd="0" presId="urn:microsoft.com/office/officeart/2018/2/layout/IconVerticalSolidList"/>
    <dgm:cxn modelId="{23E197F8-D176-4FED-830F-1451F530252B}" type="presParOf" srcId="{D207531D-F3F1-4F51-BD76-C488150659FA}" destId="{2E528E15-606C-40FC-B25D-B513682A28BB}" srcOrd="2" destOrd="0" presId="urn:microsoft.com/office/officeart/2018/2/layout/IconVerticalSolidList"/>
    <dgm:cxn modelId="{F236D1D9-30A3-4FDA-B49A-6A38DD5FB24F}" type="presParOf" srcId="{D207531D-F3F1-4F51-BD76-C488150659FA}" destId="{2A7014DC-A364-41B4-A8D8-91B5249D02BE}" srcOrd="3" destOrd="0" presId="urn:microsoft.com/office/officeart/2018/2/layout/IconVerticalSolidList"/>
    <dgm:cxn modelId="{397CC9E7-7B40-4DC8-96B4-EBB54B3A3579}" type="presParOf" srcId="{C7155804-B406-4CAD-B3DC-CD677E763399}" destId="{F824193D-0ABF-4F66-B3E2-E3FA25C9EA5B}" srcOrd="1" destOrd="0" presId="urn:microsoft.com/office/officeart/2018/2/layout/IconVerticalSolidList"/>
    <dgm:cxn modelId="{1F211531-46D1-4FEB-A54C-A95F5B915C8F}" type="presParOf" srcId="{C7155804-B406-4CAD-B3DC-CD677E763399}" destId="{39EE8125-CFCD-49DA-87C9-B0E35D7A489E}" srcOrd="2" destOrd="0" presId="urn:microsoft.com/office/officeart/2018/2/layout/IconVerticalSolidList"/>
    <dgm:cxn modelId="{40D1419F-8423-4254-B3E8-BE53BD38A324}" type="presParOf" srcId="{39EE8125-CFCD-49DA-87C9-B0E35D7A489E}" destId="{8A3ED302-0EA7-4C1B-B5DA-49A34688A713}" srcOrd="0" destOrd="0" presId="urn:microsoft.com/office/officeart/2018/2/layout/IconVerticalSolidList"/>
    <dgm:cxn modelId="{F95CF87B-DA4F-400F-9A35-FA2CD00888F0}" type="presParOf" srcId="{39EE8125-CFCD-49DA-87C9-B0E35D7A489E}" destId="{C422B391-422D-4161-9163-06999ED5EA1D}" srcOrd="1" destOrd="0" presId="urn:microsoft.com/office/officeart/2018/2/layout/IconVerticalSolidList"/>
    <dgm:cxn modelId="{2B7BB91D-8E10-446D-84FC-9249CBDF8562}" type="presParOf" srcId="{39EE8125-CFCD-49DA-87C9-B0E35D7A489E}" destId="{18ACB7AA-75E1-4D2F-92B9-7889C0C69138}" srcOrd="2" destOrd="0" presId="urn:microsoft.com/office/officeart/2018/2/layout/IconVerticalSolidList"/>
    <dgm:cxn modelId="{4716B493-E8AC-4BA1-8CE2-44898881E6CE}" type="presParOf" srcId="{39EE8125-CFCD-49DA-87C9-B0E35D7A489E}" destId="{4CF1AEB3-9231-4B72-91E8-BA8A97A8EBB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6B9E5B-D112-4A76-A764-C02AFDA88ABC}"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6144D8F-411E-49BB-A483-305F9B644F80}">
      <dgm:prSet/>
      <dgm:spPr/>
      <dgm:t>
        <a:bodyPr/>
        <a:lstStyle/>
        <a:p>
          <a:pPr>
            <a:lnSpc>
              <a:spcPct val="100000"/>
            </a:lnSpc>
            <a:defRPr cap="all"/>
          </a:pPr>
          <a:r>
            <a:rPr lang="en-US" b="1" i="0" dirty="0"/>
            <a:t>Stop the Madness for Constant Group Work</a:t>
          </a:r>
          <a:endParaRPr lang="en-US" dirty="0"/>
        </a:p>
      </dgm:t>
    </dgm:pt>
    <dgm:pt modelId="{0CA7CDC1-4AB4-4FCF-9B7A-53EF9E68AC91}" type="parTrans" cxnId="{217A6BF6-B5AE-459D-BAF9-7745E8A34B3F}">
      <dgm:prSet/>
      <dgm:spPr/>
      <dgm:t>
        <a:bodyPr/>
        <a:lstStyle/>
        <a:p>
          <a:endParaRPr lang="en-US"/>
        </a:p>
      </dgm:t>
    </dgm:pt>
    <dgm:pt modelId="{D52325CC-1A4C-4B38-8409-84884BF0DA09}" type="sibTrans" cxnId="{217A6BF6-B5AE-459D-BAF9-7745E8A34B3F}">
      <dgm:prSet phldrT="1" phldr="0"/>
      <dgm:spPr/>
      <dgm:t>
        <a:bodyPr/>
        <a:lstStyle/>
        <a:p>
          <a:endParaRPr lang="en-US"/>
        </a:p>
      </dgm:t>
    </dgm:pt>
    <dgm:pt modelId="{8F6275A5-EB80-4C44-9A7E-A7BA20076579}">
      <dgm:prSet/>
      <dgm:spPr/>
      <dgm:t>
        <a:bodyPr/>
        <a:lstStyle/>
        <a:p>
          <a:pPr>
            <a:lnSpc>
              <a:spcPct val="100000"/>
            </a:lnSpc>
            <a:defRPr cap="all"/>
          </a:pPr>
          <a:r>
            <a:rPr lang="en-US" b="1" i="0" dirty="0"/>
            <a:t>Create Spaces that Encourage Casual Interactions</a:t>
          </a:r>
          <a:endParaRPr lang="en-US" dirty="0"/>
        </a:p>
      </dgm:t>
    </dgm:pt>
    <dgm:pt modelId="{541BB2D9-BD83-4F71-99D8-0A763A940DBE}" type="parTrans" cxnId="{97A79EB6-3D93-4406-9BB9-40322074BD03}">
      <dgm:prSet/>
      <dgm:spPr/>
      <dgm:t>
        <a:bodyPr/>
        <a:lstStyle/>
        <a:p>
          <a:endParaRPr lang="en-US"/>
        </a:p>
      </dgm:t>
    </dgm:pt>
    <dgm:pt modelId="{F008C36D-7907-4F77-9BA2-A3DB886F61A0}" type="sibTrans" cxnId="{97A79EB6-3D93-4406-9BB9-40322074BD03}">
      <dgm:prSet phldrT="2" phldr="0"/>
      <dgm:spPr/>
      <dgm:t>
        <a:bodyPr/>
        <a:lstStyle/>
        <a:p>
          <a:endParaRPr lang="en-US"/>
        </a:p>
      </dgm:t>
    </dgm:pt>
    <dgm:pt modelId="{C6A309BB-73F6-4B13-83FA-1572DBEFB58D}">
      <dgm:prSet/>
      <dgm:spPr/>
      <dgm:t>
        <a:bodyPr/>
        <a:lstStyle/>
        <a:p>
          <a:pPr>
            <a:lnSpc>
              <a:spcPct val="100000"/>
            </a:lnSpc>
            <a:defRPr cap="all"/>
          </a:pPr>
          <a:r>
            <a:rPr lang="en-US" b="1" i="0" dirty="0"/>
            <a:t>Take a Good Look at What's Inside you</a:t>
          </a:r>
          <a:endParaRPr lang="en-US" dirty="0"/>
        </a:p>
      </dgm:t>
    </dgm:pt>
    <dgm:pt modelId="{B5BAADAE-9736-4A3C-99CA-7DCFC8AAF6CC}" type="parTrans" cxnId="{6CC815AC-1170-40C3-ACFF-D441E6BDAACA}">
      <dgm:prSet/>
      <dgm:spPr/>
      <dgm:t>
        <a:bodyPr/>
        <a:lstStyle/>
        <a:p>
          <a:endParaRPr lang="en-US"/>
        </a:p>
      </dgm:t>
    </dgm:pt>
    <dgm:pt modelId="{F2C64432-A371-4CE8-AEBB-54210D05FBA7}" type="sibTrans" cxnId="{6CC815AC-1170-40C3-ACFF-D441E6BDAACA}">
      <dgm:prSet phldrT="3" phldr="0"/>
      <dgm:spPr/>
      <dgm:t>
        <a:bodyPr/>
        <a:lstStyle/>
        <a:p>
          <a:endParaRPr lang="en-US"/>
        </a:p>
      </dgm:t>
    </dgm:pt>
    <dgm:pt modelId="{61DF8FA1-DCE9-458E-AEC2-EF0FB9E9CD57}" type="pres">
      <dgm:prSet presAssocID="{876B9E5B-D112-4A76-A764-C02AFDA88ABC}" presName="root" presStyleCnt="0">
        <dgm:presLayoutVars>
          <dgm:dir/>
          <dgm:resizeHandles val="exact"/>
        </dgm:presLayoutVars>
      </dgm:prSet>
      <dgm:spPr/>
    </dgm:pt>
    <dgm:pt modelId="{FBC1DD92-2C0E-423B-8581-CCC569082960}" type="pres">
      <dgm:prSet presAssocID="{76144D8F-411E-49BB-A483-305F9B644F80}" presName="compNode" presStyleCnt="0"/>
      <dgm:spPr/>
    </dgm:pt>
    <dgm:pt modelId="{4B7EAF72-8CC3-44F6-BA44-067572459ADC}" type="pres">
      <dgm:prSet presAssocID="{76144D8F-411E-49BB-A483-305F9B644F80}" presName="iconBgRect" presStyleLbl="bgShp" presStyleIdx="0" presStyleCnt="3"/>
      <dgm:spPr>
        <a:prstGeom prst="round2DiagRect">
          <a:avLst>
            <a:gd name="adj1" fmla="val 29727"/>
            <a:gd name="adj2" fmla="val 0"/>
          </a:avLst>
        </a:prstGeom>
      </dgm:spPr>
    </dgm:pt>
    <dgm:pt modelId="{C805AF60-07CD-4C6B-8236-AF164E22313D}" type="pres">
      <dgm:prSet presAssocID="{76144D8F-411E-49BB-A483-305F9B644F8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F9D5F484-8D23-403A-8CA5-F5375258F873}" type="pres">
      <dgm:prSet presAssocID="{76144D8F-411E-49BB-A483-305F9B644F80}" presName="spaceRect" presStyleCnt="0"/>
      <dgm:spPr/>
    </dgm:pt>
    <dgm:pt modelId="{DB5A44EE-B652-4A1A-BFFD-707F2317847B}" type="pres">
      <dgm:prSet presAssocID="{76144D8F-411E-49BB-A483-305F9B644F80}" presName="textRect" presStyleLbl="revTx" presStyleIdx="0" presStyleCnt="3">
        <dgm:presLayoutVars>
          <dgm:chMax val="1"/>
          <dgm:chPref val="1"/>
        </dgm:presLayoutVars>
      </dgm:prSet>
      <dgm:spPr/>
    </dgm:pt>
    <dgm:pt modelId="{813E00F3-F35B-44DC-889F-2B95DFAA0BCF}" type="pres">
      <dgm:prSet presAssocID="{D52325CC-1A4C-4B38-8409-84884BF0DA09}" presName="sibTrans" presStyleCnt="0"/>
      <dgm:spPr/>
    </dgm:pt>
    <dgm:pt modelId="{E3A48770-2C17-4D32-A104-B83796B31EB5}" type="pres">
      <dgm:prSet presAssocID="{8F6275A5-EB80-4C44-9A7E-A7BA20076579}" presName="compNode" presStyleCnt="0"/>
      <dgm:spPr/>
    </dgm:pt>
    <dgm:pt modelId="{CEBBCBEE-6DD4-4E36-8629-CEBF15A02EF5}" type="pres">
      <dgm:prSet presAssocID="{8F6275A5-EB80-4C44-9A7E-A7BA20076579}" presName="iconBgRect" presStyleLbl="bgShp" presStyleIdx="1" presStyleCnt="3"/>
      <dgm:spPr>
        <a:prstGeom prst="round2DiagRect">
          <a:avLst>
            <a:gd name="adj1" fmla="val 29727"/>
            <a:gd name="adj2" fmla="val 0"/>
          </a:avLst>
        </a:prstGeom>
      </dgm:spPr>
    </dgm:pt>
    <dgm:pt modelId="{CAD782B1-E84C-480A-8EB1-DE77815D1DD2}" type="pres">
      <dgm:prSet presAssocID="{8F6275A5-EB80-4C44-9A7E-A7BA2007657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2D1F0EE7-88F4-4186-81EF-1F3C72D756E5}" type="pres">
      <dgm:prSet presAssocID="{8F6275A5-EB80-4C44-9A7E-A7BA20076579}" presName="spaceRect" presStyleCnt="0"/>
      <dgm:spPr/>
    </dgm:pt>
    <dgm:pt modelId="{4B564D16-E9D2-4B07-B1EE-6C8FC33C4B4C}" type="pres">
      <dgm:prSet presAssocID="{8F6275A5-EB80-4C44-9A7E-A7BA20076579}" presName="textRect" presStyleLbl="revTx" presStyleIdx="1" presStyleCnt="3">
        <dgm:presLayoutVars>
          <dgm:chMax val="1"/>
          <dgm:chPref val="1"/>
        </dgm:presLayoutVars>
      </dgm:prSet>
      <dgm:spPr/>
    </dgm:pt>
    <dgm:pt modelId="{6F9FB10E-FE38-493B-BB50-20D87D76E9A7}" type="pres">
      <dgm:prSet presAssocID="{F008C36D-7907-4F77-9BA2-A3DB886F61A0}" presName="sibTrans" presStyleCnt="0"/>
      <dgm:spPr/>
    </dgm:pt>
    <dgm:pt modelId="{29115E49-FDAB-416C-BBA8-2B040B98D304}" type="pres">
      <dgm:prSet presAssocID="{C6A309BB-73F6-4B13-83FA-1572DBEFB58D}" presName="compNode" presStyleCnt="0"/>
      <dgm:spPr/>
    </dgm:pt>
    <dgm:pt modelId="{958D6BCB-55D3-422E-BEE0-36ED840E12EB}" type="pres">
      <dgm:prSet presAssocID="{C6A309BB-73F6-4B13-83FA-1572DBEFB58D}" presName="iconBgRect" presStyleLbl="bgShp" presStyleIdx="2" presStyleCnt="3"/>
      <dgm:spPr>
        <a:prstGeom prst="round2DiagRect">
          <a:avLst>
            <a:gd name="adj1" fmla="val 29727"/>
            <a:gd name="adj2" fmla="val 0"/>
          </a:avLst>
        </a:prstGeom>
      </dgm:spPr>
    </dgm:pt>
    <dgm:pt modelId="{72FC18DB-F062-4336-8BB1-70A8D9EE6766}" type="pres">
      <dgm:prSet presAssocID="{C6A309BB-73F6-4B13-83FA-1572DBEFB58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B1DE6AC6-DA0A-4C7C-9AB8-A96C559F1895}" type="pres">
      <dgm:prSet presAssocID="{C6A309BB-73F6-4B13-83FA-1572DBEFB58D}" presName="spaceRect" presStyleCnt="0"/>
      <dgm:spPr/>
    </dgm:pt>
    <dgm:pt modelId="{98F39E63-B93D-47E0-AB99-302CB463B08A}" type="pres">
      <dgm:prSet presAssocID="{C6A309BB-73F6-4B13-83FA-1572DBEFB58D}" presName="textRect" presStyleLbl="revTx" presStyleIdx="2" presStyleCnt="3">
        <dgm:presLayoutVars>
          <dgm:chMax val="1"/>
          <dgm:chPref val="1"/>
        </dgm:presLayoutVars>
      </dgm:prSet>
      <dgm:spPr/>
    </dgm:pt>
  </dgm:ptLst>
  <dgm:cxnLst>
    <dgm:cxn modelId="{1AA5088A-8A3E-4B2C-A0AA-04ACDFAD090A}" type="presOf" srcId="{876B9E5B-D112-4A76-A764-C02AFDA88ABC}" destId="{61DF8FA1-DCE9-458E-AEC2-EF0FB9E9CD57}" srcOrd="0" destOrd="0" presId="urn:microsoft.com/office/officeart/2018/5/layout/IconLeafLabelList"/>
    <dgm:cxn modelId="{EBF6EE8C-8812-4E48-BAE1-C4C180388F6A}" type="presOf" srcId="{C6A309BB-73F6-4B13-83FA-1572DBEFB58D}" destId="{98F39E63-B93D-47E0-AB99-302CB463B08A}" srcOrd="0" destOrd="0" presId="urn:microsoft.com/office/officeart/2018/5/layout/IconLeafLabelList"/>
    <dgm:cxn modelId="{6CC815AC-1170-40C3-ACFF-D441E6BDAACA}" srcId="{876B9E5B-D112-4A76-A764-C02AFDA88ABC}" destId="{C6A309BB-73F6-4B13-83FA-1572DBEFB58D}" srcOrd="2" destOrd="0" parTransId="{B5BAADAE-9736-4A3C-99CA-7DCFC8AAF6CC}" sibTransId="{F2C64432-A371-4CE8-AEBB-54210D05FBA7}"/>
    <dgm:cxn modelId="{24FF24B5-13C5-4A01-A7E3-8089E804F63C}" type="presOf" srcId="{76144D8F-411E-49BB-A483-305F9B644F80}" destId="{DB5A44EE-B652-4A1A-BFFD-707F2317847B}" srcOrd="0" destOrd="0" presId="urn:microsoft.com/office/officeart/2018/5/layout/IconLeafLabelList"/>
    <dgm:cxn modelId="{97A79EB6-3D93-4406-9BB9-40322074BD03}" srcId="{876B9E5B-D112-4A76-A764-C02AFDA88ABC}" destId="{8F6275A5-EB80-4C44-9A7E-A7BA20076579}" srcOrd="1" destOrd="0" parTransId="{541BB2D9-BD83-4F71-99D8-0A763A940DBE}" sibTransId="{F008C36D-7907-4F77-9BA2-A3DB886F61A0}"/>
    <dgm:cxn modelId="{217A6BF6-B5AE-459D-BAF9-7745E8A34B3F}" srcId="{876B9E5B-D112-4A76-A764-C02AFDA88ABC}" destId="{76144D8F-411E-49BB-A483-305F9B644F80}" srcOrd="0" destOrd="0" parTransId="{0CA7CDC1-4AB4-4FCF-9B7A-53EF9E68AC91}" sibTransId="{D52325CC-1A4C-4B38-8409-84884BF0DA09}"/>
    <dgm:cxn modelId="{E86F34F7-557B-4A31-A76E-609319A9E896}" type="presOf" srcId="{8F6275A5-EB80-4C44-9A7E-A7BA20076579}" destId="{4B564D16-E9D2-4B07-B1EE-6C8FC33C4B4C}" srcOrd="0" destOrd="0" presId="urn:microsoft.com/office/officeart/2018/5/layout/IconLeafLabelList"/>
    <dgm:cxn modelId="{59FA88C4-2E85-47D0-B8BC-61FDFAE7A9E3}" type="presParOf" srcId="{61DF8FA1-DCE9-458E-AEC2-EF0FB9E9CD57}" destId="{FBC1DD92-2C0E-423B-8581-CCC569082960}" srcOrd="0" destOrd="0" presId="urn:microsoft.com/office/officeart/2018/5/layout/IconLeafLabelList"/>
    <dgm:cxn modelId="{19A96989-77F9-4FA2-AB79-199DE4C40B64}" type="presParOf" srcId="{FBC1DD92-2C0E-423B-8581-CCC569082960}" destId="{4B7EAF72-8CC3-44F6-BA44-067572459ADC}" srcOrd="0" destOrd="0" presId="urn:microsoft.com/office/officeart/2018/5/layout/IconLeafLabelList"/>
    <dgm:cxn modelId="{5B5E8979-8960-487D-A2B9-7EDB21A22206}" type="presParOf" srcId="{FBC1DD92-2C0E-423B-8581-CCC569082960}" destId="{C805AF60-07CD-4C6B-8236-AF164E22313D}" srcOrd="1" destOrd="0" presId="urn:microsoft.com/office/officeart/2018/5/layout/IconLeafLabelList"/>
    <dgm:cxn modelId="{0B7CA360-71A5-434D-B73E-21CD00FA0BF7}" type="presParOf" srcId="{FBC1DD92-2C0E-423B-8581-CCC569082960}" destId="{F9D5F484-8D23-403A-8CA5-F5375258F873}" srcOrd="2" destOrd="0" presId="urn:microsoft.com/office/officeart/2018/5/layout/IconLeafLabelList"/>
    <dgm:cxn modelId="{B07C5053-553D-401D-9393-DCCA1B63D5F1}" type="presParOf" srcId="{FBC1DD92-2C0E-423B-8581-CCC569082960}" destId="{DB5A44EE-B652-4A1A-BFFD-707F2317847B}" srcOrd="3" destOrd="0" presId="urn:microsoft.com/office/officeart/2018/5/layout/IconLeafLabelList"/>
    <dgm:cxn modelId="{4F6B9270-10E4-4EF0-8F21-D8924B002836}" type="presParOf" srcId="{61DF8FA1-DCE9-458E-AEC2-EF0FB9E9CD57}" destId="{813E00F3-F35B-44DC-889F-2B95DFAA0BCF}" srcOrd="1" destOrd="0" presId="urn:microsoft.com/office/officeart/2018/5/layout/IconLeafLabelList"/>
    <dgm:cxn modelId="{612492C4-7BD4-46EE-A303-65DCD7F616DE}" type="presParOf" srcId="{61DF8FA1-DCE9-458E-AEC2-EF0FB9E9CD57}" destId="{E3A48770-2C17-4D32-A104-B83796B31EB5}" srcOrd="2" destOrd="0" presId="urn:microsoft.com/office/officeart/2018/5/layout/IconLeafLabelList"/>
    <dgm:cxn modelId="{A0A82242-A1B1-4795-9EFE-FE88DA6F9680}" type="presParOf" srcId="{E3A48770-2C17-4D32-A104-B83796B31EB5}" destId="{CEBBCBEE-6DD4-4E36-8629-CEBF15A02EF5}" srcOrd="0" destOrd="0" presId="urn:microsoft.com/office/officeart/2018/5/layout/IconLeafLabelList"/>
    <dgm:cxn modelId="{E9A94294-9662-4008-9BB9-4DAC9040AA54}" type="presParOf" srcId="{E3A48770-2C17-4D32-A104-B83796B31EB5}" destId="{CAD782B1-E84C-480A-8EB1-DE77815D1DD2}" srcOrd="1" destOrd="0" presId="urn:microsoft.com/office/officeart/2018/5/layout/IconLeafLabelList"/>
    <dgm:cxn modelId="{AB6BF145-BB36-4E02-AE53-CD08FEDFF4B6}" type="presParOf" srcId="{E3A48770-2C17-4D32-A104-B83796B31EB5}" destId="{2D1F0EE7-88F4-4186-81EF-1F3C72D756E5}" srcOrd="2" destOrd="0" presId="urn:microsoft.com/office/officeart/2018/5/layout/IconLeafLabelList"/>
    <dgm:cxn modelId="{C7CFE1F6-EE7A-4F0F-8EF5-5AA4EAEFE29E}" type="presParOf" srcId="{E3A48770-2C17-4D32-A104-B83796B31EB5}" destId="{4B564D16-E9D2-4B07-B1EE-6C8FC33C4B4C}" srcOrd="3" destOrd="0" presId="urn:microsoft.com/office/officeart/2018/5/layout/IconLeafLabelList"/>
    <dgm:cxn modelId="{5F60D55D-07AC-46E3-99D9-AA136B20F5D7}" type="presParOf" srcId="{61DF8FA1-DCE9-458E-AEC2-EF0FB9E9CD57}" destId="{6F9FB10E-FE38-493B-BB50-20D87D76E9A7}" srcOrd="3" destOrd="0" presId="urn:microsoft.com/office/officeart/2018/5/layout/IconLeafLabelList"/>
    <dgm:cxn modelId="{C51ACD51-7B08-4F25-8A4F-AC045D32B835}" type="presParOf" srcId="{61DF8FA1-DCE9-458E-AEC2-EF0FB9E9CD57}" destId="{29115E49-FDAB-416C-BBA8-2B040B98D304}" srcOrd="4" destOrd="0" presId="urn:microsoft.com/office/officeart/2018/5/layout/IconLeafLabelList"/>
    <dgm:cxn modelId="{D7C34874-9797-4728-8AA8-130EFB20FEE0}" type="presParOf" srcId="{29115E49-FDAB-416C-BBA8-2B040B98D304}" destId="{958D6BCB-55D3-422E-BEE0-36ED840E12EB}" srcOrd="0" destOrd="0" presId="urn:microsoft.com/office/officeart/2018/5/layout/IconLeafLabelList"/>
    <dgm:cxn modelId="{7CF977FD-930C-4DBC-ABA3-E2B036D89006}" type="presParOf" srcId="{29115E49-FDAB-416C-BBA8-2B040B98D304}" destId="{72FC18DB-F062-4336-8BB1-70A8D9EE6766}" srcOrd="1" destOrd="0" presId="urn:microsoft.com/office/officeart/2018/5/layout/IconLeafLabelList"/>
    <dgm:cxn modelId="{B44C5DA2-9543-46C9-951A-18ADD35B944F}" type="presParOf" srcId="{29115E49-FDAB-416C-BBA8-2B040B98D304}" destId="{B1DE6AC6-DA0A-4C7C-9AB8-A96C559F1895}" srcOrd="2" destOrd="0" presId="urn:microsoft.com/office/officeart/2018/5/layout/IconLeafLabelList"/>
    <dgm:cxn modelId="{2DDFF387-F787-4B97-A7A9-9DA0CC7369B0}" type="presParOf" srcId="{29115E49-FDAB-416C-BBA8-2B040B98D304}" destId="{98F39E63-B93D-47E0-AB99-302CB463B08A}"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2F9B4A1-A4E9-49DC-A17D-7FAECE06F035}"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3CDCCA7-BABF-4AAE-B571-00D191613C06}">
      <dgm:prSet custT="1"/>
      <dgm:spPr/>
      <dgm:t>
        <a:bodyPr/>
        <a:lstStyle/>
        <a:p>
          <a:pPr>
            <a:lnSpc>
              <a:spcPct val="100000"/>
            </a:lnSpc>
          </a:pPr>
          <a:r>
            <a:rPr lang="en-US" sz="1800" cap="none" dirty="0"/>
            <a:t>Introverts often bring qualities such as deep reflection, thoughtful decision-making, and a focus on individual development to the table.</a:t>
          </a:r>
        </a:p>
      </dgm:t>
    </dgm:pt>
    <dgm:pt modelId="{6E3A9988-B76D-4625-918E-54F5A898E04E}" type="parTrans" cxnId="{93FFF81A-8042-48CE-A7E8-B933340825B2}">
      <dgm:prSet/>
      <dgm:spPr/>
      <dgm:t>
        <a:bodyPr/>
        <a:lstStyle/>
        <a:p>
          <a:endParaRPr lang="en-US"/>
        </a:p>
      </dgm:t>
    </dgm:pt>
    <dgm:pt modelId="{B6D3DD32-EE0C-49CE-B38B-F00F2641C3AA}" type="sibTrans" cxnId="{93FFF81A-8042-48CE-A7E8-B933340825B2}">
      <dgm:prSet/>
      <dgm:spPr/>
      <dgm:t>
        <a:bodyPr/>
        <a:lstStyle/>
        <a:p>
          <a:endParaRPr lang="en-US"/>
        </a:p>
      </dgm:t>
    </dgm:pt>
    <dgm:pt modelId="{91A6E146-E4C5-4F13-81A2-FD47E8B0749F}">
      <dgm:prSet custT="1"/>
      <dgm:spPr/>
      <dgm:t>
        <a:bodyPr/>
        <a:lstStyle/>
        <a:p>
          <a:pPr>
            <a:lnSpc>
              <a:spcPct val="100000"/>
            </a:lnSpc>
          </a:pPr>
          <a:r>
            <a:rPr lang="en-US" sz="1800" cap="none" dirty="0"/>
            <a:t>While extroverts thrive in social settings and are known for their outgoing nature, introverts excel in quieter, more contemplative environments.</a:t>
          </a:r>
        </a:p>
      </dgm:t>
    </dgm:pt>
    <dgm:pt modelId="{500983EB-475D-4C43-A338-9E78D1E07662}" type="parTrans" cxnId="{0FC912FB-E2C8-4359-9248-DDB964A68292}">
      <dgm:prSet/>
      <dgm:spPr/>
      <dgm:t>
        <a:bodyPr/>
        <a:lstStyle/>
        <a:p>
          <a:endParaRPr lang="en-US"/>
        </a:p>
      </dgm:t>
    </dgm:pt>
    <dgm:pt modelId="{06FE9B17-1185-43AB-9085-FAA1A8EA54F2}" type="sibTrans" cxnId="{0FC912FB-E2C8-4359-9248-DDB964A68292}">
      <dgm:prSet/>
      <dgm:spPr/>
      <dgm:t>
        <a:bodyPr/>
        <a:lstStyle/>
        <a:p>
          <a:endParaRPr lang="en-US"/>
        </a:p>
      </dgm:t>
    </dgm:pt>
    <dgm:pt modelId="{6029596E-E367-4D5D-A196-47EB0EEF2669}" type="pres">
      <dgm:prSet presAssocID="{32F9B4A1-A4E9-49DC-A17D-7FAECE06F035}" presName="root" presStyleCnt="0">
        <dgm:presLayoutVars>
          <dgm:dir/>
          <dgm:resizeHandles val="exact"/>
        </dgm:presLayoutVars>
      </dgm:prSet>
      <dgm:spPr/>
    </dgm:pt>
    <dgm:pt modelId="{F3C761BA-E8C9-4F9B-9285-98204D1CF2BF}" type="pres">
      <dgm:prSet presAssocID="{13CDCCA7-BABF-4AAE-B571-00D191613C06}" presName="compNode" presStyleCnt="0"/>
      <dgm:spPr/>
    </dgm:pt>
    <dgm:pt modelId="{E1C4A6E9-C942-4299-8D1D-D86C3D1B74C7}" type="pres">
      <dgm:prSet presAssocID="{13CDCCA7-BABF-4AAE-B571-00D191613C06}" presName="iconRect" presStyleLbl="node1" presStyleIdx="0" presStyleCnt="2" custScaleX="66780" custScaleY="7406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90794184-229C-448B-9189-1F525D5452AF}" type="pres">
      <dgm:prSet presAssocID="{13CDCCA7-BABF-4AAE-B571-00D191613C06}" presName="spaceRect" presStyleCnt="0"/>
      <dgm:spPr/>
    </dgm:pt>
    <dgm:pt modelId="{401418CF-F2A8-447C-983E-C82CC6B64E79}" type="pres">
      <dgm:prSet presAssocID="{13CDCCA7-BABF-4AAE-B571-00D191613C06}" presName="textRect" presStyleLbl="revTx" presStyleIdx="0" presStyleCnt="2" custLinFactNeighborX="470" custLinFactNeighborY="-5090">
        <dgm:presLayoutVars>
          <dgm:chMax val="1"/>
          <dgm:chPref val="1"/>
        </dgm:presLayoutVars>
      </dgm:prSet>
      <dgm:spPr/>
    </dgm:pt>
    <dgm:pt modelId="{8B18C442-E937-4067-B016-BCF157613DD9}" type="pres">
      <dgm:prSet presAssocID="{B6D3DD32-EE0C-49CE-B38B-F00F2641C3AA}" presName="sibTrans" presStyleCnt="0"/>
      <dgm:spPr/>
    </dgm:pt>
    <dgm:pt modelId="{B1535FF0-87F6-4C7A-BF0E-E22A9CDCC6F4}" type="pres">
      <dgm:prSet presAssocID="{91A6E146-E4C5-4F13-81A2-FD47E8B0749F}" presName="compNode" presStyleCnt="0"/>
      <dgm:spPr/>
    </dgm:pt>
    <dgm:pt modelId="{8874F309-7FFB-4C9C-8AE2-2ED417B9634D}" type="pres">
      <dgm:prSet presAssocID="{91A6E146-E4C5-4F13-81A2-FD47E8B0749F}" presName="iconRect" presStyleLbl="node1" presStyleIdx="1" presStyleCnt="2" custScaleX="61465" custScaleY="6171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ll"/>
        </a:ext>
      </dgm:extLst>
    </dgm:pt>
    <dgm:pt modelId="{9FC73AE0-0591-4BF1-B575-3E831D529EF4}" type="pres">
      <dgm:prSet presAssocID="{91A6E146-E4C5-4F13-81A2-FD47E8B0749F}" presName="spaceRect" presStyleCnt="0"/>
      <dgm:spPr/>
    </dgm:pt>
    <dgm:pt modelId="{00380E7C-3D09-4BA6-9D89-1BDA0341E932}" type="pres">
      <dgm:prSet presAssocID="{91A6E146-E4C5-4F13-81A2-FD47E8B0749F}" presName="textRect" presStyleLbl="revTx" presStyleIdx="1" presStyleCnt="2" custScaleX="119391" custLinFactNeighborY="9451">
        <dgm:presLayoutVars>
          <dgm:chMax val="1"/>
          <dgm:chPref val="1"/>
        </dgm:presLayoutVars>
      </dgm:prSet>
      <dgm:spPr/>
    </dgm:pt>
  </dgm:ptLst>
  <dgm:cxnLst>
    <dgm:cxn modelId="{93FFF81A-8042-48CE-A7E8-B933340825B2}" srcId="{32F9B4A1-A4E9-49DC-A17D-7FAECE06F035}" destId="{13CDCCA7-BABF-4AAE-B571-00D191613C06}" srcOrd="0" destOrd="0" parTransId="{6E3A9988-B76D-4625-918E-54F5A898E04E}" sibTransId="{B6D3DD32-EE0C-49CE-B38B-F00F2641C3AA}"/>
    <dgm:cxn modelId="{A9962A64-5036-409B-AEEA-14620F223687}" type="presOf" srcId="{32F9B4A1-A4E9-49DC-A17D-7FAECE06F035}" destId="{6029596E-E367-4D5D-A196-47EB0EEF2669}" srcOrd="0" destOrd="0" presId="urn:microsoft.com/office/officeart/2018/2/layout/IconLabelList"/>
    <dgm:cxn modelId="{4BCC257B-A157-436E-BF63-6D94675168D6}" type="presOf" srcId="{13CDCCA7-BABF-4AAE-B571-00D191613C06}" destId="{401418CF-F2A8-447C-983E-C82CC6B64E79}" srcOrd="0" destOrd="0" presId="urn:microsoft.com/office/officeart/2018/2/layout/IconLabelList"/>
    <dgm:cxn modelId="{636B39B3-CBEB-4B97-B5AB-8A8ECAEBA869}" type="presOf" srcId="{91A6E146-E4C5-4F13-81A2-FD47E8B0749F}" destId="{00380E7C-3D09-4BA6-9D89-1BDA0341E932}" srcOrd="0" destOrd="0" presId="urn:microsoft.com/office/officeart/2018/2/layout/IconLabelList"/>
    <dgm:cxn modelId="{0FC912FB-E2C8-4359-9248-DDB964A68292}" srcId="{32F9B4A1-A4E9-49DC-A17D-7FAECE06F035}" destId="{91A6E146-E4C5-4F13-81A2-FD47E8B0749F}" srcOrd="1" destOrd="0" parTransId="{500983EB-475D-4C43-A338-9E78D1E07662}" sibTransId="{06FE9B17-1185-43AB-9085-FAA1A8EA54F2}"/>
    <dgm:cxn modelId="{1519B721-52AC-4D24-8722-6A670F2C9C90}" type="presParOf" srcId="{6029596E-E367-4D5D-A196-47EB0EEF2669}" destId="{F3C761BA-E8C9-4F9B-9285-98204D1CF2BF}" srcOrd="0" destOrd="0" presId="urn:microsoft.com/office/officeart/2018/2/layout/IconLabelList"/>
    <dgm:cxn modelId="{AB9D0C86-9238-4E39-9E72-CF16B1D45B32}" type="presParOf" srcId="{F3C761BA-E8C9-4F9B-9285-98204D1CF2BF}" destId="{E1C4A6E9-C942-4299-8D1D-D86C3D1B74C7}" srcOrd="0" destOrd="0" presId="urn:microsoft.com/office/officeart/2018/2/layout/IconLabelList"/>
    <dgm:cxn modelId="{9DC6118C-757F-4690-8464-F15ECE40E498}" type="presParOf" srcId="{F3C761BA-E8C9-4F9B-9285-98204D1CF2BF}" destId="{90794184-229C-448B-9189-1F525D5452AF}" srcOrd="1" destOrd="0" presId="urn:microsoft.com/office/officeart/2018/2/layout/IconLabelList"/>
    <dgm:cxn modelId="{5DCDA809-5FA4-4BE4-AF59-44757D81A0A4}" type="presParOf" srcId="{F3C761BA-E8C9-4F9B-9285-98204D1CF2BF}" destId="{401418CF-F2A8-447C-983E-C82CC6B64E79}" srcOrd="2" destOrd="0" presId="urn:microsoft.com/office/officeart/2018/2/layout/IconLabelList"/>
    <dgm:cxn modelId="{C9C5E57F-E052-4E23-9959-6E1A00B09DC4}" type="presParOf" srcId="{6029596E-E367-4D5D-A196-47EB0EEF2669}" destId="{8B18C442-E937-4067-B016-BCF157613DD9}" srcOrd="1" destOrd="0" presId="urn:microsoft.com/office/officeart/2018/2/layout/IconLabelList"/>
    <dgm:cxn modelId="{735B8CDD-08D5-480B-9CAF-30CD7EBA2CCC}" type="presParOf" srcId="{6029596E-E367-4D5D-A196-47EB0EEF2669}" destId="{B1535FF0-87F6-4C7A-BF0E-E22A9CDCC6F4}" srcOrd="2" destOrd="0" presId="urn:microsoft.com/office/officeart/2018/2/layout/IconLabelList"/>
    <dgm:cxn modelId="{277ADD71-CD46-4B86-94BF-81C1E0C15E91}" type="presParOf" srcId="{B1535FF0-87F6-4C7A-BF0E-E22A9CDCC6F4}" destId="{8874F309-7FFB-4C9C-8AE2-2ED417B9634D}" srcOrd="0" destOrd="0" presId="urn:microsoft.com/office/officeart/2018/2/layout/IconLabelList"/>
    <dgm:cxn modelId="{5890A5E1-D4B1-427B-AC1C-D309A0D2565C}" type="presParOf" srcId="{B1535FF0-87F6-4C7A-BF0E-E22A9CDCC6F4}" destId="{9FC73AE0-0591-4BF1-B575-3E831D529EF4}" srcOrd="1" destOrd="0" presId="urn:microsoft.com/office/officeart/2018/2/layout/IconLabelList"/>
    <dgm:cxn modelId="{B6066AE8-3BE0-492E-8CE2-AB5849E3AC58}" type="presParOf" srcId="{B1535FF0-87F6-4C7A-BF0E-E22A9CDCC6F4}" destId="{00380E7C-3D09-4BA6-9D89-1BDA0341E93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3AD78-7E31-4D86-BF71-FBA2FCE4BB1A}">
      <dsp:nvSpPr>
        <dsp:cNvPr id="0" name=""/>
        <dsp:cNvSpPr/>
      </dsp:nvSpPr>
      <dsp:spPr>
        <a:xfrm>
          <a:off x="0" y="1668"/>
          <a:ext cx="9489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75FE83-DCCD-4E33-9300-ECEFD09689B1}">
      <dsp:nvSpPr>
        <dsp:cNvPr id="0" name=""/>
        <dsp:cNvSpPr/>
      </dsp:nvSpPr>
      <dsp:spPr>
        <a:xfrm>
          <a:off x="0" y="1668"/>
          <a:ext cx="1897888" cy="341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dirty="0"/>
            <a:t>Deep Reflection</a:t>
          </a:r>
          <a:endParaRPr lang="en-US" sz="2500" kern="1200" dirty="0"/>
        </a:p>
      </dsp:txBody>
      <dsp:txXfrm>
        <a:off x="0" y="1668"/>
        <a:ext cx="1897888" cy="3412983"/>
      </dsp:txXfrm>
    </dsp:sp>
    <dsp:sp modelId="{55CD0346-0EBA-46CB-939C-9862F231CDCE}">
      <dsp:nvSpPr>
        <dsp:cNvPr id="0" name=""/>
        <dsp:cNvSpPr/>
      </dsp:nvSpPr>
      <dsp:spPr>
        <a:xfrm>
          <a:off x="2040229" y="54995"/>
          <a:ext cx="7449210" cy="1066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Solitude provides individuals with the opportunity for </a:t>
          </a:r>
          <a:r>
            <a:rPr lang="en-US" sz="2400" kern="1200" dirty="0">
              <a:solidFill>
                <a:srgbClr val="FF0000"/>
              </a:solidFill>
            </a:rPr>
            <a:t>deep reflection</a:t>
          </a:r>
          <a:endParaRPr lang="en-US" sz="2400" kern="1200" dirty="0"/>
        </a:p>
      </dsp:txBody>
      <dsp:txXfrm>
        <a:off x="2040229" y="54995"/>
        <a:ext cx="7449210" cy="1066557"/>
      </dsp:txXfrm>
    </dsp:sp>
    <dsp:sp modelId="{0E6B3DE0-69EC-449E-B732-1BD803839F69}">
      <dsp:nvSpPr>
        <dsp:cNvPr id="0" name=""/>
        <dsp:cNvSpPr/>
      </dsp:nvSpPr>
      <dsp:spPr>
        <a:xfrm>
          <a:off x="1897887" y="1121553"/>
          <a:ext cx="759155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E962A9-8847-4674-9179-CA06F276F5A4}">
      <dsp:nvSpPr>
        <dsp:cNvPr id="0" name=""/>
        <dsp:cNvSpPr/>
      </dsp:nvSpPr>
      <dsp:spPr>
        <a:xfrm>
          <a:off x="2040229" y="1174881"/>
          <a:ext cx="7449210" cy="1066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The quietness of solitude allows for a </a:t>
          </a:r>
          <a:r>
            <a:rPr lang="en-US" sz="2400" kern="1200" dirty="0">
              <a:solidFill>
                <a:srgbClr val="FF0000"/>
              </a:solidFill>
            </a:rPr>
            <a:t>focused examination</a:t>
          </a:r>
          <a:r>
            <a:rPr lang="en-US" sz="2400" kern="1200" dirty="0"/>
            <a:t> of one's thoughts and </a:t>
          </a:r>
          <a:r>
            <a:rPr lang="en-US" sz="2400" kern="1200" dirty="0">
              <a:solidFill>
                <a:srgbClr val="FF0000"/>
              </a:solidFill>
            </a:rPr>
            <a:t>ideas</a:t>
          </a:r>
          <a:r>
            <a:rPr lang="en-US" sz="2400" kern="1200" dirty="0"/>
            <a:t> without external distractions.</a:t>
          </a:r>
        </a:p>
      </dsp:txBody>
      <dsp:txXfrm>
        <a:off x="2040229" y="1174881"/>
        <a:ext cx="7449210" cy="1066557"/>
      </dsp:txXfrm>
    </dsp:sp>
    <dsp:sp modelId="{64FA4A49-E800-4BDA-AAF8-81BA99486663}">
      <dsp:nvSpPr>
        <dsp:cNvPr id="0" name=""/>
        <dsp:cNvSpPr/>
      </dsp:nvSpPr>
      <dsp:spPr>
        <a:xfrm>
          <a:off x="1897887" y="2241438"/>
          <a:ext cx="759155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20F42A-352D-4172-816E-080FDD7F25E8}">
      <dsp:nvSpPr>
        <dsp:cNvPr id="0" name=""/>
        <dsp:cNvSpPr/>
      </dsp:nvSpPr>
      <dsp:spPr>
        <a:xfrm>
          <a:off x="2040229" y="2294766"/>
          <a:ext cx="7449210" cy="1066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This reflective process often leads to a clearer understanding of </a:t>
          </a:r>
          <a:r>
            <a:rPr lang="en-US" sz="2400" kern="1200" dirty="0">
              <a:solidFill>
                <a:srgbClr val="FF0000"/>
              </a:solidFill>
            </a:rPr>
            <a:t>personal values, beliefs, and creative aspirations</a:t>
          </a:r>
          <a:r>
            <a:rPr lang="en-US" sz="2400" kern="1200" dirty="0"/>
            <a:t>.</a:t>
          </a:r>
        </a:p>
      </dsp:txBody>
      <dsp:txXfrm>
        <a:off x="2040229" y="2294766"/>
        <a:ext cx="7449210" cy="1066557"/>
      </dsp:txXfrm>
    </dsp:sp>
    <dsp:sp modelId="{82770589-7BF8-4F95-8803-4A73CB3EB808}">
      <dsp:nvSpPr>
        <dsp:cNvPr id="0" name=""/>
        <dsp:cNvSpPr/>
      </dsp:nvSpPr>
      <dsp:spPr>
        <a:xfrm>
          <a:off x="1897887" y="3361324"/>
          <a:ext cx="759155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9FAF7-1389-43AB-87D9-2FCAA6E6275C}">
      <dsp:nvSpPr>
        <dsp:cNvPr id="0" name=""/>
        <dsp:cNvSpPr/>
      </dsp:nvSpPr>
      <dsp:spPr>
        <a:xfrm>
          <a:off x="0" y="0"/>
          <a:ext cx="8585200" cy="5016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Freedom to Explore Ideas</a:t>
          </a:r>
          <a:endParaRPr lang="en-US" sz="3200" kern="1200" dirty="0"/>
        </a:p>
      </dsp:txBody>
      <dsp:txXfrm>
        <a:off x="24487" y="24487"/>
        <a:ext cx="8536226" cy="452641"/>
      </dsp:txXfrm>
    </dsp:sp>
    <dsp:sp modelId="{1BED50D3-75F6-4BC1-A716-E66CDC5599C7}">
      <dsp:nvSpPr>
        <dsp:cNvPr id="0" name=""/>
        <dsp:cNvSpPr/>
      </dsp:nvSpPr>
      <dsp:spPr>
        <a:xfrm>
          <a:off x="0" y="504145"/>
          <a:ext cx="8585200" cy="3172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580" tIns="30480" rIns="170688" bIns="30480" numCol="1" spcCol="1270" anchor="t" anchorCtr="0">
          <a:noAutofit/>
        </a:bodyPr>
        <a:lstStyle/>
        <a:p>
          <a:pPr marL="228600" lvl="1" indent="-228600" algn="l" defTabSz="1066800">
            <a:lnSpc>
              <a:spcPct val="150000"/>
            </a:lnSpc>
            <a:spcBef>
              <a:spcPct val="0"/>
            </a:spcBef>
            <a:spcAft>
              <a:spcPct val="20000"/>
            </a:spcAft>
            <a:buChar char="•"/>
          </a:pPr>
          <a:r>
            <a:rPr lang="en-US" sz="2400" kern="1200" dirty="0"/>
            <a:t>In solitude, individuals are </a:t>
          </a:r>
          <a:r>
            <a:rPr lang="en-US" sz="2400" kern="1200" dirty="0">
              <a:solidFill>
                <a:srgbClr val="FF0000"/>
              </a:solidFill>
            </a:rPr>
            <a:t>free to explore ideas </a:t>
          </a:r>
          <a:r>
            <a:rPr lang="en-US" sz="2400" kern="1200" dirty="0"/>
            <a:t>without the influence or expectations of others.</a:t>
          </a:r>
        </a:p>
        <a:p>
          <a:pPr marL="228600" lvl="1" indent="-228600" algn="l" defTabSz="1066800">
            <a:lnSpc>
              <a:spcPct val="150000"/>
            </a:lnSpc>
            <a:spcBef>
              <a:spcPct val="0"/>
            </a:spcBef>
            <a:spcAft>
              <a:spcPct val="20000"/>
            </a:spcAft>
            <a:buChar char="•"/>
          </a:pPr>
          <a:r>
            <a:rPr lang="en-US" sz="2400" kern="1200" dirty="0"/>
            <a:t>It allows for the uninhibited generation of thoughts, enabling the </a:t>
          </a:r>
          <a:r>
            <a:rPr lang="en-US" sz="2400" kern="1200" dirty="0">
              <a:solidFill>
                <a:srgbClr val="FF0000"/>
              </a:solidFill>
            </a:rPr>
            <a:t>exploration of unconventional or outside-the-box concepts </a:t>
          </a:r>
          <a:r>
            <a:rPr lang="en-US" sz="2400" kern="1200" dirty="0"/>
            <a:t>that may not emerge in group settings.</a:t>
          </a:r>
        </a:p>
      </dsp:txBody>
      <dsp:txXfrm>
        <a:off x="0" y="504145"/>
        <a:ext cx="8585200" cy="31722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1D9D8-63F8-47B9-AB26-761BD98A14D8}">
      <dsp:nvSpPr>
        <dsp:cNvPr id="0" name=""/>
        <dsp:cNvSpPr/>
      </dsp:nvSpPr>
      <dsp:spPr>
        <a:xfrm>
          <a:off x="0" y="774051"/>
          <a:ext cx="7601977" cy="14290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BF0A2D-9B47-4707-9E40-9C29674EFBE4}">
      <dsp:nvSpPr>
        <dsp:cNvPr id="0" name=""/>
        <dsp:cNvSpPr/>
      </dsp:nvSpPr>
      <dsp:spPr>
        <a:xfrm>
          <a:off x="432278" y="1095581"/>
          <a:ext cx="785960" cy="7859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21C4CE-14D7-4839-9623-326DAEA5959A}">
      <dsp:nvSpPr>
        <dsp:cNvPr id="0" name=""/>
        <dsp:cNvSpPr/>
      </dsp:nvSpPr>
      <dsp:spPr>
        <a:xfrm>
          <a:off x="1650516" y="774051"/>
          <a:ext cx="5951460" cy="1429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238" tIns="151238" rIns="151238" bIns="151238" numCol="1" spcCol="1270" anchor="ctr" anchorCtr="0">
          <a:noAutofit/>
        </a:bodyPr>
        <a:lstStyle/>
        <a:p>
          <a:pPr marL="0" lvl="0" indent="0" algn="l" defTabSz="1111250">
            <a:lnSpc>
              <a:spcPct val="90000"/>
            </a:lnSpc>
            <a:spcBef>
              <a:spcPct val="0"/>
            </a:spcBef>
            <a:spcAft>
              <a:spcPct val="35000"/>
            </a:spcAft>
            <a:buNone/>
          </a:pPr>
          <a:r>
            <a:rPr lang="en-US" sz="2500" kern="1200" dirty="0"/>
            <a:t>Promoting exchanges of ideas</a:t>
          </a:r>
        </a:p>
      </dsp:txBody>
      <dsp:txXfrm>
        <a:off x="1650516" y="774051"/>
        <a:ext cx="5951460" cy="1429018"/>
      </dsp:txXfrm>
    </dsp:sp>
    <dsp:sp modelId="{80263DFD-67BD-4573-870C-C40D737CEAF4}">
      <dsp:nvSpPr>
        <dsp:cNvPr id="0" name=""/>
        <dsp:cNvSpPr/>
      </dsp:nvSpPr>
      <dsp:spPr>
        <a:xfrm>
          <a:off x="0" y="2560325"/>
          <a:ext cx="7601977" cy="14290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31605C-E878-4202-BB8F-66A2D08CEC39}">
      <dsp:nvSpPr>
        <dsp:cNvPr id="0" name=""/>
        <dsp:cNvSpPr/>
      </dsp:nvSpPr>
      <dsp:spPr>
        <a:xfrm>
          <a:off x="432278" y="2881854"/>
          <a:ext cx="785960" cy="7859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6B5E33-5B0C-4678-89F8-618201D680C3}">
      <dsp:nvSpPr>
        <dsp:cNvPr id="0" name=""/>
        <dsp:cNvSpPr/>
      </dsp:nvSpPr>
      <dsp:spPr>
        <a:xfrm>
          <a:off x="1650516" y="2560325"/>
          <a:ext cx="5951460" cy="1429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238" tIns="151238" rIns="151238" bIns="151238" numCol="1" spcCol="1270" anchor="ctr" anchorCtr="0">
          <a:noAutofit/>
        </a:bodyPr>
        <a:lstStyle/>
        <a:p>
          <a:pPr marL="0" lvl="0" indent="0" algn="l" defTabSz="1111250">
            <a:lnSpc>
              <a:spcPct val="90000"/>
            </a:lnSpc>
            <a:spcBef>
              <a:spcPct val="0"/>
            </a:spcBef>
            <a:spcAft>
              <a:spcPct val="35000"/>
            </a:spcAft>
            <a:buNone/>
          </a:pPr>
          <a:r>
            <a:rPr lang="en-US" sz="2500" kern="1200" dirty="0"/>
            <a:t>Encouraging casual interactions in open, shared spaces</a:t>
          </a:r>
        </a:p>
      </dsp:txBody>
      <dsp:txXfrm>
        <a:off x="1650516" y="2560325"/>
        <a:ext cx="5951460" cy="142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1D9D8-63F8-47B9-AB26-761BD98A14D8}">
      <dsp:nvSpPr>
        <dsp:cNvPr id="0" name=""/>
        <dsp:cNvSpPr/>
      </dsp:nvSpPr>
      <dsp:spPr>
        <a:xfrm>
          <a:off x="0" y="1293808"/>
          <a:ext cx="6598758" cy="110897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BF0A2D-9B47-4707-9E40-9C29674EFBE4}">
      <dsp:nvSpPr>
        <dsp:cNvPr id="0" name=""/>
        <dsp:cNvSpPr/>
      </dsp:nvSpPr>
      <dsp:spPr>
        <a:xfrm>
          <a:off x="335466" y="1543328"/>
          <a:ext cx="609938" cy="609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21C4CE-14D7-4839-9623-326DAEA5959A}">
      <dsp:nvSpPr>
        <dsp:cNvPr id="0" name=""/>
        <dsp:cNvSpPr/>
      </dsp:nvSpPr>
      <dsp:spPr>
        <a:xfrm>
          <a:off x="1280870" y="1293808"/>
          <a:ext cx="5317887" cy="110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67" tIns="117367" rIns="117367" bIns="117367" numCol="1" spcCol="1270" anchor="ctr" anchorCtr="0">
          <a:noAutofit/>
        </a:bodyPr>
        <a:lstStyle/>
        <a:p>
          <a:pPr marL="0" lvl="0" indent="0" algn="l" defTabSz="1111250">
            <a:lnSpc>
              <a:spcPct val="100000"/>
            </a:lnSpc>
            <a:spcBef>
              <a:spcPct val="0"/>
            </a:spcBef>
            <a:spcAft>
              <a:spcPct val="35000"/>
            </a:spcAft>
            <a:buNone/>
          </a:pPr>
          <a:r>
            <a:rPr lang="en-US" sz="2500" kern="1200" dirty="0"/>
            <a:t>Promoting exchanges of ideas</a:t>
          </a:r>
        </a:p>
      </dsp:txBody>
      <dsp:txXfrm>
        <a:off x="1280870" y="1293808"/>
        <a:ext cx="5317887" cy="11089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530E2-5B5F-44C9-8012-7118E35F0831}">
      <dsp:nvSpPr>
        <dsp:cNvPr id="0" name=""/>
        <dsp:cNvSpPr/>
      </dsp:nvSpPr>
      <dsp:spPr>
        <a:xfrm>
          <a:off x="0" y="432848"/>
          <a:ext cx="7337898" cy="17266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661948-C7F5-4D0A-AC10-525BBB363012}">
      <dsp:nvSpPr>
        <dsp:cNvPr id="0" name=""/>
        <dsp:cNvSpPr/>
      </dsp:nvSpPr>
      <dsp:spPr>
        <a:xfrm>
          <a:off x="642776" y="711828"/>
          <a:ext cx="1168683" cy="1168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7014DC-A364-41B4-A8D8-91B5249D02BE}">
      <dsp:nvSpPr>
        <dsp:cNvPr id="0" name=""/>
        <dsp:cNvSpPr/>
      </dsp:nvSpPr>
      <dsp:spPr>
        <a:xfrm>
          <a:off x="2454235" y="371010"/>
          <a:ext cx="4883662" cy="2124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883" tIns="224883" rIns="224883" bIns="224883" numCol="1" spcCol="1270" anchor="ctr" anchorCtr="0">
          <a:noAutofit/>
        </a:bodyPr>
        <a:lstStyle/>
        <a:p>
          <a:pPr marL="0" lvl="0" indent="0" algn="l" defTabSz="1066800">
            <a:lnSpc>
              <a:spcPct val="90000"/>
            </a:lnSpc>
            <a:spcBef>
              <a:spcPct val="0"/>
            </a:spcBef>
            <a:spcAft>
              <a:spcPct val="35000"/>
            </a:spcAft>
            <a:buNone/>
          </a:pPr>
          <a:r>
            <a:rPr lang="en-US" sz="2400" kern="1200" dirty="0"/>
            <a:t>constant collaboration might hinder individual creativity</a:t>
          </a:r>
        </a:p>
      </dsp:txBody>
      <dsp:txXfrm>
        <a:off x="2454235" y="371010"/>
        <a:ext cx="4883662" cy="2124879"/>
      </dsp:txXfrm>
    </dsp:sp>
    <dsp:sp modelId="{8A3ED302-0EA7-4C1B-B5DA-49A34688A713}">
      <dsp:nvSpPr>
        <dsp:cNvPr id="0" name=""/>
        <dsp:cNvSpPr/>
      </dsp:nvSpPr>
      <dsp:spPr>
        <a:xfrm>
          <a:off x="0" y="2900628"/>
          <a:ext cx="7337898" cy="19828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22B391-422D-4161-9163-06999ED5EA1D}">
      <dsp:nvSpPr>
        <dsp:cNvPr id="0" name=""/>
        <dsp:cNvSpPr/>
      </dsp:nvSpPr>
      <dsp:spPr>
        <a:xfrm>
          <a:off x="642776" y="3307713"/>
          <a:ext cx="1168683" cy="1168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F1AEB3-9231-4B72-91E8-BA8A97A8EBB8}">
      <dsp:nvSpPr>
        <dsp:cNvPr id="0" name=""/>
        <dsp:cNvSpPr/>
      </dsp:nvSpPr>
      <dsp:spPr>
        <a:xfrm>
          <a:off x="2454235" y="2900628"/>
          <a:ext cx="4883662" cy="2124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883" tIns="224883" rIns="224883" bIns="224883" numCol="1" spcCol="1270" anchor="ctr" anchorCtr="0">
          <a:noAutofit/>
        </a:bodyPr>
        <a:lstStyle/>
        <a:p>
          <a:pPr marL="0" lvl="0" indent="0" algn="l" defTabSz="1066800">
            <a:lnSpc>
              <a:spcPct val="90000"/>
            </a:lnSpc>
            <a:spcBef>
              <a:spcPct val="0"/>
            </a:spcBef>
            <a:spcAft>
              <a:spcPct val="35000"/>
            </a:spcAft>
            <a:buNone/>
          </a:pPr>
          <a:r>
            <a:rPr lang="en-US" sz="2400" kern="1200" dirty="0"/>
            <a:t>Emphasizing the need for everyone, introverts and extroverts, to understand and appreciate their unique preferences</a:t>
          </a:r>
        </a:p>
      </dsp:txBody>
      <dsp:txXfrm>
        <a:off x="2454235" y="2900628"/>
        <a:ext cx="4883662" cy="21248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EAF72-8CC3-44F6-BA44-067572459ADC}">
      <dsp:nvSpPr>
        <dsp:cNvPr id="0" name=""/>
        <dsp:cNvSpPr/>
      </dsp:nvSpPr>
      <dsp:spPr>
        <a:xfrm>
          <a:off x="679050" y="520225"/>
          <a:ext cx="1887187" cy="1887187"/>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05AF60-07CD-4C6B-8236-AF164E22313D}">
      <dsp:nvSpPr>
        <dsp:cNvPr id="0" name=""/>
        <dsp:cNvSpPr/>
      </dsp:nvSpPr>
      <dsp:spPr>
        <a:xfrm>
          <a:off x="1081237" y="922412"/>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5A44EE-B652-4A1A-BFFD-707F2317847B}">
      <dsp:nvSpPr>
        <dsp:cNvPr id="0" name=""/>
        <dsp:cNvSpPr/>
      </dsp:nvSpPr>
      <dsp:spPr>
        <a:xfrm>
          <a:off x="75768" y="2995225"/>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i="0" kern="1200" dirty="0"/>
            <a:t>Stop the Madness for Constant Group Work</a:t>
          </a:r>
          <a:endParaRPr lang="en-US" sz="1500" kern="1200" dirty="0"/>
        </a:p>
      </dsp:txBody>
      <dsp:txXfrm>
        <a:off x="75768" y="2995225"/>
        <a:ext cx="3093750" cy="720000"/>
      </dsp:txXfrm>
    </dsp:sp>
    <dsp:sp modelId="{CEBBCBEE-6DD4-4E36-8629-CEBF15A02EF5}">
      <dsp:nvSpPr>
        <dsp:cNvPr id="0" name=""/>
        <dsp:cNvSpPr/>
      </dsp:nvSpPr>
      <dsp:spPr>
        <a:xfrm>
          <a:off x="4314206" y="520225"/>
          <a:ext cx="1887187" cy="1887187"/>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D782B1-E84C-480A-8EB1-DE77815D1DD2}">
      <dsp:nvSpPr>
        <dsp:cNvPr id="0" name=""/>
        <dsp:cNvSpPr/>
      </dsp:nvSpPr>
      <dsp:spPr>
        <a:xfrm>
          <a:off x="4716393" y="922412"/>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564D16-E9D2-4B07-B1EE-6C8FC33C4B4C}">
      <dsp:nvSpPr>
        <dsp:cNvPr id="0" name=""/>
        <dsp:cNvSpPr/>
      </dsp:nvSpPr>
      <dsp:spPr>
        <a:xfrm>
          <a:off x="3710925" y="2995225"/>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i="0" kern="1200" dirty="0"/>
            <a:t>Create Spaces that Encourage Casual Interactions</a:t>
          </a:r>
          <a:endParaRPr lang="en-US" sz="1500" kern="1200" dirty="0"/>
        </a:p>
      </dsp:txBody>
      <dsp:txXfrm>
        <a:off x="3710925" y="2995225"/>
        <a:ext cx="3093750" cy="720000"/>
      </dsp:txXfrm>
    </dsp:sp>
    <dsp:sp modelId="{958D6BCB-55D3-422E-BEE0-36ED840E12EB}">
      <dsp:nvSpPr>
        <dsp:cNvPr id="0" name=""/>
        <dsp:cNvSpPr/>
      </dsp:nvSpPr>
      <dsp:spPr>
        <a:xfrm>
          <a:off x="7949362" y="520225"/>
          <a:ext cx="1887187" cy="1887187"/>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FC18DB-F062-4336-8BB1-70A8D9EE6766}">
      <dsp:nvSpPr>
        <dsp:cNvPr id="0" name=""/>
        <dsp:cNvSpPr/>
      </dsp:nvSpPr>
      <dsp:spPr>
        <a:xfrm>
          <a:off x="8351550" y="922412"/>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F39E63-B93D-47E0-AB99-302CB463B08A}">
      <dsp:nvSpPr>
        <dsp:cNvPr id="0" name=""/>
        <dsp:cNvSpPr/>
      </dsp:nvSpPr>
      <dsp:spPr>
        <a:xfrm>
          <a:off x="7346081" y="2995225"/>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i="0" kern="1200" dirty="0"/>
            <a:t>Take a Good Look at What's Inside you</a:t>
          </a:r>
          <a:endParaRPr lang="en-US" sz="1500" kern="1200" dirty="0"/>
        </a:p>
      </dsp:txBody>
      <dsp:txXfrm>
        <a:off x="7346081" y="2995225"/>
        <a:ext cx="309375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4A6E9-C942-4299-8D1D-D86C3D1B74C7}">
      <dsp:nvSpPr>
        <dsp:cNvPr id="0" name=""/>
        <dsp:cNvSpPr/>
      </dsp:nvSpPr>
      <dsp:spPr>
        <a:xfrm>
          <a:off x="1867484" y="498840"/>
          <a:ext cx="866940" cy="10664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1418CF-F2A8-447C-983E-C82CC6B64E79}">
      <dsp:nvSpPr>
        <dsp:cNvPr id="0" name=""/>
        <dsp:cNvSpPr/>
      </dsp:nvSpPr>
      <dsp:spPr>
        <a:xfrm>
          <a:off x="161258" y="2270603"/>
          <a:ext cx="4320000" cy="139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cap="none" dirty="0"/>
            <a:t>Introverts often bring qualities such as deep reflection, thoughtful decision-making, and a focus on individual development to the table.</a:t>
          </a:r>
        </a:p>
      </dsp:txBody>
      <dsp:txXfrm>
        <a:off x="161258" y="2270603"/>
        <a:ext cx="4320000" cy="1395000"/>
      </dsp:txXfrm>
    </dsp:sp>
    <dsp:sp modelId="{8874F309-7FFB-4C9C-8AE2-2ED417B9634D}">
      <dsp:nvSpPr>
        <dsp:cNvPr id="0" name=""/>
        <dsp:cNvSpPr/>
      </dsp:nvSpPr>
      <dsp:spPr>
        <a:xfrm>
          <a:off x="7198360" y="339448"/>
          <a:ext cx="1194879" cy="11997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380E7C-3D09-4BA6-9D89-1BDA0341E932}">
      <dsp:nvSpPr>
        <dsp:cNvPr id="0" name=""/>
        <dsp:cNvSpPr/>
      </dsp:nvSpPr>
      <dsp:spPr>
        <a:xfrm>
          <a:off x="5216954" y="2632842"/>
          <a:ext cx="5157691" cy="139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cap="none" dirty="0"/>
            <a:t>While extroverts thrive in social settings and are known for their outgoing nature, introverts excel in quieter, more contemplative environments.</a:t>
          </a:r>
        </a:p>
      </dsp:txBody>
      <dsp:txXfrm>
        <a:off x="5216954" y="2632842"/>
        <a:ext cx="5157691" cy="1395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E8A1-6DA8-4496-BCE8-03ED561CC4E5}"/>
              </a:ext>
            </a:extLst>
          </p:cNvPr>
          <p:cNvSpPr>
            <a:spLocks noGrp="1"/>
          </p:cNvSpPr>
          <p:nvPr>
            <p:ph type="ctrTitle"/>
          </p:nvPr>
        </p:nvSpPr>
        <p:spPr>
          <a:xfrm>
            <a:off x="838200" y="365760"/>
            <a:ext cx="10515600" cy="2890202"/>
          </a:xfrm>
        </p:spPr>
        <p:txBody>
          <a:bodyPr anchor="b">
            <a:normAutofit/>
          </a:bodyPr>
          <a:lstStyle>
            <a:lvl1pPr algn="l">
              <a:lnSpc>
                <a:spcPct val="114000"/>
              </a:lnSpc>
              <a:defRPr sz="6600"/>
            </a:lvl1pPr>
          </a:lstStyle>
          <a:p>
            <a:r>
              <a:rPr lang="en-US" dirty="0"/>
              <a:t>Click to edit Master title style</a:t>
            </a:r>
          </a:p>
        </p:txBody>
      </p:sp>
      <p:sp>
        <p:nvSpPr>
          <p:cNvPr id="3" name="Subtitle 2">
            <a:extLst>
              <a:ext uri="{FF2B5EF4-FFF2-40B4-BE49-F238E27FC236}">
                <a16:creationId xmlns:a16="http://schemas.microsoft.com/office/drawing/2014/main"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01F80F6-1855-44E9-BA95-5E00A06E786D}"/>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5" name="Footer Placeholder 4">
            <a:extLst>
              <a:ext uri="{FF2B5EF4-FFF2-40B4-BE49-F238E27FC236}">
                <a16:creationId xmlns:a16="http://schemas.microsoft.com/office/drawing/2014/main" id="{873D7FFD-570A-4968-B943-AF87BB679D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CE6A8-0665-4714-B241-6AFBA8C6F8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378636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2A8A8-ECDA-4018-ABB4-CC22892BE88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B90AE7C-51AF-4F0E-B5A3-8C7E1026C27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5F28C09-A717-49AB-B60E-433BC469258F}"/>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5" name="Footer Placeholder 4">
            <a:extLst>
              <a:ext uri="{FF2B5EF4-FFF2-40B4-BE49-F238E27FC236}">
                <a16:creationId xmlns:a16="http://schemas.microsoft.com/office/drawing/2014/main" id="{1D11A47A-6E5A-4754-8B43-9CE556160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ACA1EB-7AC7-4F86-90C0-AA980D88722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98500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B6274BF-C1CD-4709-B0A0-E9407DBEA73C}"/>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5" name="Footer Placeholder 4">
            <a:extLst>
              <a:ext uri="{FF2B5EF4-FFF2-40B4-BE49-F238E27FC236}">
                <a16:creationId xmlns:a16="http://schemas.microsoft.com/office/drawing/2014/main" id="{CC9ADB94-0A5B-4B56-B0B1-1FF5580A4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A668A-35AE-4CDF-AC4C-2BEEA9EE80F8}"/>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5550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79E5F0-B650-4AFF-B90E-23B378684D66}"/>
              </a:ext>
            </a:extLst>
          </p:cNvPr>
          <p:cNvSpPr>
            <a:spLocks noGrp="1"/>
          </p:cNvSpPr>
          <p:nvPr>
            <p:ph sz="half" idx="1"/>
          </p:nvPr>
        </p:nvSpPr>
        <p:spPr>
          <a:xfrm>
            <a:off x="838200" y="1940876"/>
            <a:ext cx="5181600" cy="423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40577D-22F7-4958-BB3D-6C9265EA1964}"/>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6" name="Footer Placeholder 5">
            <a:extLst>
              <a:ext uri="{FF2B5EF4-FFF2-40B4-BE49-F238E27FC236}">
                <a16:creationId xmlns:a16="http://schemas.microsoft.com/office/drawing/2014/main" id="{71EC5B46-A8FB-4683-9618-3F6E07383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887BD-93E9-4181-9D7F-940C3E1730FF}"/>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694414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2B2FCE1-6DC0-43B5-8016-89FD4AF5ABD2}"/>
              </a:ext>
            </a:extLst>
          </p:cNvPr>
          <p:cNvSpPr>
            <a:spLocks noGrp="1"/>
          </p:cNvSpPr>
          <p:nvPr>
            <p:ph sz="half" idx="2"/>
          </p:nvPr>
        </p:nvSpPr>
        <p:spPr>
          <a:xfrm>
            <a:off x="839788" y="2954741"/>
            <a:ext cx="5157787" cy="32349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9187B8-AC48-4FE7-8658-8A31E37311F6}"/>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8" name="Footer Placeholder 7">
            <a:extLst>
              <a:ext uri="{FF2B5EF4-FFF2-40B4-BE49-F238E27FC236}">
                <a16:creationId xmlns:a16="http://schemas.microsoft.com/office/drawing/2014/main" id="{7CCAB465-E22E-45DC-89C9-406121BCED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F9D1CF-F964-4405-8677-5F9E2A02878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889763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4E6313-506F-4456-B3D9-D9655538F9FB}"/>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4" name="Footer Placeholder 3">
            <a:extLst>
              <a:ext uri="{FF2B5EF4-FFF2-40B4-BE49-F238E27FC236}">
                <a16:creationId xmlns:a16="http://schemas.microsoft.com/office/drawing/2014/main" id="{E8F26068-7707-41EC-93EF-A24CAF8FFD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9C8A3C-8C01-4039-B47B-57D8497587A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97369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92633-8C77-419D-B24D-2B3D44DBA556}"/>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3" name="Footer Placeholder 2">
            <a:extLst>
              <a:ext uri="{FF2B5EF4-FFF2-40B4-BE49-F238E27FC236}">
                <a16:creationId xmlns:a16="http://schemas.microsoft.com/office/drawing/2014/main" id="{FD149D59-0A88-4A14-A740-4CCD9B526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3DEF9-802F-444E-92D2-397862EEAB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226835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Content Placeholder 2">
            <a:extLst>
              <a:ext uri="{FF2B5EF4-FFF2-40B4-BE49-F238E27FC236}">
                <a16:creationId xmlns:a16="http://schemas.microsoft.com/office/drawing/2014/main"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E9149BC5-FF58-463A-B4FA-F0F912F1234F}"/>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6" name="Footer Placeholder 5">
            <a:extLst>
              <a:ext uri="{FF2B5EF4-FFF2-40B4-BE49-F238E27FC236}">
                <a16:creationId xmlns:a16="http://schemas.microsoft.com/office/drawing/2014/main" id="{947072D7-4A2A-407F-A084-6AE8DD00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4C41C-C368-475C-BDC1-DC5B29C7800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748027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Picture Placeholder 2">
            <a:extLst>
              <a:ext uri="{FF2B5EF4-FFF2-40B4-BE49-F238E27FC236}">
                <a16:creationId xmlns:a16="http://schemas.microsoft.com/office/drawing/2014/main"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id="{11295030-39C7-4814-A766-1A3E094EBA15}"/>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6" name="Footer Placeholder 5">
            <a:extLst>
              <a:ext uri="{FF2B5EF4-FFF2-40B4-BE49-F238E27FC236}">
                <a16:creationId xmlns:a16="http://schemas.microsoft.com/office/drawing/2014/main" id="{B91F02CD-DC87-47B6-96C4-F6470B1D8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FF531-02C2-4C1D-A692-7040378066C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344121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C727-C0C7-4BBA-9CF5-6C1FAC76B10C}"/>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5" name="Footer Placeholder 4">
            <a:extLst>
              <a:ext uri="{FF2B5EF4-FFF2-40B4-BE49-F238E27FC236}">
                <a16:creationId xmlns:a16="http://schemas.microsoft.com/office/drawing/2014/main" id="{34603986-C5B4-4956-AC6F-4F36186B8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5F941-E847-4C51-97D6-21066B26EB26}"/>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429105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338D2-D9EE-4B67-97C1-08ABD574530B}"/>
              </a:ext>
            </a:extLst>
          </p:cNvPr>
          <p:cNvSpPr>
            <a:spLocks noGrp="1"/>
          </p:cNvSpPr>
          <p:nvPr>
            <p:ph type="title" orient="vert"/>
          </p:nvPr>
        </p:nvSpPr>
        <p:spPr>
          <a:xfrm>
            <a:off x="7353848" y="365125"/>
            <a:ext cx="3999952"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74B1422-6C1E-4422-80E8-34B0092FBF05}"/>
              </a:ext>
            </a:extLst>
          </p:cNvPr>
          <p:cNvSpPr>
            <a:spLocks noGrp="1"/>
          </p:cNvSpPr>
          <p:nvPr>
            <p:ph type="body" orient="vert" idx="1"/>
          </p:nvPr>
        </p:nvSpPr>
        <p:spPr>
          <a:xfrm>
            <a:off x="838200" y="365125"/>
            <a:ext cx="626546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C8B53C-3084-4BC0-A80E-DB41C04C6258}"/>
              </a:ext>
            </a:extLst>
          </p:cNvPr>
          <p:cNvSpPr>
            <a:spLocks noGrp="1"/>
          </p:cNvSpPr>
          <p:nvPr>
            <p:ph type="dt" sz="half" idx="10"/>
          </p:nvPr>
        </p:nvSpPr>
        <p:spPr/>
        <p:txBody>
          <a:bodyPr/>
          <a:lstStyle/>
          <a:p>
            <a:fld id="{FD2766A6-3C10-4AB8-86A1-BB1F0CDA7EFE}" type="datetimeFigureOut">
              <a:rPr lang="en-US" smtClean="0"/>
              <a:t>5/9/24</a:t>
            </a:fld>
            <a:endParaRPr lang="en-US"/>
          </a:p>
        </p:txBody>
      </p:sp>
      <p:sp>
        <p:nvSpPr>
          <p:cNvPr id="5" name="Footer Placeholder 4">
            <a:extLst>
              <a:ext uri="{FF2B5EF4-FFF2-40B4-BE49-F238E27FC236}">
                <a16:creationId xmlns:a16="http://schemas.microsoft.com/office/drawing/2014/main" id="{8276BFDE-DC70-4A6E-90B8-337FC4725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3578F-39AE-4F6F-9614-32EF672E616D}"/>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42124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818BD-D734-48A1-8CC0-609D11E5560E}"/>
              </a:ext>
            </a:extLst>
          </p:cNvPr>
          <p:cNvSpPr>
            <a:spLocks noGrp="1"/>
          </p:cNvSpPr>
          <p:nvPr>
            <p:ph type="title"/>
          </p:nvPr>
        </p:nvSpPr>
        <p:spPr>
          <a:xfrm>
            <a:off x="838200" y="365125"/>
            <a:ext cx="10515600" cy="1325563"/>
          </a:xfrm>
          <a:prstGeom prst="rect">
            <a:avLst/>
          </a:prstGeom>
        </p:spPr>
        <p:txBody>
          <a:bodyPr lIns="109728" tIns="109728" rIns="109728" bIns="91440" anchor="b"/>
          <a:lstStyle/>
          <a:p>
            <a:r>
              <a:rPr lang="en-US" dirty="0"/>
              <a:t>Click to edit Master title style</a:t>
            </a:r>
          </a:p>
        </p:txBody>
      </p:sp>
      <p:sp>
        <p:nvSpPr>
          <p:cNvPr id="3" name="Text Placeholder 2">
            <a:extLst>
              <a:ext uri="{FF2B5EF4-FFF2-40B4-BE49-F238E27FC236}">
                <a16:creationId xmlns:a16="http://schemas.microsoft.com/office/drawing/2014/main" id="{AF9D215A-D2A1-4903-A905-F8B06EF41B4F}"/>
              </a:ext>
            </a:extLst>
          </p:cNvPr>
          <p:cNvSpPr>
            <a:spLocks noGrp="1"/>
          </p:cNvSpPr>
          <p:nvPr>
            <p:ph type="body" idx="1"/>
          </p:nvPr>
        </p:nvSpPr>
        <p:spPr>
          <a:xfrm>
            <a:off x="838200" y="1940875"/>
            <a:ext cx="10515600" cy="4236087"/>
          </a:xfrm>
          <a:prstGeom prst="rect">
            <a:avLst/>
          </a:prstGeom>
        </p:spPr>
        <p:txBody>
          <a:bodyPr lIns="109728" tIns="109728" rIns="109728" bIns="9144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42B88A-7A1D-4AA1-8536-28DC13DBA5BE}"/>
              </a:ext>
            </a:extLst>
          </p:cNvPr>
          <p:cNvSpPr>
            <a:spLocks noGrp="1"/>
          </p:cNvSpPr>
          <p:nvPr>
            <p:ph type="dt" sz="half" idx="2"/>
          </p:nvPr>
        </p:nvSpPr>
        <p:spPr>
          <a:xfrm>
            <a:off x="838200" y="6356350"/>
            <a:ext cx="2743200" cy="365125"/>
          </a:xfrm>
          <a:prstGeom prst="rect">
            <a:avLst/>
          </a:prstGeom>
        </p:spPr>
        <p:txBody>
          <a:bodyPr lIns="109728" tIns="109728" rIns="109728" bIns="91440" anchor="ctr"/>
          <a:lstStyle>
            <a:lvl1pPr algn="l">
              <a:defRPr sz="900">
                <a:solidFill>
                  <a:schemeClr val="tx1">
                    <a:tint val="75000"/>
                  </a:schemeClr>
                </a:solidFill>
              </a:defRPr>
            </a:lvl1pPr>
          </a:lstStyle>
          <a:p>
            <a:fld id="{FD2766A6-3C10-4AB8-86A1-BB1F0CDA7EFE}" type="datetimeFigureOut">
              <a:rPr lang="en-US" smtClean="0"/>
              <a:pPr/>
              <a:t>5/9/24</a:t>
            </a:fld>
            <a:endParaRPr lang="en-US" dirty="0"/>
          </a:p>
        </p:txBody>
      </p:sp>
      <p:sp>
        <p:nvSpPr>
          <p:cNvPr id="5" name="Footer Placeholder 4">
            <a:extLst>
              <a:ext uri="{FF2B5EF4-FFF2-40B4-BE49-F238E27FC236}">
                <a16:creationId xmlns:a16="http://schemas.microsoft.com/office/drawing/2014/main" id="{B37FE925-0C4B-4BAE-9799-3A9D46D92067}"/>
              </a:ext>
            </a:extLst>
          </p:cNvPr>
          <p:cNvSpPr>
            <a:spLocks noGrp="1"/>
          </p:cNvSpPr>
          <p:nvPr>
            <p:ph type="ftr" sz="quarter" idx="3"/>
          </p:nvPr>
        </p:nvSpPr>
        <p:spPr>
          <a:xfrm>
            <a:off x="4038600" y="6356350"/>
            <a:ext cx="4114800" cy="365125"/>
          </a:xfrm>
          <a:prstGeom prst="rect">
            <a:avLst/>
          </a:prstGeom>
        </p:spPr>
        <p:txBody>
          <a:bodyPr lIns="109728" tIns="109728" rIns="109728" bIns="9144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ADAD54-E5C5-4D48-8592-BB22F0A851EB}"/>
              </a:ext>
            </a:extLst>
          </p:cNvPr>
          <p:cNvSpPr>
            <a:spLocks noGrp="1"/>
          </p:cNvSpPr>
          <p:nvPr>
            <p:ph type="sldNum" sz="quarter" idx="4"/>
          </p:nvPr>
        </p:nvSpPr>
        <p:spPr>
          <a:xfrm>
            <a:off x="8610600" y="6356350"/>
            <a:ext cx="2743200" cy="365125"/>
          </a:xfrm>
          <a:prstGeom prst="rect">
            <a:avLst/>
          </a:prstGeom>
        </p:spPr>
        <p:txBody>
          <a:bodyPr lIns="109728" tIns="109728" rIns="109728" bIns="9144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219932491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00000"/>
        </a:lnSpc>
        <a:spcBef>
          <a:spcPct val="0"/>
        </a:spcBef>
        <a:buNone/>
        <a:defRPr lang="en-US" sz="5400" b="1" kern="1200" spc="14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9000"/>
        </a:lnSpc>
        <a:spcBef>
          <a:spcPts val="1000"/>
        </a:spcBef>
        <a:buClr>
          <a:schemeClr val="tx2"/>
        </a:buClr>
        <a:buFont typeface="Arial" panose="020B0604020202020204" pitchFamily="34" charset="0"/>
        <a:buChar char="•"/>
        <a:defRPr sz="2000" kern="1200" spc="70">
          <a:solidFill>
            <a:schemeClr val="tx1"/>
          </a:solidFill>
          <a:latin typeface="+mn-lt"/>
          <a:ea typeface="+mn-ea"/>
          <a:cs typeface="+mn-cs"/>
        </a:defRPr>
      </a:lvl1pPr>
      <a:lvl2pPr marL="685800" indent="-228600" algn="l" defTabSz="914400" rtl="0" eaLnBrk="1" latinLnBrk="0" hangingPunct="1">
        <a:lnSpc>
          <a:spcPct val="119000"/>
        </a:lnSpc>
        <a:spcBef>
          <a:spcPts val="500"/>
        </a:spcBef>
        <a:buClr>
          <a:schemeClr val="tx2"/>
        </a:buClr>
        <a:buFont typeface="Arial" panose="020B0604020202020204" pitchFamily="34" charset="0"/>
        <a:buChar char="•"/>
        <a:defRPr sz="1800" kern="1200" spc="70">
          <a:solidFill>
            <a:schemeClr val="tx1"/>
          </a:solidFill>
          <a:latin typeface="+mn-lt"/>
          <a:ea typeface="+mn-ea"/>
          <a:cs typeface="+mn-cs"/>
        </a:defRPr>
      </a:lvl2pPr>
      <a:lvl3pPr marL="1143000" indent="-228600" algn="l" defTabSz="914400" rtl="0" eaLnBrk="1" latinLnBrk="0" hangingPunct="1">
        <a:lnSpc>
          <a:spcPct val="119000"/>
        </a:lnSpc>
        <a:spcBef>
          <a:spcPts val="500"/>
        </a:spcBef>
        <a:buClr>
          <a:schemeClr val="tx2"/>
        </a:buClr>
        <a:buFont typeface="Arial" panose="020B0604020202020204" pitchFamily="34" charset="0"/>
        <a:buChar char="•"/>
        <a:defRPr sz="1600" kern="1200" spc="70">
          <a:solidFill>
            <a:schemeClr val="tx1"/>
          </a:solidFill>
          <a:latin typeface="+mn-lt"/>
          <a:ea typeface="+mn-ea"/>
          <a:cs typeface="+mn-cs"/>
        </a:defRPr>
      </a:lvl3pPr>
      <a:lvl4pPr marL="1600200" indent="-228600" algn="l" defTabSz="914400" rtl="0" eaLnBrk="1" latinLnBrk="0" hangingPunct="1">
        <a:lnSpc>
          <a:spcPct val="119000"/>
        </a:lnSpc>
        <a:spcBef>
          <a:spcPts val="500"/>
        </a:spcBef>
        <a:buClr>
          <a:schemeClr val="tx2"/>
        </a:buClr>
        <a:buFont typeface="Arial" panose="020B0604020202020204" pitchFamily="34" charset="0"/>
        <a:buChar char="•"/>
        <a:defRPr sz="1400" kern="1200" spc="70">
          <a:solidFill>
            <a:schemeClr val="tx1"/>
          </a:solidFill>
          <a:latin typeface="+mn-lt"/>
          <a:ea typeface="+mn-ea"/>
          <a:cs typeface="+mn-cs"/>
        </a:defRPr>
      </a:lvl4pPr>
      <a:lvl5pPr marL="2057400" indent="-228600" algn="l" defTabSz="914400" rtl="0" eaLnBrk="1" latinLnBrk="0" hangingPunct="1">
        <a:lnSpc>
          <a:spcPct val="119000"/>
        </a:lnSpc>
        <a:spcBef>
          <a:spcPts val="500"/>
        </a:spcBef>
        <a:buClr>
          <a:schemeClr val="tx2"/>
        </a:buClr>
        <a:buFont typeface="Arial" panose="020B0604020202020204" pitchFamily="34" charset="0"/>
        <a:buChar char="•"/>
        <a:defRPr sz="1400" kern="1200" spc="7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youtube.com/watch?v=c0KYU2j0TM4&amp;ab_channel=TED"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FCB773-AC22-011A-DB78-AB1705A445BE}"/>
              </a:ext>
            </a:extLst>
          </p:cNvPr>
          <p:cNvSpPr>
            <a:spLocks noGrp="1"/>
          </p:cNvSpPr>
          <p:nvPr>
            <p:ph type="ctrTitle"/>
          </p:nvPr>
        </p:nvSpPr>
        <p:spPr>
          <a:xfrm>
            <a:off x="838201" y="596644"/>
            <a:ext cx="6016888" cy="3435606"/>
          </a:xfrm>
        </p:spPr>
        <p:txBody>
          <a:bodyPr anchor="b">
            <a:normAutofit/>
          </a:bodyPr>
          <a:lstStyle/>
          <a:p>
            <a:r>
              <a:rPr lang="vi-VN" dirty="0"/>
              <a:t>The power of introverts</a:t>
            </a:r>
          </a:p>
        </p:txBody>
      </p:sp>
      <p:sp>
        <p:nvSpPr>
          <p:cNvPr id="3" name="Subtitle 2">
            <a:extLst>
              <a:ext uri="{FF2B5EF4-FFF2-40B4-BE49-F238E27FC236}">
                <a16:creationId xmlns:a16="http://schemas.microsoft.com/office/drawing/2014/main" id="{B7F4E2F1-AD8F-3DC0-9220-E3A41073CEBA}"/>
              </a:ext>
            </a:extLst>
          </p:cNvPr>
          <p:cNvSpPr>
            <a:spLocks noGrp="1"/>
          </p:cNvSpPr>
          <p:nvPr>
            <p:ph type="subTitle" idx="1"/>
          </p:nvPr>
        </p:nvSpPr>
        <p:spPr>
          <a:xfrm>
            <a:off x="838201" y="4298950"/>
            <a:ext cx="6016888" cy="1920875"/>
          </a:xfrm>
        </p:spPr>
        <p:txBody>
          <a:bodyPr>
            <a:normAutofit/>
          </a:bodyPr>
          <a:lstStyle/>
          <a:p>
            <a:r>
              <a:rPr lang="en-US" sz="2000" i="1" dirty="0"/>
              <a:t>Source: </a:t>
            </a:r>
            <a:r>
              <a:rPr lang="en-US" sz="2000" i="1" dirty="0">
                <a:hlinkClick r:id="rId2"/>
              </a:rPr>
              <a:t>The power of introverts | Susan Cain - YouTube</a:t>
            </a:r>
            <a:endParaRPr lang="vi-VN" sz="2000" i="1" dirty="0"/>
          </a:p>
        </p:txBody>
      </p:sp>
      <p:pic>
        <p:nvPicPr>
          <p:cNvPr id="5" name="Picture 4" descr="Colorful liquid art">
            <a:extLst>
              <a:ext uri="{FF2B5EF4-FFF2-40B4-BE49-F238E27FC236}">
                <a16:creationId xmlns:a16="http://schemas.microsoft.com/office/drawing/2014/main" id="{8A96A648-BF08-7B13-AAAC-08B5A8A102BB}"/>
              </a:ext>
            </a:extLst>
          </p:cNvPr>
          <p:cNvPicPr>
            <a:picLocks noChangeAspect="1"/>
          </p:cNvPicPr>
          <p:nvPr/>
        </p:nvPicPr>
        <p:blipFill rotWithShape="1">
          <a:blip r:embed="rId3"/>
          <a:srcRect t="2508" r="2" b="2736"/>
          <a:stretch/>
        </p:blipFill>
        <p:spPr>
          <a:xfrm>
            <a:off x="7338496" y="3484849"/>
            <a:ext cx="4245918" cy="2816352"/>
          </a:xfrm>
          <a:prstGeom prst="rect">
            <a:avLst/>
          </a:prstGeom>
        </p:spPr>
      </p:pic>
      <p:pic>
        <p:nvPicPr>
          <p:cNvPr id="4" name="Picture 3" descr="Colorful liquid art">
            <a:extLst>
              <a:ext uri="{FF2B5EF4-FFF2-40B4-BE49-F238E27FC236}">
                <a16:creationId xmlns:a16="http://schemas.microsoft.com/office/drawing/2014/main" id="{5B56AC97-8D01-AD65-942F-2CD2FFE63E82}"/>
              </a:ext>
            </a:extLst>
          </p:cNvPr>
          <p:cNvPicPr>
            <a:picLocks noChangeAspect="1"/>
          </p:cNvPicPr>
          <p:nvPr/>
        </p:nvPicPr>
        <p:blipFill rotWithShape="1">
          <a:blip r:embed="rId4"/>
          <a:srcRect t="2683" r="2" b="2022"/>
          <a:stretch/>
        </p:blipFill>
        <p:spPr>
          <a:xfrm>
            <a:off x="7338496" y="596644"/>
            <a:ext cx="4245918" cy="2832356"/>
          </a:xfrm>
          <a:prstGeom prst="rect">
            <a:avLst/>
          </a:prstGeom>
        </p:spPr>
      </p:pic>
    </p:spTree>
    <p:extLst>
      <p:ext uri="{BB962C8B-B14F-4D97-AF65-F5344CB8AC3E}">
        <p14:creationId xmlns:p14="http://schemas.microsoft.com/office/powerpoint/2010/main" val="3756634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085D-1245-A8D9-E111-FE3B301B95B3}"/>
              </a:ext>
            </a:extLst>
          </p:cNvPr>
          <p:cNvSpPr>
            <a:spLocks noGrp="1"/>
          </p:cNvSpPr>
          <p:nvPr>
            <p:ph type="title"/>
          </p:nvPr>
        </p:nvSpPr>
        <p:spPr/>
        <p:txBody>
          <a:bodyPr/>
          <a:lstStyle/>
          <a:p>
            <a:r>
              <a:rPr lang="en-US"/>
              <a:t>What is your mbti?</a:t>
            </a:r>
            <a:endParaRPr lang="vi-VN" dirty="0"/>
          </a:p>
        </p:txBody>
      </p:sp>
      <p:pic>
        <p:nvPicPr>
          <p:cNvPr id="2052" name="Picture 4" descr="Myers Briggs Type Indicator (MBTI) to understand more about who you are -  Amazing People">
            <a:extLst>
              <a:ext uri="{FF2B5EF4-FFF2-40B4-BE49-F238E27FC236}">
                <a16:creationId xmlns:a16="http://schemas.microsoft.com/office/drawing/2014/main" id="{01D65680-6B05-E313-DFD9-D4E5CB99B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479" y="2773680"/>
            <a:ext cx="6097041" cy="37191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CC38672-5A76-BFAC-ADFC-F132ECD7F623}"/>
              </a:ext>
            </a:extLst>
          </p:cNvPr>
          <p:cNvSpPr txBox="1"/>
          <p:nvPr/>
        </p:nvSpPr>
        <p:spPr>
          <a:xfrm>
            <a:off x="2608506" y="1835433"/>
            <a:ext cx="6974986" cy="630942"/>
          </a:xfrm>
          <a:prstGeom prst="rect">
            <a:avLst/>
          </a:prstGeom>
          <a:noFill/>
        </p:spPr>
        <p:txBody>
          <a:bodyPr wrap="none" rtlCol="0">
            <a:spAutoFit/>
          </a:bodyPr>
          <a:lstStyle/>
          <a:p>
            <a:r>
              <a:rPr lang="en-US" sz="3500" dirty="0"/>
              <a:t>You are Introvert or Extrovert?</a:t>
            </a:r>
            <a:endParaRPr lang="vi-VN" sz="3500" dirty="0"/>
          </a:p>
        </p:txBody>
      </p:sp>
    </p:spTree>
    <p:extLst>
      <p:ext uri="{BB962C8B-B14F-4D97-AF65-F5344CB8AC3E}">
        <p14:creationId xmlns:p14="http://schemas.microsoft.com/office/powerpoint/2010/main" val="1092967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4451CD-A76B-4C50-CB33-C2E2769D110B}"/>
              </a:ext>
            </a:extLst>
          </p:cNvPr>
          <p:cNvSpPr>
            <a:spLocks noGrp="1"/>
          </p:cNvSpPr>
          <p:nvPr>
            <p:ph type="title"/>
          </p:nvPr>
        </p:nvSpPr>
        <p:spPr>
          <a:xfrm>
            <a:off x="5853675" y="596644"/>
            <a:ext cx="5500125" cy="3435606"/>
          </a:xfrm>
        </p:spPr>
        <p:txBody>
          <a:bodyPr vert="horz" lIns="91440" tIns="45720" rIns="91440" bIns="45720" rtlCol="0" anchor="b">
            <a:normAutofit/>
          </a:bodyPr>
          <a:lstStyle/>
          <a:p>
            <a:pPr algn="r">
              <a:lnSpc>
                <a:spcPct val="90000"/>
              </a:lnSpc>
            </a:pPr>
            <a:r>
              <a:rPr lang="en-US" sz="4500" dirty="0">
                <a:solidFill>
                  <a:schemeClr val="tx1"/>
                </a:solidFill>
                <a:latin typeface="+mj-lt"/>
              </a:rPr>
              <a:t>What do you think about the </a:t>
            </a:r>
            <a:r>
              <a:rPr lang="en-US" sz="4500" dirty="0">
                <a:solidFill>
                  <a:srgbClr val="FF0000"/>
                </a:solidFill>
                <a:latin typeface="+mj-lt"/>
              </a:rPr>
              <a:t>characteristics of introverted </a:t>
            </a:r>
            <a:r>
              <a:rPr lang="en-US" sz="4500" dirty="0">
                <a:solidFill>
                  <a:schemeClr val="tx1"/>
                </a:solidFill>
                <a:latin typeface="+mj-lt"/>
              </a:rPr>
              <a:t>individuals?</a:t>
            </a:r>
          </a:p>
        </p:txBody>
      </p:sp>
      <p:pic>
        <p:nvPicPr>
          <p:cNvPr id="4" name="Picture 3" descr="Wood human figure">
            <a:extLst>
              <a:ext uri="{FF2B5EF4-FFF2-40B4-BE49-F238E27FC236}">
                <a16:creationId xmlns:a16="http://schemas.microsoft.com/office/drawing/2014/main" id="{EA6331C1-3E60-ACCD-29A9-C665C6CC5DA1}"/>
              </a:ext>
            </a:extLst>
          </p:cNvPr>
          <p:cNvPicPr>
            <a:picLocks noChangeAspect="1"/>
          </p:cNvPicPr>
          <p:nvPr/>
        </p:nvPicPr>
        <p:blipFill rotWithShape="1">
          <a:blip r:embed="rId2"/>
          <a:srcRect r="43615" b="-2"/>
          <a:stretch/>
        </p:blipFill>
        <p:spPr>
          <a:xfrm>
            <a:off x="601557" y="596644"/>
            <a:ext cx="4780081" cy="5658888"/>
          </a:xfrm>
          <a:prstGeom prst="rect">
            <a:avLst/>
          </a:prstGeom>
        </p:spPr>
      </p:pic>
    </p:spTree>
    <p:extLst>
      <p:ext uri="{BB962C8B-B14F-4D97-AF65-F5344CB8AC3E}">
        <p14:creationId xmlns:p14="http://schemas.microsoft.com/office/powerpoint/2010/main" val="36155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1" name="Rectangle 1040">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0E7ED4-BC35-9E63-AC8B-C5814C4C4E8E}"/>
              </a:ext>
            </a:extLst>
          </p:cNvPr>
          <p:cNvSpPr>
            <a:spLocks noGrp="1"/>
          </p:cNvSpPr>
          <p:nvPr>
            <p:ph type="title"/>
          </p:nvPr>
        </p:nvSpPr>
        <p:spPr>
          <a:xfrm>
            <a:off x="3268115" y="827806"/>
            <a:ext cx="5500125" cy="3435606"/>
          </a:xfrm>
        </p:spPr>
        <p:txBody>
          <a:bodyPr vert="horz" lIns="91440" tIns="45720" rIns="91440" bIns="45720" rtlCol="0" anchor="b">
            <a:normAutofit/>
          </a:bodyPr>
          <a:lstStyle/>
          <a:p>
            <a:pPr algn="ctr"/>
            <a:r>
              <a:rPr lang="en-US" sz="6600" dirty="0"/>
              <a:t>Introverts</a:t>
            </a:r>
          </a:p>
        </p:txBody>
      </p:sp>
      <p:sp>
        <p:nvSpPr>
          <p:cNvPr id="3" name="TextBox 2">
            <a:extLst>
              <a:ext uri="{FF2B5EF4-FFF2-40B4-BE49-F238E27FC236}">
                <a16:creationId xmlns:a16="http://schemas.microsoft.com/office/drawing/2014/main" id="{7E101C65-4A2B-B250-BB68-420502273727}"/>
              </a:ext>
            </a:extLst>
          </p:cNvPr>
          <p:cNvSpPr txBox="1"/>
          <p:nvPr/>
        </p:nvSpPr>
        <p:spPr>
          <a:xfrm>
            <a:off x="437514" y="3429000"/>
            <a:ext cx="889987" cy="553998"/>
          </a:xfrm>
          <a:prstGeom prst="rect">
            <a:avLst/>
          </a:prstGeom>
          <a:noFill/>
        </p:spPr>
        <p:txBody>
          <a:bodyPr wrap="none" rtlCol="0">
            <a:spAutoFit/>
          </a:bodyPr>
          <a:lstStyle/>
          <a:p>
            <a:r>
              <a:rPr lang="en-US" sz="3000" dirty="0"/>
              <a:t>Shy</a:t>
            </a:r>
            <a:endParaRPr lang="vi-VN" sz="3000" dirty="0"/>
          </a:p>
        </p:txBody>
      </p:sp>
      <p:sp>
        <p:nvSpPr>
          <p:cNvPr id="4" name="TextBox 3">
            <a:extLst>
              <a:ext uri="{FF2B5EF4-FFF2-40B4-BE49-F238E27FC236}">
                <a16:creationId xmlns:a16="http://schemas.microsoft.com/office/drawing/2014/main" id="{8C75FB65-DF64-8D65-2FAE-C85EA8A2B580}"/>
              </a:ext>
            </a:extLst>
          </p:cNvPr>
          <p:cNvSpPr txBox="1"/>
          <p:nvPr/>
        </p:nvSpPr>
        <p:spPr>
          <a:xfrm>
            <a:off x="1039476" y="2352022"/>
            <a:ext cx="2738250" cy="553998"/>
          </a:xfrm>
          <a:prstGeom prst="rect">
            <a:avLst/>
          </a:prstGeom>
          <a:noFill/>
        </p:spPr>
        <p:txBody>
          <a:bodyPr wrap="none" rtlCol="0">
            <a:spAutoFit/>
          </a:bodyPr>
          <a:lstStyle/>
          <a:p>
            <a:r>
              <a:rPr lang="en-US" sz="3000" dirty="0"/>
              <a:t>Overthinking</a:t>
            </a:r>
            <a:endParaRPr lang="vi-VN" sz="3000" dirty="0"/>
          </a:p>
        </p:txBody>
      </p:sp>
      <p:sp>
        <p:nvSpPr>
          <p:cNvPr id="8" name="TextBox 7">
            <a:extLst>
              <a:ext uri="{FF2B5EF4-FFF2-40B4-BE49-F238E27FC236}">
                <a16:creationId xmlns:a16="http://schemas.microsoft.com/office/drawing/2014/main" id="{B8266D0A-914E-E644-FEAD-B49E334C0BCF}"/>
              </a:ext>
            </a:extLst>
          </p:cNvPr>
          <p:cNvSpPr txBox="1"/>
          <p:nvPr/>
        </p:nvSpPr>
        <p:spPr>
          <a:xfrm>
            <a:off x="1220932" y="4523742"/>
            <a:ext cx="6096000" cy="553998"/>
          </a:xfrm>
          <a:prstGeom prst="rect">
            <a:avLst/>
          </a:prstGeom>
          <a:noFill/>
        </p:spPr>
        <p:txBody>
          <a:bodyPr wrap="square">
            <a:spAutoFit/>
          </a:bodyPr>
          <a:lstStyle/>
          <a:p>
            <a:r>
              <a:rPr lang="vi-VN" sz="3000" dirty="0"/>
              <a:t>reclusive</a:t>
            </a:r>
          </a:p>
        </p:txBody>
      </p:sp>
      <p:sp>
        <p:nvSpPr>
          <p:cNvPr id="12" name="TextBox 11">
            <a:extLst>
              <a:ext uri="{FF2B5EF4-FFF2-40B4-BE49-F238E27FC236}">
                <a16:creationId xmlns:a16="http://schemas.microsoft.com/office/drawing/2014/main" id="{F2B34DFE-6891-68FA-4C55-DEB1EC8E0605}"/>
              </a:ext>
            </a:extLst>
          </p:cNvPr>
          <p:cNvSpPr txBox="1"/>
          <p:nvPr/>
        </p:nvSpPr>
        <p:spPr>
          <a:xfrm>
            <a:off x="6105981" y="4748225"/>
            <a:ext cx="6096000" cy="553998"/>
          </a:xfrm>
          <a:prstGeom prst="rect">
            <a:avLst/>
          </a:prstGeom>
          <a:noFill/>
        </p:spPr>
        <p:txBody>
          <a:bodyPr wrap="square">
            <a:spAutoFit/>
          </a:bodyPr>
          <a:lstStyle>
            <a:defPPr>
              <a:defRPr lang="vi-VN"/>
            </a:defPPr>
            <a:lvl1pPr>
              <a:defRPr sz="3000"/>
            </a:lvl1pPr>
          </a:lstStyle>
          <a:p>
            <a:r>
              <a:rPr lang="vi-VN" dirty="0"/>
              <a:t>cool</a:t>
            </a:r>
          </a:p>
        </p:txBody>
      </p:sp>
      <p:sp>
        <p:nvSpPr>
          <p:cNvPr id="16" name="TextBox 15">
            <a:extLst>
              <a:ext uri="{FF2B5EF4-FFF2-40B4-BE49-F238E27FC236}">
                <a16:creationId xmlns:a16="http://schemas.microsoft.com/office/drawing/2014/main" id="{461E1004-90B6-175E-AEE8-EA41058E294D}"/>
              </a:ext>
            </a:extLst>
          </p:cNvPr>
          <p:cNvSpPr txBox="1"/>
          <p:nvPr/>
        </p:nvSpPr>
        <p:spPr>
          <a:xfrm>
            <a:off x="10279637" y="3933989"/>
            <a:ext cx="6847840" cy="553998"/>
          </a:xfrm>
          <a:prstGeom prst="rect">
            <a:avLst/>
          </a:prstGeom>
          <a:noFill/>
        </p:spPr>
        <p:txBody>
          <a:bodyPr wrap="square">
            <a:spAutoFit/>
          </a:bodyPr>
          <a:lstStyle/>
          <a:p>
            <a:r>
              <a:rPr lang="vi-VN" sz="3000" dirty="0"/>
              <a:t>quiet</a:t>
            </a:r>
          </a:p>
        </p:txBody>
      </p:sp>
      <p:sp>
        <p:nvSpPr>
          <p:cNvPr id="20" name="TextBox 19">
            <a:extLst>
              <a:ext uri="{FF2B5EF4-FFF2-40B4-BE49-F238E27FC236}">
                <a16:creationId xmlns:a16="http://schemas.microsoft.com/office/drawing/2014/main" id="{AFCE606D-4083-C50E-E546-E825090ECCBB}"/>
              </a:ext>
            </a:extLst>
          </p:cNvPr>
          <p:cNvSpPr txBox="1"/>
          <p:nvPr/>
        </p:nvSpPr>
        <p:spPr>
          <a:xfrm>
            <a:off x="8613045" y="5302223"/>
            <a:ext cx="8240110" cy="553998"/>
          </a:xfrm>
          <a:prstGeom prst="rect">
            <a:avLst/>
          </a:prstGeom>
          <a:noFill/>
        </p:spPr>
        <p:txBody>
          <a:bodyPr wrap="square">
            <a:spAutoFit/>
          </a:bodyPr>
          <a:lstStyle>
            <a:defPPr>
              <a:defRPr lang="vi-VN"/>
            </a:defPPr>
            <a:lvl1pPr>
              <a:defRPr sz="3000"/>
            </a:lvl1pPr>
          </a:lstStyle>
          <a:p>
            <a:r>
              <a:rPr lang="vi-VN" dirty="0"/>
              <a:t>solitary</a:t>
            </a:r>
          </a:p>
        </p:txBody>
      </p:sp>
      <p:sp>
        <p:nvSpPr>
          <p:cNvPr id="24" name="TextBox 23">
            <a:extLst>
              <a:ext uri="{FF2B5EF4-FFF2-40B4-BE49-F238E27FC236}">
                <a16:creationId xmlns:a16="http://schemas.microsoft.com/office/drawing/2014/main" id="{C199C763-79CD-DEA5-4870-DE9FD02FB53D}"/>
              </a:ext>
            </a:extLst>
          </p:cNvPr>
          <p:cNvSpPr txBox="1"/>
          <p:nvPr/>
        </p:nvSpPr>
        <p:spPr>
          <a:xfrm>
            <a:off x="2994919" y="5751372"/>
            <a:ext cx="9207062" cy="553998"/>
          </a:xfrm>
          <a:prstGeom prst="rect">
            <a:avLst/>
          </a:prstGeom>
          <a:noFill/>
        </p:spPr>
        <p:txBody>
          <a:bodyPr wrap="square">
            <a:spAutoFit/>
          </a:bodyPr>
          <a:lstStyle/>
          <a:p>
            <a:r>
              <a:rPr lang="vi-VN" sz="3000" dirty="0"/>
              <a:t>uncommunicative</a:t>
            </a:r>
          </a:p>
        </p:txBody>
      </p:sp>
      <p:sp>
        <p:nvSpPr>
          <p:cNvPr id="28" name="TextBox 27">
            <a:extLst>
              <a:ext uri="{FF2B5EF4-FFF2-40B4-BE49-F238E27FC236}">
                <a16:creationId xmlns:a16="http://schemas.microsoft.com/office/drawing/2014/main" id="{F47A9EAB-6A09-EEBD-DDB5-66B814247EA6}"/>
              </a:ext>
            </a:extLst>
          </p:cNvPr>
          <p:cNvSpPr txBox="1"/>
          <p:nvPr/>
        </p:nvSpPr>
        <p:spPr>
          <a:xfrm>
            <a:off x="4268932" y="1775026"/>
            <a:ext cx="9207062" cy="553998"/>
          </a:xfrm>
          <a:prstGeom prst="rect">
            <a:avLst/>
          </a:prstGeom>
          <a:noFill/>
        </p:spPr>
        <p:txBody>
          <a:bodyPr wrap="square">
            <a:spAutoFit/>
          </a:bodyPr>
          <a:lstStyle/>
          <a:p>
            <a:r>
              <a:rPr lang="vi-VN" sz="3000" dirty="0"/>
              <a:t>restrained</a:t>
            </a:r>
          </a:p>
        </p:txBody>
      </p:sp>
      <p:sp>
        <p:nvSpPr>
          <p:cNvPr id="32" name="TextBox 31">
            <a:extLst>
              <a:ext uri="{FF2B5EF4-FFF2-40B4-BE49-F238E27FC236}">
                <a16:creationId xmlns:a16="http://schemas.microsoft.com/office/drawing/2014/main" id="{24C03158-24C6-C684-1051-DA62987A092B}"/>
              </a:ext>
            </a:extLst>
          </p:cNvPr>
          <p:cNvSpPr txBox="1"/>
          <p:nvPr/>
        </p:nvSpPr>
        <p:spPr>
          <a:xfrm>
            <a:off x="8960939" y="2328340"/>
            <a:ext cx="9207062" cy="553998"/>
          </a:xfrm>
          <a:prstGeom prst="rect">
            <a:avLst/>
          </a:prstGeom>
          <a:noFill/>
        </p:spPr>
        <p:txBody>
          <a:bodyPr wrap="square">
            <a:spAutoFit/>
          </a:bodyPr>
          <a:lstStyle/>
          <a:p>
            <a:r>
              <a:rPr lang="vi-VN" sz="3000" dirty="0"/>
              <a:t>secretive</a:t>
            </a:r>
          </a:p>
        </p:txBody>
      </p:sp>
      <p:sp>
        <p:nvSpPr>
          <p:cNvPr id="36" name="TextBox 35">
            <a:extLst>
              <a:ext uri="{FF2B5EF4-FFF2-40B4-BE49-F238E27FC236}">
                <a16:creationId xmlns:a16="http://schemas.microsoft.com/office/drawing/2014/main" id="{65F246A6-D050-1DEB-2207-0EB375179D47}"/>
              </a:ext>
            </a:extLst>
          </p:cNvPr>
          <p:cNvSpPr txBox="1"/>
          <p:nvPr/>
        </p:nvSpPr>
        <p:spPr>
          <a:xfrm>
            <a:off x="385398" y="571762"/>
            <a:ext cx="11418155" cy="461665"/>
          </a:xfrm>
          <a:prstGeom prst="rect">
            <a:avLst/>
          </a:prstGeom>
          <a:noFill/>
        </p:spPr>
        <p:txBody>
          <a:bodyPr wrap="square">
            <a:spAutoFit/>
          </a:bodyPr>
          <a:lstStyle/>
          <a:p>
            <a:r>
              <a:rPr lang="en-US" sz="2400" u="sng" dirty="0">
                <a:latin typeface="Montserrat SemiBold" pitchFamily="2" charset="0"/>
              </a:rPr>
              <a:t>Distinguishing traits commonly associated with introverts on internet</a:t>
            </a:r>
            <a:endParaRPr lang="vi-VN" sz="2400" u="sng" dirty="0">
              <a:latin typeface="Montserrat SemiBold" pitchFamily="2" charset="0"/>
            </a:endParaRPr>
          </a:p>
        </p:txBody>
      </p:sp>
    </p:spTree>
    <p:extLst>
      <p:ext uri="{BB962C8B-B14F-4D97-AF65-F5344CB8AC3E}">
        <p14:creationId xmlns:p14="http://schemas.microsoft.com/office/powerpoint/2010/main" val="4107860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676E-868E-ABD4-A6E5-A0B896C15360}"/>
              </a:ext>
            </a:extLst>
          </p:cNvPr>
          <p:cNvSpPr>
            <a:spLocks noGrp="1"/>
          </p:cNvSpPr>
          <p:nvPr>
            <p:ph type="title"/>
          </p:nvPr>
        </p:nvSpPr>
        <p:spPr>
          <a:xfrm>
            <a:off x="838200" y="477520"/>
            <a:ext cx="10515600" cy="5902960"/>
          </a:xfrm>
        </p:spPr>
        <p:txBody>
          <a:bodyPr/>
          <a:lstStyle/>
          <a:p>
            <a:r>
              <a:rPr lang="en-US" sz="3500" dirty="0">
                <a:solidFill>
                  <a:schemeClr val="tx1"/>
                </a:solidFill>
                <a:latin typeface="+mn-lt"/>
              </a:rPr>
              <a:t>What is </a:t>
            </a:r>
            <a:r>
              <a:rPr lang="en-US" sz="3500" dirty="0">
                <a:solidFill>
                  <a:srgbClr val="FF0000"/>
                </a:solidFill>
                <a:latin typeface="+mn-lt"/>
              </a:rPr>
              <a:t>better</a:t>
            </a:r>
            <a:r>
              <a:rPr lang="en-US" sz="3500" dirty="0">
                <a:solidFill>
                  <a:schemeClr val="tx1"/>
                </a:solidFill>
                <a:latin typeface="+mn-lt"/>
              </a:rPr>
              <a:t> in today's society, being an introvert or an extrovert?</a:t>
            </a:r>
            <a:br>
              <a:rPr lang="en-US" sz="3500" b="0" dirty="0">
                <a:solidFill>
                  <a:schemeClr val="tx1"/>
                </a:solidFill>
                <a:latin typeface="+mn-lt"/>
              </a:rPr>
            </a:br>
            <a:br>
              <a:rPr lang="en-US" sz="3500" b="0" dirty="0">
                <a:solidFill>
                  <a:schemeClr val="tx1"/>
                </a:solidFill>
                <a:latin typeface="+mn-lt"/>
              </a:rPr>
            </a:br>
            <a:r>
              <a:rPr lang="en-US" sz="3000" b="0" dirty="0">
                <a:solidFill>
                  <a:schemeClr val="tx1"/>
                </a:solidFill>
                <a:latin typeface="+mn-lt"/>
              </a:rPr>
              <a:t>People will generally cite</a:t>
            </a:r>
            <a:br>
              <a:rPr lang="en-US" sz="3600" b="0" dirty="0">
                <a:solidFill>
                  <a:schemeClr val="tx1"/>
                </a:solidFill>
                <a:latin typeface="+mn-lt"/>
              </a:rPr>
            </a:br>
            <a:r>
              <a:rPr lang="en-US" sz="3400" u="sng" dirty="0">
                <a:solidFill>
                  <a:srgbClr val="FF0000"/>
                </a:solidFill>
                <a:latin typeface="+mn-lt"/>
              </a:rPr>
              <a:t>being an extrovert as better</a:t>
            </a:r>
            <a:br>
              <a:rPr lang="en-US" sz="2800" b="0" dirty="0">
                <a:solidFill>
                  <a:schemeClr val="tx1"/>
                </a:solidFill>
                <a:latin typeface="+mn-lt"/>
              </a:rPr>
            </a:br>
            <a:br>
              <a:rPr lang="en-US" sz="2800" b="0" dirty="0">
                <a:solidFill>
                  <a:schemeClr val="tx1"/>
                </a:solidFill>
                <a:latin typeface="+mn-lt"/>
              </a:rPr>
            </a:br>
            <a:r>
              <a:rPr lang="en-US" sz="2800" b="0" dirty="0">
                <a:solidFill>
                  <a:schemeClr val="tx1"/>
                </a:solidFill>
                <a:latin typeface="+mn-lt"/>
              </a:rPr>
              <a:t>Most of society seems to want people who are active, super charming, and social go-getters. </a:t>
            </a:r>
            <a:br>
              <a:rPr lang="en-US" sz="2800" b="0" dirty="0">
                <a:solidFill>
                  <a:schemeClr val="tx1"/>
                </a:solidFill>
                <a:latin typeface="+mn-lt"/>
              </a:rPr>
            </a:br>
            <a:br>
              <a:rPr lang="en-US" sz="2800" b="0" dirty="0">
                <a:solidFill>
                  <a:schemeClr val="tx1"/>
                </a:solidFill>
                <a:latin typeface="+mn-lt"/>
              </a:rPr>
            </a:br>
            <a:r>
              <a:rPr lang="en-US" sz="2800" b="0" dirty="0">
                <a:solidFill>
                  <a:schemeClr val="tx1"/>
                </a:solidFill>
                <a:latin typeface="+mn-lt"/>
              </a:rPr>
              <a:t>=&gt; If you don’t naturally have those traits, and are naturally more internal and dislike social situations, </a:t>
            </a:r>
            <a:r>
              <a:rPr lang="en-US" sz="2800" b="0" u="sng" dirty="0">
                <a:solidFill>
                  <a:schemeClr val="tx1"/>
                </a:solidFill>
                <a:latin typeface="+mn-lt"/>
              </a:rPr>
              <a:t>you’re seen as odd</a:t>
            </a:r>
            <a:r>
              <a:rPr lang="en-US" sz="2800" b="0" dirty="0">
                <a:solidFill>
                  <a:schemeClr val="tx1"/>
                </a:solidFill>
                <a:latin typeface="+mn-lt"/>
              </a:rPr>
              <a:t>.</a:t>
            </a:r>
            <a:endParaRPr lang="vi-VN" sz="2800" b="0" dirty="0">
              <a:solidFill>
                <a:schemeClr val="tx1"/>
              </a:solidFill>
              <a:latin typeface="+mn-lt"/>
            </a:endParaRPr>
          </a:p>
        </p:txBody>
      </p:sp>
    </p:spTree>
    <p:extLst>
      <p:ext uri="{BB962C8B-B14F-4D97-AF65-F5344CB8AC3E}">
        <p14:creationId xmlns:p14="http://schemas.microsoft.com/office/powerpoint/2010/main" val="137311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6C47B2-4901-7E4C-074B-2D34065FC7A5}"/>
              </a:ext>
            </a:extLst>
          </p:cNvPr>
          <p:cNvSpPr>
            <a:spLocks noGrp="1"/>
          </p:cNvSpPr>
          <p:nvPr>
            <p:ph type="title"/>
          </p:nvPr>
        </p:nvSpPr>
        <p:spPr>
          <a:xfrm>
            <a:off x="838200" y="685800"/>
            <a:ext cx="5257800" cy="1935480"/>
          </a:xfrm>
        </p:spPr>
        <p:txBody>
          <a:bodyPr vert="horz" lIns="91440" tIns="45720" rIns="91440" bIns="45720" rtlCol="0" anchor="b">
            <a:normAutofit fontScale="90000"/>
          </a:bodyPr>
          <a:lstStyle/>
          <a:p>
            <a:pPr>
              <a:lnSpc>
                <a:spcPct val="90000"/>
              </a:lnSpc>
            </a:pPr>
            <a:r>
              <a:rPr lang="en-US" sz="4200" kern="1200" dirty="0">
                <a:solidFill>
                  <a:srgbClr val="FF0000"/>
                </a:solidFill>
                <a:latin typeface="+mj-lt"/>
                <a:ea typeface="+mn-ea"/>
                <a:cs typeface="Angsana New" panose="02020603050405020304" pitchFamily="18" charset="-34"/>
              </a:rPr>
              <a:t>Introversion</a:t>
            </a:r>
            <a:r>
              <a:rPr lang="en-US" sz="4200" kern="1200" dirty="0">
                <a:solidFill>
                  <a:schemeClr val="tx1"/>
                </a:solidFill>
                <a:latin typeface="+mj-lt"/>
                <a:ea typeface="+mn-ea"/>
                <a:cs typeface="Angsana New" panose="02020603050405020304" pitchFamily="18" charset="-34"/>
              </a:rPr>
              <a:t> </a:t>
            </a:r>
            <a:r>
              <a:rPr lang="en-US" sz="4200" u="sng" kern="1200" dirty="0">
                <a:solidFill>
                  <a:schemeClr val="tx1"/>
                </a:solidFill>
                <a:latin typeface="+mj-lt"/>
                <a:ea typeface="+mn-ea"/>
                <a:cs typeface="Angsana New" panose="02020603050405020304" pitchFamily="18" charset="-34"/>
              </a:rPr>
              <a:t>is not</a:t>
            </a:r>
            <a:r>
              <a:rPr lang="en-US" sz="4200" kern="1200" dirty="0">
                <a:solidFill>
                  <a:schemeClr val="tx1"/>
                </a:solidFill>
                <a:latin typeface="+mj-lt"/>
                <a:ea typeface="+mn-ea"/>
                <a:cs typeface="Angsana New" panose="02020603050405020304" pitchFamily="18" charset="-34"/>
              </a:rPr>
              <a:t> to be confused with </a:t>
            </a:r>
            <a:r>
              <a:rPr lang="en-US" sz="4200" kern="1200" dirty="0">
                <a:solidFill>
                  <a:srgbClr val="FF0000"/>
                </a:solidFill>
                <a:latin typeface="+mj-lt"/>
                <a:ea typeface="+mn-ea"/>
                <a:cs typeface="Angsana New" panose="02020603050405020304" pitchFamily="18" charset="-34"/>
              </a:rPr>
              <a:t>shyness</a:t>
            </a:r>
          </a:p>
        </p:txBody>
      </p:sp>
      <p:sp>
        <p:nvSpPr>
          <p:cNvPr id="6" name="TextBox 5">
            <a:extLst>
              <a:ext uri="{FF2B5EF4-FFF2-40B4-BE49-F238E27FC236}">
                <a16:creationId xmlns:a16="http://schemas.microsoft.com/office/drawing/2014/main" id="{D3A11332-A914-D101-E0B8-960759FE2CB5}"/>
              </a:ext>
            </a:extLst>
          </p:cNvPr>
          <p:cNvSpPr txBox="1"/>
          <p:nvPr/>
        </p:nvSpPr>
        <p:spPr>
          <a:xfrm>
            <a:off x="838201" y="2834640"/>
            <a:ext cx="5257799" cy="3408680"/>
          </a:xfrm>
          <a:prstGeom prst="rect">
            <a:avLst/>
          </a:prstGeom>
        </p:spPr>
        <p:txBody>
          <a:bodyPr vert="horz" lIns="91440" tIns="45720" rIns="91440" bIns="45720" rtlCol="0">
            <a:normAutofit fontScale="92500"/>
          </a:bodyPr>
          <a:lstStyle/>
          <a:p>
            <a:pPr indent="-228600">
              <a:lnSpc>
                <a:spcPct val="110000"/>
              </a:lnSpc>
              <a:spcAft>
                <a:spcPts val="600"/>
              </a:spcAft>
              <a:buClr>
                <a:schemeClr val="tx2"/>
              </a:buClr>
              <a:buFont typeface="Arial" panose="020B0604020202020204" pitchFamily="34" charset="0"/>
              <a:buChar char="•"/>
            </a:pPr>
            <a:r>
              <a:rPr lang="en-US" sz="2400" dirty="0"/>
              <a:t>Shyness is often associated with anxiety and self-consciousness in communication</a:t>
            </a:r>
          </a:p>
          <a:p>
            <a:pPr indent="-228600">
              <a:lnSpc>
                <a:spcPct val="110000"/>
              </a:lnSpc>
              <a:spcAft>
                <a:spcPts val="600"/>
              </a:spcAft>
              <a:buClr>
                <a:schemeClr val="tx2"/>
              </a:buClr>
              <a:buFont typeface="Arial" panose="020B0604020202020204" pitchFamily="34" charset="0"/>
              <a:buChar char="•"/>
            </a:pPr>
            <a:endParaRPr lang="en-US" sz="2400" dirty="0"/>
          </a:p>
          <a:p>
            <a:pPr indent="-228600">
              <a:lnSpc>
                <a:spcPct val="110000"/>
              </a:lnSpc>
              <a:spcAft>
                <a:spcPts val="600"/>
              </a:spcAft>
              <a:buClr>
                <a:schemeClr val="tx2"/>
              </a:buClr>
              <a:buFont typeface="Arial" panose="020B0604020202020204" pitchFamily="34" charset="0"/>
              <a:buChar char="•"/>
            </a:pPr>
            <a:r>
              <a:rPr lang="en-US" sz="2400" dirty="0"/>
              <a:t>While introversion relates to how a person interacts with the surrounding world and does not necessarily involve anxiety.</a:t>
            </a:r>
          </a:p>
        </p:txBody>
      </p:sp>
      <p:pic>
        <p:nvPicPr>
          <p:cNvPr id="4098" name="Picture 2" descr="7 Differences Between Being Shy And Being Introverted">
            <a:extLst>
              <a:ext uri="{FF2B5EF4-FFF2-40B4-BE49-F238E27FC236}">
                <a16:creationId xmlns:a16="http://schemas.microsoft.com/office/drawing/2014/main" id="{0E179803-AB65-675B-4174-20E565EF9B7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62889" y="965892"/>
            <a:ext cx="4925879" cy="4925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563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E6F7-A832-6208-BF20-985EB2F7E386}"/>
              </a:ext>
            </a:extLst>
          </p:cNvPr>
          <p:cNvSpPr>
            <a:spLocks noGrp="1"/>
          </p:cNvSpPr>
          <p:nvPr>
            <p:ph type="title"/>
          </p:nvPr>
        </p:nvSpPr>
        <p:spPr>
          <a:xfrm>
            <a:off x="1254760" y="4683760"/>
            <a:ext cx="9682480" cy="1442720"/>
          </a:xfrm>
        </p:spPr>
        <p:txBody>
          <a:bodyPr/>
          <a:lstStyle/>
          <a:p>
            <a:r>
              <a:rPr lang="en-US" sz="3000" dirty="0">
                <a:solidFill>
                  <a:schemeClr val="tx1"/>
                </a:solidFill>
                <a:latin typeface="+mj-lt"/>
              </a:rPr>
              <a:t>=&gt; </a:t>
            </a:r>
            <a:r>
              <a:rPr lang="en-US" sz="3000" dirty="0">
                <a:solidFill>
                  <a:srgbClr val="FF0000"/>
                </a:solidFill>
                <a:latin typeface="+mj-lt"/>
              </a:rPr>
              <a:t>introverted individuals also have their own ways</a:t>
            </a:r>
            <a:r>
              <a:rPr lang="en-US" sz="3000" dirty="0">
                <a:solidFill>
                  <a:schemeClr val="tx1"/>
                </a:solidFill>
                <a:latin typeface="+mj-lt"/>
              </a:rPr>
              <a:t> of contributing to societal development</a:t>
            </a:r>
            <a:endParaRPr lang="vi-VN" sz="3000" dirty="0">
              <a:solidFill>
                <a:schemeClr val="tx1"/>
              </a:solidFill>
              <a:latin typeface="+mj-lt"/>
            </a:endParaRPr>
          </a:p>
        </p:txBody>
      </p:sp>
      <p:sp>
        <p:nvSpPr>
          <p:cNvPr id="6" name="TextBox 5">
            <a:extLst>
              <a:ext uri="{FF2B5EF4-FFF2-40B4-BE49-F238E27FC236}">
                <a16:creationId xmlns:a16="http://schemas.microsoft.com/office/drawing/2014/main" id="{8E2C1C98-C87C-4FD9-7509-993DD5D6C256}"/>
              </a:ext>
            </a:extLst>
          </p:cNvPr>
          <p:cNvSpPr txBox="1"/>
          <p:nvPr/>
        </p:nvSpPr>
        <p:spPr>
          <a:xfrm>
            <a:off x="1254760" y="1966655"/>
            <a:ext cx="9682480" cy="2554545"/>
          </a:xfrm>
          <a:prstGeom prst="rect">
            <a:avLst/>
          </a:prstGeom>
          <a:noFill/>
        </p:spPr>
        <p:txBody>
          <a:bodyPr wrap="square">
            <a:spAutoFit/>
          </a:bodyPr>
          <a:lstStyle/>
          <a:p>
            <a:r>
              <a:rPr lang="en-US" sz="3200" b="1" dirty="0">
                <a:solidFill>
                  <a:srgbClr val="FF0000"/>
                </a:solidFill>
              </a:rPr>
              <a:t>Introverts</a:t>
            </a:r>
            <a:r>
              <a:rPr lang="en-US" sz="3200" dirty="0"/>
              <a:t> are often stereotyped as shy, antisocial, or lacking in leadership skills. This topic allows you to challenge and debunk these stereotypes, showcasing the diverse strengths of introverted individuals.</a:t>
            </a:r>
            <a:endParaRPr lang="vi-VN" sz="3200" dirty="0"/>
          </a:p>
        </p:txBody>
      </p:sp>
      <p:sp>
        <p:nvSpPr>
          <p:cNvPr id="10" name="TextBox 9">
            <a:extLst>
              <a:ext uri="{FF2B5EF4-FFF2-40B4-BE49-F238E27FC236}">
                <a16:creationId xmlns:a16="http://schemas.microsoft.com/office/drawing/2014/main" id="{D7270CBD-DD42-E496-AA16-0CB45DE00CA5}"/>
              </a:ext>
            </a:extLst>
          </p:cNvPr>
          <p:cNvSpPr txBox="1"/>
          <p:nvPr/>
        </p:nvSpPr>
        <p:spPr>
          <a:xfrm>
            <a:off x="2489200" y="731520"/>
            <a:ext cx="7213600" cy="707886"/>
          </a:xfrm>
          <a:prstGeom prst="rect">
            <a:avLst/>
          </a:prstGeom>
          <a:noFill/>
        </p:spPr>
        <p:txBody>
          <a:bodyPr wrap="square">
            <a:spAutoFit/>
          </a:bodyPr>
          <a:lstStyle/>
          <a:p>
            <a:pPr algn="ctr"/>
            <a:r>
              <a:rPr lang="vi-VN" sz="4000" b="1" dirty="0"/>
              <a:t>Contrasting Stereotypes</a:t>
            </a:r>
          </a:p>
        </p:txBody>
      </p:sp>
    </p:spTree>
    <p:extLst>
      <p:ext uri="{BB962C8B-B14F-4D97-AF65-F5344CB8AC3E}">
        <p14:creationId xmlns:p14="http://schemas.microsoft.com/office/powerpoint/2010/main" val="2815994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2E9D3-E427-49DD-CE04-557E6BB66266}"/>
              </a:ext>
            </a:extLst>
          </p:cNvPr>
          <p:cNvSpPr>
            <a:spLocks noGrp="1"/>
          </p:cNvSpPr>
          <p:nvPr>
            <p:ph type="title"/>
          </p:nvPr>
        </p:nvSpPr>
        <p:spPr>
          <a:xfrm>
            <a:off x="838200" y="365125"/>
            <a:ext cx="10515600" cy="1016635"/>
          </a:xfrm>
        </p:spPr>
        <p:txBody>
          <a:bodyPr/>
          <a:lstStyle/>
          <a:p>
            <a:r>
              <a:rPr lang="en-US" sz="4000" b="0" dirty="0">
                <a:solidFill>
                  <a:schemeClr val="tx1"/>
                </a:solidFill>
                <a:latin typeface="+mj-lt"/>
              </a:rPr>
              <a:t>1. Importance of Solitude and Balance</a:t>
            </a:r>
            <a:endParaRPr lang="vi-VN" sz="4000" b="0" dirty="0">
              <a:solidFill>
                <a:schemeClr val="tx1"/>
              </a:solidFill>
              <a:latin typeface="+mj-lt"/>
            </a:endParaRPr>
          </a:p>
        </p:txBody>
      </p:sp>
      <p:graphicFrame>
        <p:nvGraphicFramePr>
          <p:cNvPr id="10" name="TextBox 5">
            <a:extLst>
              <a:ext uri="{FF2B5EF4-FFF2-40B4-BE49-F238E27FC236}">
                <a16:creationId xmlns:a16="http://schemas.microsoft.com/office/drawing/2014/main" id="{2B7C1974-A79F-843D-41AE-C64B13CB50FB}"/>
              </a:ext>
            </a:extLst>
          </p:cNvPr>
          <p:cNvGraphicFramePr/>
          <p:nvPr>
            <p:extLst>
              <p:ext uri="{D42A27DB-BD31-4B8C-83A1-F6EECF244321}">
                <p14:modId xmlns:p14="http://schemas.microsoft.com/office/powerpoint/2010/main" val="1031372839"/>
              </p:ext>
            </p:extLst>
          </p:nvPr>
        </p:nvGraphicFramePr>
        <p:xfrm>
          <a:off x="1574800" y="1997839"/>
          <a:ext cx="9489440"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4570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B2E9D3-E427-49DD-CE04-557E6BB66266}"/>
              </a:ext>
            </a:extLst>
          </p:cNvPr>
          <p:cNvSpPr>
            <a:spLocks noGrp="1"/>
          </p:cNvSpPr>
          <p:nvPr>
            <p:ph type="title"/>
          </p:nvPr>
        </p:nvSpPr>
        <p:spPr>
          <a:xfrm>
            <a:off x="838200" y="365125"/>
            <a:ext cx="10515600" cy="1016635"/>
          </a:xfrm>
        </p:spPr>
        <p:txBody>
          <a:bodyPr/>
          <a:lstStyle/>
          <a:p>
            <a:r>
              <a:rPr lang="en-US" sz="4000" b="0" dirty="0">
                <a:solidFill>
                  <a:schemeClr val="tx1"/>
                </a:solidFill>
                <a:latin typeface="+mj-lt"/>
              </a:rPr>
              <a:t>1. Importance of Solitude and Balance</a:t>
            </a:r>
            <a:endParaRPr lang="vi-VN" sz="4000" b="0" dirty="0">
              <a:solidFill>
                <a:schemeClr val="tx1"/>
              </a:solidFill>
              <a:latin typeface="+mj-lt"/>
            </a:endParaRPr>
          </a:p>
        </p:txBody>
      </p:sp>
      <p:graphicFrame>
        <p:nvGraphicFramePr>
          <p:cNvPr id="8" name="TextBox 5">
            <a:extLst>
              <a:ext uri="{FF2B5EF4-FFF2-40B4-BE49-F238E27FC236}">
                <a16:creationId xmlns:a16="http://schemas.microsoft.com/office/drawing/2014/main" id="{A43B24C1-8791-6241-E28F-ADB7FADFBC5F}"/>
              </a:ext>
            </a:extLst>
          </p:cNvPr>
          <p:cNvGraphicFramePr/>
          <p:nvPr>
            <p:extLst>
              <p:ext uri="{D42A27DB-BD31-4B8C-83A1-F6EECF244321}">
                <p14:modId xmlns:p14="http://schemas.microsoft.com/office/powerpoint/2010/main" val="960205110"/>
              </p:ext>
            </p:extLst>
          </p:nvPr>
        </p:nvGraphicFramePr>
        <p:xfrm>
          <a:off x="1801876" y="1959878"/>
          <a:ext cx="8585200" cy="3678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3650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761EB98-E0C4-4B95-984A-E7D9DFAD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04F3EF2-FC1D-5A96-0297-1916F4F6C595}"/>
              </a:ext>
            </a:extLst>
          </p:cNvPr>
          <p:cNvSpPr txBox="1"/>
          <p:nvPr/>
        </p:nvSpPr>
        <p:spPr>
          <a:xfrm>
            <a:off x="838200" y="1746885"/>
            <a:ext cx="10317480" cy="4150360"/>
          </a:xfrm>
          <a:prstGeom prst="rect">
            <a:avLst/>
          </a:prstGeom>
        </p:spPr>
        <p:txBody>
          <a:bodyPr vert="horz" lIns="91440" tIns="45720" rIns="91440" bIns="45720" rtlCol="0">
            <a:normAutofit/>
          </a:bodyPr>
          <a:lstStyle/>
          <a:p>
            <a:pPr>
              <a:lnSpc>
                <a:spcPct val="200000"/>
              </a:lnSpc>
              <a:spcAft>
                <a:spcPts val="600"/>
              </a:spcAft>
              <a:buClr>
                <a:schemeClr val="tx2"/>
              </a:buClr>
            </a:pPr>
            <a:r>
              <a:rPr lang="en-US" sz="2800" b="1" dirty="0"/>
              <a:t>Reduced Social Pressure</a:t>
            </a:r>
            <a:endParaRPr lang="en-US" sz="2000" dirty="0"/>
          </a:p>
          <a:p>
            <a:pPr marL="285750" indent="-228600">
              <a:lnSpc>
                <a:spcPct val="110000"/>
              </a:lnSpc>
              <a:spcAft>
                <a:spcPts val="600"/>
              </a:spcAft>
              <a:buClr>
                <a:schemeClr val="tx2"/>
              </a:buClr>
              <a:buFont typeface="Arial" panose="020B0604020202020204" pitchFamily="34" charset="0"/>
              <a:buChar char="•"/>
            </a:pPr>
            <a:r>
              <a:rPr lang="en-US" sz="2800" dirty="0"/>
              <a:t>Solitude </a:t>
            </a:r>
            <a:r>
              <a:rPr lang="en-US" sz="2800" dirty="0">
                <a:solidFill>
                  <a:srgbClr val="FF0000"/>
                </a:solidFill>
              </a:rPr>
              <a:t>removes the pressure </a:t>
            </a:r>
            <a:r>
              <a:rPr lang="en-US" sz="2800" dirty="0"/>
              <a:t>to conform to social norms or expectations.</a:t>
            </a:r>
          </a:p>
          <a:p>
            <a:pPr marL="285750" indent="-228600">
              <a:lnSpc>
                <a:spcPct val="110000"/>
              </a:lnSpc>
              <a:spcAft>
                <a:spcPts val="600"/>
              </a:spcAft>
              <a:buClr>
                <a:schemeClr val="tx2"/>
              </a:buClr>
              <a:buFont typeface="Arial" panose="020B0604020202020204" pitchFamily="34" charset="0"/>
              <a:buChar char="•"/>
            </a:pPr>
            <a:r>
              <a:rPr lang="en-US" sz="2800" dirty="0"/>
              <a:t>Creativity often thrives when individuals </a:t>
            </a:r>
            <a:r>
              <a:rPr lang="en-US" sz="2800" dirty="0">
                <a:solidFill>
                  <a:srgbClr val="FF0000"/>
                </a:solidFill>
              </a:rPr>
              <a:t>feel free to express themselves </a:t>
            </a:r>
            <a:r>
              <a:rPr lang="en-US" sz="2800" dirty="0"/>
              <a:t>without fear of judgment, and solitude </a:t>
            </a:r>
            <a:r>
              <a:rPr lang="en-US" sz="2800" dirty="0">
                <a:solidFill>
                  <a:srgbClr val="FF0000"/>
                </a:solidFill>
              </a:rPr>
              <a:t>provides a space </a:t>
            </a:r>
            <a:r>
              <a:rPr lang="en-US" sz="2800" dirty="0"/>
              <a:t>where ideas can evolve without external scrutiny.</a:t>
            </a:r>
          </a:p>
        </p:txBody>
      </p:sp>
      <p:sp>
        <p:nvSpPr>
          <p:cNvPr id="10" name="Title 1">
            <a:extLst>
              <a:ext uri="{FF2B5EF4-FFF2-40B4-BE49-F238E27FC236}">
                <a16:creationId xmlns:a16="http://schemas.microsoft.com/office/drawing/2014/main" id="{E1732707-BEAD-0B2B-A1B6-82E89604D250}"/>
              </a:ext>
            </a:extLst>
          </p:cNvPr>
          <p:cNvSpPr txBox="1">
            <a:spLocks/>
          </p:cNvSpPr>
          <p:nvPr/>
        </p:nvSpPr>
        <p:spPr>
          <a:xfrm>
            <a:off x="838200" y="365125"/>
            <a:ext cx="10515600" cy="1016635"/>
          </a:xfrm>
          <a:prstGeom prst="rect">
            <a:avLst/>
          </a:prstGeom>
        </p:spPr>
        <p:txBody>
          <a:bodyPr lIns="109728" tIns="109728" rIns="109728" bIns="91440" anchor="b"/>
          <a:lstStyle>
            <a:lvl1pPr algn="l" defTabSz="914400" rtl="0" eaLnBrk="1" latinLnBrk="0" hangingPunct="1">
              <a:lnSpc>
                <a:spcPct val="100000"/>
              </a:lnSpc>
              <a:spcBef>
                <a:spcPct val="0"/>
              </a:spcBef>
              <a:buNone/>
              <a:defRPr lang="en-US" sz="5400" b="1" kern="1200" spc="14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sz="4000" b="0">
                <a:solidFill>
                  <a:schemeClr val="tx1"/>
                </a:solidFill>
                <a:latin typeface="+mj-lt"/>
              </a:rPr>
              <a:t>1. Importance of Solitude and Balance</a:t>
            </a:r>
            <a:endParaRPr lang="en-US" sz="4000" b="0" dirty="0">
              <a:solidFill>
                <a:schemeClr val="tx1"/>
              </a:solidFill>
              <a:latin typeface="+mj-lt"/>
            </a:endParaRPr>
          </a:p>
        </p:txBody>
      </p:sp>
    </p:spTree>
    <p:extLst>
      <p:ext uri="{BB962C8B-B14F-4D97-AF65-F5344CB8AC3E}">
        <p14:creationId xmlns:p14="http://schemas.microsoft.com/office/powerpoint/2010/main" val="3068155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E1732707-BEAD-0B2B-A1B6-82E89604D250}"/>
              </a:ext>
            </a:extLst>
          </p:cNvPr>
          <p:cNvSpPr txBox="1">
            <a:spLocks/>
          </p:cNvSpPr>
          <p:nvPr/>
        </p:nvSpPr>
        <p:spPr>
          <a:xfrm>
            <a:off x="5853675" y="596644"/>
            <a:ext cx="5870965" cy="3435606"/>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lang="en-US" sz="5400" b="1" kern="1200" spc="14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pPr algn="r">
              <a:lnSpc>
                <a:spcPct val="90000"/>
              </a:lnSpc>
              <a:spcAft>
                <a:spcPts val="600"/>
              </a:spcAft>
            </a:pPr>
            <a:r>
              <a:rPr lang="en-US" sz="4000" b="0" dirty="0">
                <a:solidFill>
                  <a:schemeClr val="tx1"/>
                </a:solidFill>
                <a:latin typeface="Montserrat SemiBold" pitchFamily="2" charset="0"/>
              </a:rPr>
              <a:t>2. Advocating for a Balance Between </a:t>
            </a:r>
            <a:r>
              <a:rPr lang="en-US" sz="4000" b="0" dirty="0">
                <a:solidFill>
                  <a:srgbClr val="FF0000"/>
                </a:solidFill>
                <a:latin typeface="Montserrat SemiBold" pitchFamily="2" charset="0"/>
              </a:rPr>
              <a:t>Introversion and Extroversion</a:t>
            </a:r>
          </a:p>
        </p:txBody>
      </p:sp>
      <p:pic>
        <p:nvPicPr>
          <p:cNvPr id="13" name="Picture 12" descr="3D rendering of shapes in different colours and are stacked">
            <a:extLst>
              <a:ext uri="{FF2B5EF4-FFF2-40B4-BE49-F238E27FC236}">
                <a16:creationId xmlns:a16="http://schemas.microsoft.com/office/drawing/2014/main" id="{E1DB04C9-7C7F-78AC-ECF5-09ADF435FCE2}"/>
              </a:ext>
            </a:extLst>
          </p:cNvPr>
          <p:cNvPicPr>
            <a:picLocks noChangeAspect="1"/>
          </p:cNvPicPr>
          <p:nvPr/>
        </p:nvPicPr>
        <p:blipFill rotWithShape="1">
          <a:blip r:embed="rId2"/>
          <a:srcRect l="15438" r="28177" b="-2"/>
          <a:stretch/>
        </p:blipFill>
        <p:spPr>
          <a:xfrm>
            <a:off x="601557" y="596644"/>
            <a:ext cx="4780081" cy="5658888"/>
          </a:xfrm>
          <a:prstGeom prst="rect">
            <a:avLst/>
          </a:prstGeom>
        </p:spPr>
      </p:pic>
    </p:spTree>
    <p:extLst>
      <p:ext uri="{BB962C8B-B14F-4D97-AF65-F5344CB8AC3E}">
        <p14:creationId xmlns:p14="http://schemas.microsoft.com/office/powerpoint/2010/main" val="1759434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B6363-B86F-40A3-8902-DFA61F46B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B20910-1A38-DC35-2F1F-020DF5E52A36}"/>
              </a:ext>
            </a:extLst>
          </p:cNvPr>
          <p:cNvSpPr>
            <a:spLocks noGrp="1"/>
          </p:cNvSpPr>
          <p:nvPr>
            <p:ph type="title"/>
          </p:nvPr>
        </p:nvSpPr>
        <p:spPr>
          <a:xfrm>
            <a:off x="779926" y="687677"/>
            <a:ext cx="11310474" cy="4981604"/>
          </a:xfrm>
        </p:spPr>
        <p:txBody>
          <a:bodyPr vert="horz" lIns="91440" tIns="45720" rIns="91440" bIns="45720" rtlCol="0" anchor="t">
            <a:normAutofit/>
          </a:bodyPr>
          <a:lstStyle/>
          <a:p>
            <a:r>
              <a:rPr lang="en-US" sz="3500" kern="1200" dirty="0">
                <a:solidFill>
                  <a:schemeClr val="tx1"/>
                </a:solidFill>
                <a:latin typeface="+mj-lt"/>
                <a:ea typeface="+mn-ea"/>
                <a:cs typeface="Angsana New" panose="02020603050405020304" pitchFamily="18" charset="-34"/>
              </a:rPr>
              <a:t>The benefits of collaborative environments</a:t>
            </a:r>
          </a:p>
        </p:txBody>
      </p:sp>
      <p:graphicFrame>
        <p:nvGraphicFramePr>
          <p:cNvPr id="12" name="TextBox 2">
            <a:extLst>
              <a:ext uri="{FF2B5EF4-FFF2-40B4-BE49-F238E27FC236}">
                <a16:creationId xmlns:a16="http://schemas.microsoft.com/office/drawing/2014/main" id="{EE852221-E259-5689-9D1D-AE55EA4CD2C7}"/>
              </a:ext>
            </a:extLst>
          </p:cNvPr>
          <p:cNvGraphicFramePr/>
          <p:nvPr>
            <p:extLst>
              <p:ext uri="{D42A27DB-BD31-4B8C-83A1-F6EECF244321}">
                <p14:modId xmlns:p14="http://schemas.microsoft.com/office/powerpoint/2010/main" val="2252923150"/>
              </p:ext>
            </p:extLst>
          </p:nvPr>
        </p:nvGraphicFramePr>
        <p:xfrm>
          <a:off x="2634174" y="1406927"/>
          <a:ext cx="7601977" cy="476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8903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B6363-B86F-40A3-8902-DFA61F46B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extBox 2">
            <a:extLst>
              <a:ext uri="{FF2B5EF4-FFF2-40B4-BE49-F238E27FC236}">
                <a16:creationId xmlns:a16="http://schemas.microsoft.com/office/drawing/2014/main" id="{EE852221-E259-5689-9D1D-AE55EA4CD2C7}"/>
              </a:ext>
            </a:extLst>
          </p:cNvPr>
          <p:cNvGraphicFramePr/>
          <p:nvPr>
            <p:extLst>
              <p:ext uri="{D42A27DB-BD31-4B8C-83A1-F6EECF244321}">
                <p14:modId xmlns:p14="http://schemas.microsoft.com/office/powerpoint/2010/main" val="1704138594"/>
              </p:ext>
            </p:extLst>
          </p:nvPr>
        </p:nvGraphicFramePr>
        <p:xfrm>
          <a:off x="868842" y="-414915"/>
          <a:ext cx="6598758" cy="36965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E9C45C30-94D4-A819-7B74-CD35076D38A5}"/>
              </a:ext>
            </a:extLst>
          </p:cNvPr>
          <p:cNvSpPr txBox="1"/>
          <p:nvPr/>
        </p:nvSpPr>
        <p:spPr>
          <a:xfrm>
            <a:off x="1663700" y="2598450"/>
            <a:ext cx="9047480" cy="3108543"/>
          </a:xfrm>
          <a:prstGeom prst="rect">
            <a:avLst/>
          </a:prstGeom>
          <a:noFill/>
        </p:spPr>
        <p:txBody>
          <a:bodyPr wrap="square">
            <a:spAutoFit/>
          </a:bodyPr>
          <a:lstStyle/>
          <a:p>
            <a:r>
              <a:rPr lang="en-US" sz="2800" dirty="0"/>
              <a:t>Promoting exchanges of ideas involves creating environments that encourage unplanned, spontaneous interactions among individuals.</a:t>
            </a:r>
          </a:p>
          <a:p>
            <a:endParaRPr lang="en-US" sz="2800" dirty="0"/>
          </a:p>
          <a:p>
            <a:r>
              <a:rPr lang="en-US" sz="2800" dirty="0"/>
              <a:t>These exchanges often lead to the </a:t>
            </a:r>
            <a:r>
              <a:rPr lang="en-US" sz="2800" u="sng" dirty="0"/>
              <a:t>discovery of new perspectives, innovative solutions, and collaborative opportunities</a:t>
            </a:r>
            <a:endParaRPr lang="vi-VN" sz="2800" u="sng" dirty="0"/>
          </a:p>
        </p:txBody>
      </p:sp>
    </p:spTree>
    <p:extLst>
      <p:ext uri="{BB962C8B-B14F-4D97-AF65-F5344CB8AC3E}">
        <p14:creationId xmlns:p14="http://schemas.microsoft.com/office/powerpoint/2010/main" val="1586942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042AEC33-C3C3-76F3-C461-5A1DD362A901}"/>
              </a:ext>
            </a:extLst>
          </p:cNvPr>
          <p:cNvSpPr/>
          <p:nvPr/>
        </p:nvSpPr>
        <p:spPr>
          <a:xfrm>
            <a:off x="838200" y="824731"/>
            <a:ext cx="7601977" cy="1429018"/>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vi-VN"/>
          </a:p>
        </p:txBody>
      </p:sp>
      <p:sp>
        <p:nvSpPr>
          <p:cNvPr id="9" name="Rectangle 8" descr="Chat">
            <a:extLst>
              <a:ext uri="{FF2B5EF4-FFF2-40B4-BE49-F238E27FC236}">
                <a16:creationId xmlns:a16="http://schemas.microsoft.com/office/drawing/2014/main" id="{4B0C58F9-F3A2-9C02-35E3-79FA63CF05AA}"/>
              </a:ext>
            </a:extLst>
          </p:cNvPr>
          <p:cNvSpPr/>
          <p:nvPr/>
        </p:nvSpPr>
        <p:spPr>
          <a:xfrm>
            <a:off x="1270478" y="1146260"/>
            <a:ext cx="785960" cy="785960"/>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vi-VN"/>
          </a:p>
        </p:txBody>
      </p:sp>
      <p:grpSp>
        <p:nvGrpSpPr>
          <p:cNvPr id="10" name="Group 9">
            <a:extLst>
              <a:ext uri="{FF2B5EF4-FFF2-40B4-BE49-F238E27FC236}">
                <a16:creationId xmlns:a16="http://schemas.microsoft.com/office/drawing/2014/main" id="{E9AA8C4E-F3C4-F046-36AE-13E9BDA88A0A}"/>
              </a:ext>
            </a:extLst>
          </p:cNvPr>
          <p:cNvGrpSpPr/>
          <p:nvPr/>
        </p:nvGrpSpPr>
        <p:grpSpPr>
          <a:xfrm>
            <a:off x="2488716" y="824731"/>
            <a:ext cx="5951460" cy="1429018"/>
            <a:chOff x="1650516" y="2560325"/>
            <a:chExt cx="5951460" cy="1429018"/>
          </a:xfrm>
        </p:grpSpPr>
        <p:sp>
          <p:nvSpPr>
            <p:cNvPr id="11" name="Rectangle 10">
              <a:extLst>
                <a:ext uri="{FF2B5EF4-FFF2-40B4-BE49-F238E27FC236}">
                  <a16:creationId xmlns:a16="http://schemas.microsoft.com/office/drawing/2014/main" id="{B8D3FD35-5A35-907F-6857-AF20816E2D9B}"/>
                </a:ext>
              </a:extLst>
            </p:cNvPr>
            <p:cNvSpPr/>
            <p:nvPr/>
          </p:nvSpPr>
          <p:spPr>
            <a:xfrm>
              <a:off x="1650516" y="2560325"/>
              <a:ext cx="5951460" cy="142901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vi-VN"/>
            </a:p>
          </p:txBody>
        </p:sp>
        <p:sp>
          <p:nvSpPr>
            <p:cNvPr id="12" name="TextBox 11">
              <a:extLst>
                <a:ext uri="{FF2B5EF4-FFF2-40B4-BE49-F238E27FC236}">
                  <a16:creationId xmlns:a16="http://schemas.microsoft.com/office/drawing/2014/main" id="{E349D78A-E972-187C-3924-0D2B03DDEB93}"/>
                </a:ext>
              </a:extLst>
            </p:cNvPr>
            <p:cNvSpPr txBox="1"/>
            <p:nvPr/>
          </p:nvSpPr>
          <p:spPr>
            <a:xfrm>
              <a:off x="1650516" y="2560325"/>
              <a:ext cx="5951460" cy="142901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1238" tIns="151238" rIns="151238" bIns="151238" numCol="1" spcCol="1270" anchor="ctr" anchorCtr="0">
              <a:noAutofit/>
            </a:bodyPr>
            <a:lstStyle/>
            <a:p>
              <a:pPr marL="0" lvl="0" indent="0" algn="l" defTabSz="1111250">
                <a:lnSpc>
                  <a:spcPct val="90000"/>
                </a:lnSpc>
                <a:spcBef>
                  <a:spcPct val="0"/>
                </a:spcBef>
                <a:spcAft>
                  <a:spcPct val="35000"/>
                </a:spcAft>
                <a:buNone/>
              </a:pPr>
              <a:r>
                <a:rPr lang="en-US" sz="2500" kern="1200" dirty="0"/>
                <a:t>Encouraging casual interactions in open, shared spaces</a:t>
              </a:r>
            </a:p>
          </p:txBody>
        </p:sp>
      </p:grpSp>
      <p:sp>
        <p:nvSpPr>
          <p:cNvPr id="16" name="TextBox 15">
            <a:extLst>
              <a:ext uri="{FF2B5EF4-FFF2-40B4-BE49-F238E27FC236}">
                <a16:creationId xmlns:a16="http://schemas.microsoft.com/office/drawing/2014/main" id="{F28B147F-E729-6BAB-4FE4-66D791A4044C}"/>
              </a:ext>
            </a:extLst>
          </p:cNvPr>
          <p:cNvSpPr txBox="1"/>
          <p:nvPr/>
        </p:nvSpPr>
        <p:spPr>
          <a:xfrm>
            <a:off x="1440180" y="2253749"/>
            <a:ext cx="9311640" cy="4154984"/>
          </a:xfrm>
          <a:prstGeom prst="rect">
            <a:avLst/>
          </a:prstGeom>
          <a:noFill/>
        </p:spPr>
        <p:txBody>
          <a:bodyPr wrap="square">
            <a:spAutoFit/>
          </a:bodyPr>
          <a:lstStyle/>
          <a:p>
            <a:endParaRPr lang="en-US" sz="2400" dirty="0"/>
          </a:p>
          <a:p>
            <a:r>
              <a:rPr lang="en-US" sz="2400" dirty="0"/>
              <a:t>Sharing casual conversations helps build stronger connections</a:t>
            </a:r>
          </a:p>
          <a:p>
            <a:endParaRPr lang="en-US" sz="2400" dirty="0"/>
          </a:p>
          <a:p>
            <a:r>
              <a:rPr lang="en-US" sz="2400" dirty="0"/>
              <a:t>The informal nature of these interactions encourages creative thinking and the sharing of diverse perspectives, contributing to innovation</a:t>
            </a:r>
          </a:p>
          <a:p>
            <a:endParaRPr lang="en-US" sz="2400" dirty="0"/>
          </a:p>
          <a:p>
            <a:r>
              <a:rPr lang="en-US" sz="2400" dirty="0"/>
              <a:t>=&gt; A strategic approach to </a:t>
            </a:r>
            <a:r>
              <a:rPr lang="en-US" sz="2400" u="sng" dirty="0"/>
              <a:t>fostering a collaborative and communicative environment within a workplace</a:t>
            </a:r>
          </a:p>
          <a:p>
            <a:endParaRPr lang="vi-VN" sz="2400" dirty="0"/>
          </a:p>
        </p:txBody>
      </p:sp>
    </p:spTree>
    <p:extLst>
      <p:ext uri="{BB962C8B-B14F-4D97-AF65-F5344CB8AC3E}">
        <p14:creationId xmlns:p14="http://schemas.microsoft.com/office/powerpoint/2010/main" val="4050885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B6363-B86F-40A3-8902-DFA61F46B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55059F-FE77-3EA4-6839-27BC236F22AC}"/>
              </a:ext>
            </a:extLst>
          </p:cNvPr>
          <p:cNvSpPr>
            <a:spLocks noGrp="1"/>
          </p:cNvSpPr>
          <p:nvPr>
            <p:ph type="title"/>
          </p:nvPr>
        </p:nvSpPr>
        <p:spPr>
          <a:xfrm>
            <a:off x="838200" y="785207"/>
            <a:ext cx="9636760" cy="5391756"/>
          </a:xfrm>
        </p:spPr>
        <p:txBody>
          <a:bodyPr vert="horz" lIns="91440" tIns="45720" rIns="91440" bIns="45720" rtlCol="0" anchor="t">
            <a:normAutofit/>
          </a:bodyPr>
          <a:lstStyle/>
          <a:p>
            <a:r>
              <a:rPr lang="en-US" sz="3500" dirty="0">
                <a:solidFill>
                  <a:schemeClr val="tx1"/>
                </a:solidFill>
                <a:latin typeface="+mj-lt"/>
              </a:rPr>
              <a:t>Encouraging self-reflection</a:t>
            </a:r>
          </a:p>
        </p:txBody>
      </p:sp>
      <p:graphicFrame>
        <p:nvGraphicFramePr>
          <p:cNvPr id="5" name="TextBox 2">
            <a:extLst>
              <a:ext uri="{FF2B5EF4-FFF2-40B4-BE49-F238E27FC236}">
                <a16:creationId xmlns:a16="http://schemas.microsoft.com/office/drawing/2014/main" id="{8BE0BCFA-EA4E-710D-A065-669E465247A9}"/>
              </a:ext>
            </a:extLst>
          </p:cNvPr>
          <p:cNvGraphicFramePr/>
          <p:nvPr>
            <p:extLst>
              <p:ext uri="{D42A27DB-BD31-4B8C-83A1-F6EECF244321}">
                <p14:modId xmlns:p14="http://schemas.microsoft.com/office/powerpoint/2010/main" val="1079805168"/>
              </p:ext>
            </p:extLst>
          </p:nvPr>
        </p:nvGraphicFramePr>
        <p:xfrm>
          <a:off x="2427051" y="1324162"/>
          <a:ext cx="7337898" cy="5396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535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721E719-196B-1474-9F31-EF0F35E197B4}"/>
              </a:ext>
            </a:extLst>
          </p:cNvPr>
          <p:cNvSpPr/>
          <p:nvPr/>
        </p:nvSpPr>
        <p:spPr>
          <a:xfrm>
            <a:off x="811611" y="711358"/>
            <a:ext cx="7337898" cy="1726643"/>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vi-VN"/>
          </a:p>
        </p:txBody>
      </p:sp>
      <p:sp>
        <p:nvSpPr>
          <p:cNvPr id="4" name="Rectangle 3" descr="Head with Gears">
            <a:extLst>
              <a:ext uri="{FF2B5EF4-FFF2-40B4-BE49-F238E27FC236}">
                <a16:creationId xmlns:a16="http://schemas.microsoft.com/office/drawing/2014/main" id="{5CAFFE6A-9B5A-5CF0-3574-7621EB107BE0}"/>
              </a:ext>
            </a:extLst>
          </p:cNvPr>
          <p:cNvSpPr/>
          <p:nvPr/>
        </p:nvSpPr>
        <p:spPr>
          <a:xfrm>
            <a:off x="1454387" y="990338"/>
            <a:ext cx="1168683" cy="1168683"/>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vi-VN"/>
          </a:p>
        </p:txBody>
      </p:sp>
      <p:grpSp>
        <p:nvGrpSpPr>
          <p:cNvPr id="5" name="Group 4">
            <a:extLst>
              <a:ext uri="{FF2B5EF4-FFF2-40B4-BE49-F238E27FC236}">
                <a16:creationId xmlns:a16="http://schemas.microsoft.com/office/drawing/2014/main" id="{35980B85-1CBF-3328-E345-C315C4BB29EE}"/>
              </a:ext>
            </a:extLst>
          </p:cNvPr>
          <p:cNvGrpSpPr/>
          <p:nvPr/>
        </p:nvGrpSpPr>
        <p:grpSpPr>
          <a:xfrm>
            <a:off x="3265846" y="649520"/>
            <a:ext cx="4883662" cy="2124879"/>
            <a:chOff x="2454235" y="371010"/>
            <a:chExt cx="4883662" cy="2124879"/>
          </a:xfrm>
        </p:grpSpPr>
        <p:sp>
          <p:nvSpPr>
            <p:cNvPr id="6" name="Rectangle 5">
              <a:extLst>
                <a:ext uri="{FF2B5EF4-FFF2-40B4-BE49-F238E27FC236}">
                  <a16:creationId xmlns:a16="http://schemas.microsoft.com/office/drawing/2014/main" id="{2323E5A3-E145-3CB6-A93A-FBFD95EB359A}"/>
                </a:ext>
              </a:extLst>
            </p:cNvPr>
            <p:cNvSpPr/>
            <p:nvPr/>
          </p:nvSpPr>
          <p:spPr>
            <a:xfrm>
              <a:off x="2454235" y="371010"/>
              <a:ext cx="4883662" cy="212487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vi-VN"/>
            </a:p>
          </p:txBody>
        </p:sp>
        <p:sp>
          <p:nvSpPr>
            <p:cNvPr id="7" name="TextBox 6">
              <a:extLst>
                <a:ext uri="{FF2B5EF4-FFF2-40B4-BE49-F238E27FC236}">
                  <a16:creationId xmlns:a16="http://schemas.microsoft.com/office/drawing/2014/main" id="{1BF7D42D-B0E9-84FA-8ED3-32BA38CAD715}"/>
                </a:ext>
              </a:extLst>
            </p:cNvPr>
            <p:cNvSpPr txBox="1"/>
            <p:nvPr/>
          </p:nvSpPr>
          <p:spPr>
            <a:xfrm>
              <a:off x="2454235" y="371010"/>
              <a:ext cx="4883662" cy="212487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4883" tIns="224883" rIns="224883" bIns="224883" numCol="1" spcCol="1270" anchor="ctr" anchorCtr="0">
              <a:noAutofit/>
            </a:bodyPr>
            <a:lstStyle/>
            <a:p>
              <a:pPr marL="0" lvl="0" indent="0" algn="l" defTabSz="1066800">
                <a:lnSpc>
                  <a:spcPct val="90000"/>
                </a:lnSpc>
                <a:spcBef>
                  <a:spcPct val="0"/>
                </a:spcBef>
                <a:spcAft>
                  <a:spcPct val="35000"/>
                </a:spcAft>
                <a:buNone/>
              </a:pPr>
              <a:r>
                <a:rPr lang="en-US" sz="2400" kern="1200" dirty="0"/>
                <a:t>constant collaboration might hinder individual creativity</a:t>
              </a:r>
            </a:p>
          </p:txBody>
        </p:sp>
      </p:grpSp>
      <p:sp>
        <p:nvSpPr>
          <p:cNvPr id="11" name="TextBox 10">
            <a:extLst>
              <a:ext uri="{FF2B5EF4-FFF2-40B4-BE49-F238E27FC236}">
                <a16:creationId xmlns:a16="http://schemas.microsoft.com/office/drawing/2014/main" id="{2441934C-EE34-1A66-7317-C5A66613D38C}"/>
              </a:ext>
            </a:extLst>
          </p:cNvPr>
          <p:cNvSpPr txBox="1"/>
          <p:nvPr/>
        </p:nvSpPr>
        <p:spPr>
          <a:xfrm>
            <a:off x="1727200" y="2730605"/>
            <a:ext cx="8737600" cy="3785652"/>
          </a:xfrm>
          <a:prstGeom prst="rect">
            <a:avLst/>
          </a:prstGeom>
          <a:noFill/>
        </p:spPr>
        <p:txBody>
          <a:bodyPr wrap="square">
            <a:spAutoFit/>
          </a:bodyPr>
          <a:lstStyle/>
          <a:p>
            <a:pPr marL="342900" indent="-342900">
              <a:buFont typeface="Arial" panose="020B0604020202020204" pitchFamily="34" charset="0"/>
              <a:buChar char="•"/>
            </a:pPr>
            <a:r>
              <a:rPr lang="en-US" sz="2000" dirty="0"/>
              <a:t>Collaborative environments may </a:t>
            </a:r>
            <a:r>
              <a:rPr lang="en-US" sz="2000" u="sng" dirty="0"/>
              <a:t>lead to groupthink</a:t>
            </a:r>
            <a:r>
              <a:rPr lang="en-US" sz="2000" dirty="0"/>
              <a:t>, where individuals conform to the majority opinion to maintain harmony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Constant collaboration can </a:t>
            </a:r>
            <a:r>
              <a:rPr lang="en-US" sz="2000" u="sng" dirty="0"/>
              <a:t>create an overstimulating environment</a:t>
            </a:r>
            <a:r>
              <a:rPr lang="en-US" sz="2000" dirty="0"/>
              <a:t>, which may distract individuals from their creative process.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 group settings, </a:t>
            </a:r>
            <a:r>
              <a:rPr lang="en-US" sz="2000" u="sng" dirty="0"/>
              <a:t>not all individuals may have an equal opportunity to contribute</a:t>
            </a:r>
            <a:r>
              <a:rPr lang="en-US" sz="2000" dirty="0"/>
              <a:t>. Dominant voices or extroverted personalities may overshadow quieter, yet equally valuable, contributions, limiting the diversity of ideas.</a:t>
            </a:r>
            <a:endParaRPr lang="vi-VN" sz="2000" dirty="0"/>
          </a:p>
        </p:txBody>
      </p:sp>
    </p:spTree>
    <p:extLst>
      <p:ext uri="{BB962C8B-B14F-4D97-AF65-F5344CB8AC3E}">
        <p14:creationId xmlns:p14="http://schemas.microsoft.com/office/powerpoint/2010/main" val="144562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2BE7AD4-F7EC-24C6-3A13-F3569FF0E3B5}"/>
              </a:ext>
            </a:extLst>
          </p:cNvPr>
          <p:cNvSpPr/>
          <p:nvPr/>
        </p:nvSpPr>
        <p:spPr>
          <a:xfrm>
            <a:off x="903051" y="598721"/>
            <a:ext cx="7337898" cy="1982852"/>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vi-VN"/>
          </a:p>
        </p:txBody>
      </p:sp>
      <p:sp>
        <p:nvSpPr>
          <p:cNvPr id="9" name="Rectangle 8" descr="Marketing">
            <a:extLst>
              <a:ext uri="{FF2B5EF4-FFF2-40B4-BE49-F238E27FC236}">
                <a16:creationId xmlns:a16="http://schemas.microsoft.com/office/drawing/2014/main" id="{912F1B95-85AF-75B4-4362-62526EA23807}"/>
              </a:ext>
            </a:extLst>
          </p:cNvPr>
          <p:cNvSpPr/>
          <p:nvPr/>
        </p:nvSpPr>
        <p:spPr>
          <a:xfrm>
            <a:off x="1545827" y="1005806"/>
            <a:ext cx="1168683" cy="1168683"/>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vi-VN"/>
          </a:p>
        </p:txBody>
      </p:sp>
      <p:grpSp>
        <p:nvGrpSpPr>
          <p:cNvPr id="10" name="Group 9">
            <a:extLst>
              <a:ext uri="{FF2B5EF4-FFF2-40B4-BE49-F238E27FC236}">
                <a16:creationId xmlns:a16="http://schemas.microsoft.com/office/drawing/2014/main" id="{08C71C61-9A8C-E745-1D4B-D9A46F1721D0}"/>
              </a:ext>
            </a:extLst>
          </p:cNvPr>
          <p:cNvGrpSpPr/>
          <p:nvPr/>
        </p:nvGrpSpPr>
        <p:grpSpPr>
          <a:xfrm>
            <a:off x="3357286" y="598721"/>
            <a:ext cx="4883662" cy="2124879"/>
            <a:chOff x="2454235" y="2900628"/>
            <a:chExt cx="4883662" cy="2124879"/>
          </a:xfrm>
        </p:grpSpPr>
        <p:sp>
          <p:nvSpPr>
            <p:cNvPr id="11" name="Rectangle 10">
              <a:extLst>
                <a:ext uri="{FF2B5EF4-FFF2-40B4-BE49-F238E27FC236}">
                  <a16:creationId xmlns:a16="http://schemas.microsoft.com/office/drawing/2014/main" id="{FAFD667A-C36F-90F5-1C47-6D78C43D5F7E}"/>
                </a:ext>
              </a:extLst>
            </p:cNvPr>
            <p:cNvSpPr/>
            <p:nvPr/>
          </p:nvSpPr>
          <p:spPr>
            <a:xfrm>
              <a:off x="2454235" y="2900628"/>
              <a:ext cx="4883662" cy="212487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vi-VN"/>
            </a:p>
          </p:txBody>
        </p:sp>
        <p:sp>
          <p:nvSpPr>
            <p:cNvPr id="12" name="TextBox 11">
              <a:extLst>
                <a:ext uri="{FF2B5EF4-FFF2-40B4-BE49-F238E27FC236}">
                  <a16:creationId xmlns:a16="http://schemas.microsoft.com/office/drawing/2014/main" id="{9A2F4CFB-5F4B-9C7B-9E2A-304AC2505032}"/>
                </a:ext>
              </a:extLst>
            </p:cNvPr>
            <p:cNvSpPr txBox="1"/>
            <p:nvPr/>
          </p:nvSpPr>
          <p:spPr>
            <a:xfrm>
              <a:off x="2454235" y="2900628"/>
              <a:ext cx="4883662" cy="212487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4883" tIns="224883" rIns="224883" bIns="224883" numCol="1" spcCol="1270" anchor="ctr" anchorCtr="0">
              <a:noAutofit/>
            </a:bodyPr>
            <a:lstStyle/>
            <a:p>
              <a:pPr marL="0" lvl="0" indent="0" algn="l" defTabSz="1066800">
                <a:lnSpc>
                  <a:spcPct val="90000"/>
                </a:lnSpc>
                <a:spcBef>
                  <a:spcPct val="0"/>
                </a:spcBef>
                <a:spcAft>
                  <a:spcPct val="35000"/>
                </a:spcAft>
                <a:buNone/>
              </a:pPr>
              <a:r>
                <a:rPr lang="en-US" sz="2400" kern="1200" dirty="0"/>
                <a:t>Emphasizing the need for everyone, introverts and extroverts, to understand and appreciate their unique preferences</a:t>
              </a:r>
            </a:p>
          </p:txBody>
        </p:sp>
      </p:grpSp>
      <p:sp>
        <p:nvSpPr>
          <p:cNvPr id="16" name="TextBox 15">
            <a:extLst>
              <a:ext uri="{FF2B5EF4-FFF2-40B4-BE49-F238E27FC236}">
                <a16:creationId xmlns:a16="http://schemas.microsoft.com/office/drawing/2014/main" id="{70B05858-01D0-3925-4409-48D4E5CD6D2C}"/>
              </a:ext>
            </a:extLst>
          </p:cNvPr>
          <p:cNvSpPr txBox="1"/>
          <p:nvPr/>
        </p:nvSpPr>
        <p:spPr>
          <a:xfrm>
            <a:off x="1803400" y="2848036"/>
            <a:ext cx="8585200" cy="3785652"/>
          </a:xfrm>
          <a:prstGeom prst="rect">
            <a:avLst/>
          </a:prstGeom>
          <a:noFill/>
        </p:spPr>
        <p:txBody>
          <a:bodyPr wrap="square">
            <a:spAutoFit/>
          </a:bodyPr>
          <a:lstStyle/>
          <a:p>
            <a:pPr marL="342900" indent="-342900">
              <a:buFont typeface="Arial" panose="020B0604020202020204" pitchFamily="34" charset="0"/>
              <a:buChar char="•"/>
            </a:pPr>
            <a:r>
              <a:rPr lang="en-US" sz="2000" dirty="0"/>
              <a:t>Understanding the preferences of introverts and extroverts helps </a:t>
            </a:r>
            <a:r>
              <a:rPr lang="en-US" sz="2000" u="sng" dirty="0"/>
              <a:t>improve communication within teams</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Introverts might contribute thoughtful, well-researched ideas, while extroverts might excel at energizing group discussions. Recognizing and valuing these contributions leads to </a:t>
            </a:r>
            <a:r>
              <a:rPr lang="en-US" sz="2000" u="sng" dirty="0"/>
              <a:t>more balanced and productive teamwork</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Introverts may excel at in-depth analysis, while extroverts may contribute dynamic and bold ideas. Recognizing these strengths leads to </a:t>
            </a:r>
            <a:r>
              <a:rPr lang="en-US" sz="2000" u="sng" dirty="0"/>
              <a:t>more well-rounded and innovative outcomes</a:t>
            </a:r>
            <a:r>
              <a:rPr lang="en-US" sz="2000" dirty="0"/>
              <a:t>.</a:t>
            </a:r>
            <a:endParaRPr lang="vi-VN" sz="2000" dirty="0"/>
          </a:p>
        </p:txBody>
      </p:sp>
    </p:spTree>
    <p:extLst>
      <p:ext uri="{BB962C8B-B14F-4D97-AF65-F5344CB8AC3E}">
        <p14:creationId xmlns:p14="http://schemas.microsoft.com/office/powerpoint/2010/main" val="2476678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B5A3B-6B9A-F1A3-4A76-1FBF29E0874F}"/>
              </a:ext>
            </a:extLst>
          </p:cNvPr>
          <p:cNvSpPr>
            <a:spLocks noGrp="1"/>
          </p:cNvSpPr>
          <p:nvPr>
            <p:ph type="title"/>
          </p:nvPr>
        </p:nvSpPr>
        <p:spPr>
          <a:xfrm>
            <a:off x="6847481" y="1679299"/>
            <a:ext cx="5104462" cy="3442150"/>
          </a:xfrm>
        </p:spPr>
        <p:txBody>
          <a:bodyPr vert="horz" lIns="91440" tIns="45720" rIns="91440" bIns="45720" rtlCol="0" anchor="ctr">
            <a:normAutofit/>
          </a:bodyPr>
          <a:lstStyle/>
          <a:p>
            <a:pPr algn="r"/>
            <a:r>
              <a:rPr lang="en-US" sz="4600" dirty="0">
                <a:solidFill>
                  <a:schemeClr val="tx1"/>
                </a:solidFill>
                <a:latin typeface="+mj-lt"/>
              </a:rPr>
              <a:t>Misconception about </a:t>
            </a:r>
            <a:r>
              <a:rPr lang="en-US" sz="4600" dirty="0">
                <a:solidFill>
                  <a:srgbClr val="FF0000"/>
                </a:solidFill>
                <a:latin typeface="+mj-lt"/>
              </a:rPr>
              <a:t>introverts</a:t>
            </a:r>
          </a:p>
        </p:txBody>
      </p:sp>
      <p:pic>
        <p:nvPicPr>
          <p:cNvPr id="5122" name="Picture 2" descr="8 Signs You're an Introvert">
            <a:extLst>
              <a:ext uri="{FF2B5EF4-FFF2-40B4-BE49-F238E27FC236}">
                <a16:creationId xmlns:a16="http://schemas.microsoft.com/office/drawing/2014/main" id="{4839D64A-9A05-53B1-68CC-EEF5B2D1BE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8" r="1" b="14437"/>
          <a:stretch/>
        </p:blipFill>
        <p:spPr bwMode="auto">
          <a:xfrm>
            <a:off x="594360" y="1736551"/>
            <a:ext cx="6016112" cy="3384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860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D8841-1182-9539-367E-909A0585D4B1}"/>
              </a:ext>
            </a:extLst>
          </p:cNvPr>
          <p:cNvSpPr>
            <a:spLocks noGrp="1"/>
          </p:cNvSpPr>
          <p:nvPr>
            <p:ph type="title"/>
          </p:nvPr>
        </p:nvSpPr>
        <p:spPr>
          <a:xfrm>
            <a:off x="838200" y="528320"/>
            <a:ext cx="10515600" cy="5801360"/>
          </a:xfrm>
        </p:spPr>
        <p:txBody>
          <a:bodyPr/>
          <a:lstStyle/>
          <a:p>
            <a:pPr algn="ctr">
              <a:lnSpc>
                <a:spcPct val="150000"/>
              </a:lnSpc>
            </a:pPr>
            <a:r>
              <a:rPr lang="en-US" strike="sngStrike" dirty="0">
                <a:solidFill>
                  <a:schemeClr val="tx1"/>
                </a:solidFill>
                <a:latin typeface="+mj-lt"/>
              </a:rPr>
              <a:t>Introverts are less effective leaders</a:t>
            </a:r>
            <a:br>
              <a:rPr lang="en-US" strike="sngStrike" dirty="0">
                <a:solidFill>
                  <a:schemeClr val="tx1"/>
                </a:solidFill>
                <a:latin typeface="+mj-lt"/>
              </a:rPr>
            </a:br>
            <a:r>
              <a:rPr lang="en-US" dirty="0">
                <a:solidFill>
                  <a:srgbClr val="FF0000"/>
                </a:solidFill>
                <a:latin typeface="+mj-lt"/>
              </a:rPr>
              <a:t>WRONG</a:t>
            </a:r>
            <a:br>
              <a:rPr lang="en-US" strike="sngStrike" dirty="0">
                <a:solidFill>
                  <a:schemeClr val="tx1"/>
                </a:solidFill>
                <a:latin typeface="+mj-lt"/>
              </a:rPr>
            </a:br>
            <a:endParaRPr lang="vi-VN" dirty="0">
              <a:solidFill>
                <a:schemeClr val="tx1"/>
              </a:solidFill>
              <a:latin typeface="+mj-lt"/>
            </a:endParaRPr>
          </a:p>
        </p:txBody>
      </p:sp>
    </p:spTree>
    <p:extLst>
      <p:ext uri="{BB962C8B-B14F-4D97-AF65-F5344CB8AC3E}">
        <p14:creationId xmlns:p14="http://schemas.microsoft.com/office/powerpoint/2010/main" val="343126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54E8D7-F8C1-901A-AE1B-11DD5200A179}"/>
              </a:ext>
            </a:extLst>
          </p:cNvPr>
          <p:cNvSpPr txBox="1"/>
          <p:nvPr/>
        </p:nvSpPr>
        <p:spPr>
          <a:xfrm>
            <a:off x="1991360" y="2367171"/>
            <a:ext cx="8209280" cy="2123658"/>
          </a:xfrm>
          <a:prstGeom prst="rect">
            <a:avLst/>
          </a:prstGeom>
          <a:noFill/>
        </p:spPr>
        <p:txBody>
          <a:bodyPr wrap="square">
            <a:spAutoFit/>
          </a:bodyPr>
          <a:lstStyle/>
          <a:p>
            <a:pPr algn="ctr"/>
            <a:r>
              <a:rPr lang="en-US" sz="6600" b="1" dirty="0">
                <a:solidFill>
                  <a:schemeClr val="tx1"/>
                </a:solidFill>
                <a:latin typeface="+mj-lt"/>
              </a:rPr>
              <a:t>Introverts </a:t>
            </a:r>
            <a:r>
              <a:rPr lang="en-US" sz="6600" b="1" dirty="0">
                <a:solidFill>
                  <a:srgbClr val="FF0000"/>
                </a:solidFill>
                <a:latin typeface="+mj-lt"/>
              </a:rPr>
              <a:t>can be</a:t>
            </a:r>
            <a:br>
              <a:rPr lang="en-US" sz="6600" b="1" dirty="0">
                <a:solidFill>
                  <a:schemeClr val="tx1"/>
                </a:solidFill>
                <a:latin typeface="+mj-lt"/>
              </a:rPr>
            </a:br>
            <a:r>
              <a:rPr lang="en-US" sz="6600" b="1" dirty="0">
                <a:solidFill>
                  <a:schemeClr val="tx1"/>
                </a:solidFill>
                <a:latin typeface="+mj-lt"/>
              </a:rPr>
              <a:t>effective leaders</a:t>
            </a:r>
            <a:endParaRPr lang="vi-VN" sz="6600" b="1" dirty="0"/>
          </a:p>
        </p:txBody>
      </p:sp>
    </p:spTree>
    <p:extLst>
      <p:ext uri="{BB962C8B-B14F-4D97-AF65-F5344CB8AC3E}">
        <p14:creationId xmlns:p14="http://schemas.microsoft.com/office/powerpoint/2010/main" val="985017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EACB2-BE73-0177-60C5-D177CBB5625B}"/>
              </a:ext>
            </a:extLst>
          </p:cNvPr>
          <p:cNvSpPr>
            <a:spLocks noGrp="1"/>
          </p:cNvSpPr>
          <p:nvPr>
            <p:ph type="title"/>
          </p:nvPr>
        </p:nvSpPr>
        <p:spPr/>
        <p:txBody>
          <a:bodyPr/>
          <a:lstStyle/>
          <a:p>
            <a:r>
              <a:rPr lang="en-US" dirty="0">
                <a:solidFill>
                  <a:schemeClr val="tx1"/>
                </a:solidFill>
              </a:rPr>
              <a:t>Introverted leaders:</a:t>
            </a:r>
            <a:endParaRPr lang="vi-VN" dirty="0">
              <a:solidFill>
                <a:schemeClr val="tx1"/>
              </a:solidFill>
            </a:endParaRPr>
          </a:p>
        </p:txBody>
      </p:sp>
      <p:sp>
        <p:nvSpPr>
          <p:cNvPr id="3" name="TextBox 2">
            <a:extLst>
              <a:ext uri="{FF2B5EF4-FFF2-40B4-BE49-F238E27FC236}">
                <a16:creationId xmlns:a16="http://schemas.microsoft.com/office/drawing/2014/main" id="{8BE5B8BC-67BF-AC86-E5F0-B6237F67CFF9}"/>
              </a:ext>
            </a:extLst>
          </p:cNvPr>
          <p:cNvSpPr txBox="1"/>
          <p:nvPr/>
        </p:nvSpPr>
        <p:spPr>
          <a:xfrm>
            <a:off x="1351280" y="2143760"/>
            <a:ext cx="9489440" cy="3785652"/>
          </a:xfrm>
          <a:prstGeom prst="rect">
            <a:avLst/>
          </a:prstGeom>
          <a:noFill/>
        </p:spPr>
        <p:txBody>
          <a:bodyPr wrap="square" rtlCol="0">
            <a:spAutoFit/>
          </a:bodyPr>
          <a:lstStyle/>
          <a:p>
            <a:r>
              <a:rPr lang="en-US" sz="2400" spc="140" dirty="0">
                <a:cs typeface="Angsana New" panose="02020603050405020304" pitchFamily="18" charset="-34"/>
              </a:rPr>
              <a:t>Let those employees run with their idea, </a:t>
            </a:r>
            <a:r>
              <a:rPr lang="en-US" sz="2400" u="sng" spc="140" dirty="0">
                <a:cs typeface="Angsana New" panose="02020603050405020304" pitchFamily="18" charset="-34"/>
              </a:rPr>
              <a:t>less focused on personal recognition</a:t>
            </a:r>
            <a:r>
              <a:rPr lang="en-US" sz="2400" spc="140" dirty="0">
                <a:cs typeface="Angsana New" panose="02020603050405020304" pitchFamily="18" charset="-34"/>
              </a:rPr>
              <a:t>, introverted leaders empower and highlight the achievements of their team members.</a:t>
            </a:r>
          </a:p>
          <a:p>
            <a:endParaRPr lang="en-US" sz="2400" spc="140" dirty="0">
              <a:cs typeface="Angsana New" panose="02020603050405020304" pitchFamily="18" charset="-34"/>
            </a:endParaRPr>
          </a:p>
          <a:p>
            <a:r>
              <a:rPr lang="en-US" sz="2400" u="sng" spc="140" dirty="0">
                <a:cs typeface="Angsana New" panose="02020603050405020304" pitchFamily="18" charset="-34"/>
              </a:rPr>
              <a:t>Value diverse perspectives</a:t>
            </a:r>
            <a:r>
              <a:rPr lang="en-US" sz="2400" spc="140" dirty="0">
                <a:cs typeface="Angsana New" panose="02020603050405020304" pitchFamily="18" charset="-34"/>
              </a:rPr>
              <a:t>, creating a positive work culture where everyone feels heard and valued.</a:t>
            </a:r>
          </a:p>
          <a:p>
            <a:endParaRPr lang="en-US" sz="2400" spc="140" dirty="0">
              <a:cs typeface="Angsana New" panose="02020603050405020304" pitchFamily="18" charset="-34"/>
            </a:endParaRPr>
          </a:p>
          <a:p>
            <a:r>
              <a:rPr lang="en-US" sz="2400" spc="140" dirty="0">
                <a:cs typeface="Angsana New" panose="02020603050405020304" pitchFamily="18" charset="-34"/>
              </a:rPr>
              <a:t>=&gt;  </a:t>
            </a:r>
            <a:r>
              <a:rPr lang="en-US" sz="2400" spc="140" dirty="0">
                <a:solidFill>
                  <a:srgbClr val="FF0000"/>
                </a:solidFill>
                <a:cs typeface="Angsana New" panose="02020603050405020304" pitchFamily="18" charset="-34"/>
              </a:rPr>
              <a:t>Introverted leaders bring valuable qualities to the table and should be recognized for their contributions.</a:t>
            </a:r>
            <a:endParaRPr lang="vi-VN" sz="2400" spc="140" dirty="0">
              <a:solidFill>
                <a:srgbClr val="FF0000"/>
              </a:solidFill>
              <a:cs typeface="Angsana New" panose="02020603050405020304" pitchFamily="18" charset="-34"/>
            </a:endParaRPr>
          </a:p>
        </p:txBody>
      </p:sp>
    </p:spTree>
    <p:extLst>
      <p:ext uri="{BB962C8B-B14F-4D97-AF65-F5344CB8AC3E}">
        <p14:creationId xmlns:p14="http://schemas.microsoft.com/office/powerpoint/2010/main" val="3149544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D3E2EEE-5E2B-473D-B932-CC1CB6659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350F52-0EFF-72F0-7BAE-22B9F6B66105}"/>
              </a:ext>
            </a:extLst>
          </p:cNvPr>
          <p:cNvSpPr>
            <a:spLocks noGrp="1"/>
          </p:cNvSpPr>
          <p:nvPr>
            <p:ph type="title"/>
          </p:nvPr>
        </p:nvSpPr>
        <p:spPr>
          <a:xfrm>
            <a:off x="838200" y="365126"/>
            <a:ext cx="10668000" cy="1038508"/>
          </a:xfrm>
        </p:spPr>
        <p:txBody>
          <a:bodyPr vert="horz" lIns="91440" tIns="45720" rIns="91440" bIns="45720" rtlCol="0" anchor="b">
            <a:normAutofit/>
          </a:bodyPr>
          <a:lstStyle/>
          <a:p>
            <a:pPr>
              <a:lnSpc>
                <a:spcPct val="90000"/>
              </a:lnSpc>
            </a:pPr>
            <a:r>
              <a:rPr lang="en-US" sz="3400" kern="120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rPr>
              <a:t>To create a more inclusive and balanced environment for both introverts and extroverts</a:t>
            </a:r>
          </a:p>
        </p:txBody>
      </p:sp>
      <p:graphicFrame>
        <p:nvGraphicFramePr>
          <p:cNvPr id="6" name="TextBox 3">
            <a:extLst>
              <a:ext uri="{FF2B5EF4-FFF2-40B4-BE49-F238E27FC236}">
                <a16:creationId xmlns:a16="http://schemas.microsoft.com/office/drawing/2014/main" id="{BA178959-3DC9-FBC5-5676-E5E0E031CD9C}"/>
              </a:ext>
            </a:extLst>
          </p:cNvPr>
          <p:cNvGraphicFramePr/>
          <p:nvPr>
            <p:extLst>
              <p:ext uri="{D42A27DB-BD31-4B8C-83A1-F6EECF244321}">
                <p14:modId xmlns:p14="http://schemas.microsoft.com/office/powerpoint/2010/main" val="3782926793"/>
              </p:ext>
            </p:extLst>
          </p:nvPr>
        </p:nvGraphicFramePr>
        <p:xfrm>
          <a:off x="838200" y="1941513"/>
          <a:ext cx="10515600" cy="4235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9881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99DDD48-ABBC-0188-6A21-D229DCA5BA58}"/>
              </a:ext>
            </a:extLst>
          </p:cNvPr>
          <p:cNvSpPr txBox="1"/>
          <p:nvPr/>
        </p:nvSpPr>
        <p:spPr>
          <a:xfrm>
            <a:off x="838200" y="685800"/>
            <a:ext cx="5257800" cy="2275480"/>
          </a:xfrm>
          <a:prstGeom prst="rect">
            <a:avLst/>
          </a:prstGeom>
        </p:spPr>
        <p:txBody>
          <a:bodyPr vert="horz" lIns="91440" tIns="45720" rIns="91440" bIns="45720" rtlCol="0" anchor="b">
            <a:normAutofit/>
          </a:bodyPr>
          <a:lstStyle/>
          <a:p>
            <a:pPr lvl="0">
              <a:lnSpc>
                <a:spcPct val="90000"/>
              </a:lnSpc>
              <a:spcBef>
                <a:spcPct val="0"/>
              </a:spcBef>
              <a:spcAft>
                <a:spcPts val="600"/>
              </a:spcAft>
              <a:defRPr cap="all"/>
            </a:pPr>
            <a:r>
              <a:rPr lang="en-US" sz="4200" b="1" i="0" kern="1200" dirty="0">
                <a:latin typeface="Aharoni" panose="02010803020104030203" pitchFamily="2" charset="-79"/>
                <a:ea typeface="+mn-ea"/>
                <a:cs typeface="Angsana New" panose="02020603050405020304" pitchFamily="18" charset="-34"/>
              </a:rPr>
              <a:t>Stop the Madness for Constant Group Work</a:t>
            </a:r>
            <a:endParaRPr lang="en-US" sz="4200" kern="1200" dirty="0">
              <a:latin typeface="Aharoni" panose="02010803020104030203" pitchFamily="2" charset="-79"/>
              <a:ea typeface="+mn-ea"/>
              <a:cs typeface="Angsana New" panose="02020603050405020304" pitchFamily="18" charset="-34"/>
            </a:endParaRPr>
          </a:p>
        </p:txBody>
      </p:sp>
      <p:sp>
        <p:nvSpPr>
          <p:cNvPr id="8" name="TextBox 7">
            <a:extLst>
              <a:ext uri="{FF2B5EF4-FFF2-40B4-BE49-F238E27FC236}">
                <a16:creationId xmlns:a16="http://schemas.microsoft.com/office/drawing/2014/main" id="{1C406628-EB11-2A00-904A-B6C2D400B6D5}"/>
              </a:ext>
            </a:extLst>
          </p:cNvPr>
          <p:cNvSpPr txBox="1"/>
          <p:nvPr/>
        </p:nvSpPr>
        <p:spPr>
          <a:xfrm>
            <a:off x="838199" y="3319796"/>
            <a:ext cx="5257799" cy="2852404"/>
          </a:xfrm>
          <a:prstGeom prst="rect">
            <a:avLst/>
          </a:prstGeom>
        </p:spPr>
        <p:txBody>
          <a:bodyPr vert="horz" lIns="91440" tIns="45720" rIns="91440" bIns="45720" rtlCol="0">
            <a:normAutofit/>
          </a:bodyPr>
          <a:lstStyle/>
          <a:p>
            <a:pPr>
              <a:lnSpc>
                <a:spcPct val="110000"/>
              </a:lnSpc>
              <a:spcAft>
                <a:spcPts val="600"/>
              </a:spcAft>
              <a:buClr>
                <a:schemeClr val="tx2"/>
              </a:buClr>
            </a:pPr>
            <a:r>
              <a:rPr lang="en-US" sz="2000" dirty="0"/>
              <a:t>Acknowledges the importance of collaborative work but also encourages a balanced approach that values individual contributions and allows for focused, solitary work when needed.</a:t>
            </a:r>
          </a:p>
        </p:txBody>
      </p:sp>
      <p:pic>
        <p:nvPicPr>
          <p:cNvPr id="8194" name="Picture 2" descr="Group work Vectors &amp; Illustrations for Free Download | Freepik">
            <a:extLst>
              <a:ext uri="{FF2B5EF4-FFF2-40B4-BE49-F238E27FC236}">
                <a16:creationId xmlns:a16="http://schemas.microsoft.com/office/drawing/2014/main" id="{5D5D9B91-DC8B-0895-6535-8EB761BA12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8" y="1415554"/>
            <a:ext cx="5744844" cy="380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730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8B4B641-9E53-D9C0-3DCA-512D3FBA4AEE}"/>
              </a:ext>
            </a:extLst>
          </p:cNvPr>
          <p:cNvSpPr txBox="1"/>
          <p:nvPr/>
        </p:nvSpPr>
        <p:spPr>
          <a:xfrm>
            <a:off x="838200" y="685800"/>
            <a:ext cx="5257800" cy="2275480"/>
          </a:xfrm>
          <a:prstGeom prst="rect">
            <a:avLst/>
          </a:prstGeom>
        </p:spPr>
        <p:txBody>
          <a:bodyPr vert="horz" lIns="91440" tIns="45720" rIns="91440" bIns="45720" rtlCol="0" anchor="b">
            <a:normAutofit/>
          </a:bodyPr>
          <a:lstStyle/>
          <a:p>
            <a:pPr lvl="0">
              <a:lnSpc>
                <a:spcPct val="90000"/>
              </a:lnSpc>
              <a:spcBef>
                <a:spcPct val="0"/>
              </a:spcBef>
              <a:spcAft>
                <a:spcPts val="600"/>
              </a:spcAft>
              <a:defRPr cap="all"/>
            </a:pPr>
            <a:r>
              <a:rPr lang="en-US" sz="3800" b="1" i="0" kern="1200" dirty="0">
                <a:latin typeface="Aharoni" panose="02010803020104030203" pitchFamily="2" charset="-79"/>
                <a:ea typeface="+mn-ea"/>
                <a:cs typeface="Angsana New" panose="02020603050405020304" pitchFamily="18" charset="-34"/>
              </a:rPr>
              <a:t>Create Spaces that Encourage Casual Interactions</a:t>
            </a:r>
            <a:endParaRPr lang="en-US" sz="3800" kern="1200" dirty="0">
              <a:latin typeface="Aharoni" panose="02010803020104030203" pitchFamily="2" charset="-79"/>
              <a:ea typeface="+mn-ea"/>
              <a:cs typeface="Angsana New" panose="02020603050405020304" pitchFamily="18" charset="-34"/>
            </a:endParaRPr>
          </a:p>
        </p:txBody>
      </p:sp>
      <p:sp>
        <p:nvSpPr>
          <p:cNvPr id="8" name="TextBox 7">
            <a:extLst>
              <a:ext uri="{FF2B5EF4-FFF2-40B4-BE49-F238E27FC236}">
                <a16:creationId xmlns:a16="http://schemas.microsoft.com/office/drawing/2014/main" id="{DB8E5BE5-2819-DE1B-40A3-DD14841503EC}"/>
              </a:ext>
            </a:extLst>
          </p:cNvPr>
          <p:cNvSpPr txBox="1"/>
          <p:nvPr/>
        </p:nvSpPr>
        <p:spPr>
          <a:xfrm>
            <a:off x="838199" y="3319796"/>
            <a:ext cx="5257799" cy="2852404"/>
          </a:xfrm>
          <a:prstGeom prst="rect">
            <a:avLst/>
          </a:prstGeom>
        </p:spPr>
        <p:txBody>
          <a:bodyPr vert="horz" lIns="91440" tIns="45720" rIns="91440" bIns="45720" rtlCol="0">
            <a:normAutofit/>
          </a:bodyPr>
          <a:lstStyle/>
          <a:p>
            <a:pPr>
              <a:lnSpc>
                <a:spcPct val="110000"/>
              </a:lnSpc>
              <a:spcAft>
                <a:spcPts val="600"/>
              </a:spcAft>
              <a:buClr>
                <a:schemeClr val="tx2"/>
              </a:buClr>
            </a:pPr>
            <a:r>
              <a:rPr lang="en-US" sz="2000" dirty="0"/>
              <a:t>Advocates for the design of workplaces and environments that support spontaneous exchanges of ideas and collaboration in a more relaxed setting.</a:t>
            </a:r>
          </a:p>
        </p:txBody>
      </p:sp>
      <p:pic>
        <p:nvPicPr>
          <p:cNvPr id="7170" name="Picture 2" descr="Opinion | What You Can Learn From Drawing a Stranger - The New York Times">
            <a:extLst>
              <a:ext uri="{FF2B5EF4-FFF2-40B4-BE49-F238E27FC236}">
                <a16:creationId xmlns:a16="http://schemas.microsoft.com/office/drawing/2014/main" id="{4CFEB0A7-DCEF-9776-E18A-0DEA4E80B8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8600" y="1143000"/>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665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AE52945-7C99-61C7-8FAF-D5FCA75015BE}"/>
              </a:ext>
            </a:extLst>
          </p:cNvPr>
          <p:cNvSpPr txBox="1"/>
          <p:nvPr/>
        </p:nvSpPr>
        <p:spPr>
          <a:xfrm>
            <a:off x="838200" y="685800"/>
            <a:ext cx="5257800" cy="2275480"/>
          </a:xfrm>
          <a:prstGeom prst="rect">
            <a:avLst/>
          </a:prstGeom>
        </p:spPr>
        <p:txBody>
          <a:bodyPr vert="horz" lIns="91440" tIns="45720" rIns="91440" bIns="45720" rtlCol="0" anchor="b">
            <a:normAutofit/>
          </a:bodyPr>
          <a:lstStyle/>
          <a:p>
            <a:pPr lvl="0">
              <a:lnSpc>
                <a:spcPct val="90000"/>
              </a:lnSpc>
              <a:spcBef>
                <a:spcPct val="0"/>
              </a:spcBef>
              <a:spcAft>
                <a:spcPts val="600"/>
              </a:spcAft>
              <a:defRPr cap="all"/>
            </a:pPr>
            <a:r>
              <a:rPr lang="en-US" sz="5000" b="1" i="0" kern="1200" dirty="0">
                <a:latin typeface="Aharoni" panose="02010803020104030203" pitchFamily="2" charset="-79"/>
                <a:ea typeface="+mn-ea"/>
                <a:cs typeface="Angsana New" panose="02020603050405020304" pitchFamily="18" charset="-34"/>
              </a:rPr>
              <a:t>Take a Good Look at What's Inside</a:t>
            </a:r>
            <a:endParaRPr lang="en-US" sz="5000" kern="1200" dirty="0">
              <a:latin typeface="Aharoni" panose="02010803020104030203" pitchFamily="2" charset="-79"/>
              <a:ea typeface="+mn-ea"/>
              <a:cs typeface="Angsana New" panose="02020603050405020304" pitchFamily="18" charset="-34"/>
            </a:endParaRPr>
          </a:p>
        </p:txBody>
      </p:sp>
      <p:sp>
        <p:nvSpPr>
          <p:cNvPr id="8" name="TextBox 7">
            <a:extLst>
              <a:ext uri="{FF2B5EF4-FFF2-40B4-BE49-F238E27FC236}">
                <a16:creationId xmlns:a16="http://schemas.microsoft.com/office/drawing/2014/main" id="{7CBBDA8E-3E99-1257-5413-CA6F43026096}"/>
              </a:ext>
            </a:extLst>
          </p:cNvPr>
          <p:cNvSpPr txBox="1"/>
          <p:nvPr/>
        </p:nvSpPr>
        <p:spPr>
          <a:xfrm>
            <a:off x="838199" y="3319796"/>
            <a:ext cx="5257799" cy="2852404"/>
          </a:xfrm>
          <a:prstGeom prst="rect">
            <a:avLst/>
          </a:prstGeom>
        </p:spPr>
        <p:txBody>
          <a:bodyPr vert="horz" lIns="91440" tIns="45720" rIns="91440" bIns="45720" rtlCol="0">
            <a:normAutofit/>
          </a:bodyPr>
          <a:lstStyle/>
          <a:p>
            <a:pPr>
              <a:lnSpc>
                <a:spcPct val="110000"/>
              </a:lnSpc>
              <a:spcAft>
                <a:spcPts val="600"/>
              </a:spcAft>
              <a:buClr>
                <a:schemeClr val="tx2"/>
              </a:buClr>
            </a:pPr>
            <a:r>
              <a:rPr lang="en-US" sz="2400" dirty="0"/>
              <a:t>Encourages individuals to reflect on their own preferences and understand why they make certain choices.</a:t>
            </a:r>
          </a:p>
        </p:txBody>
      </p:sp>
      <p:pic>
        <p:nvPicPr>
          <p:cNvPr id="6146" name="Picture 2" descr="Mirror man Vectors &amp; Illustrations for Free Download | Freepik">
            <a:extLst>
              <a:ext uri="{FF2B5EF4-FFF2-40B4-BE49-F238E27FC236}">
                <a16:creationId xmlns:a16="http://schemas.microsoft.com/office/drawing/2014/main" id="{0B65CF28-E940-57D4-9ECF-4E75A1865F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72" r="11768" b="3"/>
          <a:stretch/>
        </p:blipFill>
        <p:spPr bwMode="auto">
          <a:xfrm>
            <a:off x="6662889" y="596644"/>
            <a:ext cx="4925879" cy="566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568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D3E2EEE-5E2B-473D-B932-CC1CB6659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690BF3-75ED-2F54-A0E4-008A9DFEFD1E}"/>
              </a:ext>
            </a:extLst>
          </p:cNvPr>
          <p:cNvSpPr>
            <a:spLocks noGrp="1"/>
          </p:cNvSpPr>
          <p:nvPr>
            <p:ph type="title"/>
          </p:nvPr>
        </p:nvSpPr>
        <p:spPr>
          <a:xfrm>
            <a:off x="838200" y="365126"/>
            <a:ext cx="10668000" cy="1038508"/>
          </a:xfrm>
        </p:spPr>
        <p:txBody>
          <a:bodyPr vert="horz" lIns="91440" tIns="45720" rIns="91440" bIns="45720" rtlCol="0" anchor="b">
            <a:normAutofit/>
          </a:bodyPr>
          <a:lstStyle/>
          <a:p>
            <a:r>
              <a:rPr lang="en-US" kern="1200" dirty="0">
                <a:solidFill>
                  <a:schemeClr val="tx1"/>
                </a:solidFill>
                <a:latin typeface="Aharoni" panose="02010803020104030203" pitchFamily="2" charset="-79"/>
                <a:ea typeface="+mn-ea"/>
                <a:cs typeface="Angsana New" panose="02020603050405020304" pitchFamily="18" charset="-34"/>
              </a:rPr>
              <a:t>In my opinion</a:t>
            </a:r>
          </a:p>
        </p:txBody>
      </p:sp>
      <p:graphicFrame>
        <p:nvGraphicFramePr>
          <p:cNvPr id="6" name="TextBox 3">
            <a:extLst>
              <a:ext uri="{FF2B5EF4-FFF2-40B4-BE49-F238E27FC236}">
                <a16:creationId xmlns:a16="http://schemas.microsoft.com/office/drawing/2014/main" id="{603B7ACD-81A2-A29E-596C-CB7A6D14784C}"/>
              </a:ext>
            </a:extLst>
          </p:cNvPr>
          <p:cNvGraphicFramePr/>
          <p:nvPr>
            <p:extLst>
              <p:ext uri="{D42A27DB-BD31-4B8C-83A1-F6EECF244321}">
                <p14:modId xmlns:p14="http://schemas.microsoft.com/office/powerpoint/2010/main" val="2603967225"/>
              </p:ext>
            </p:extLst>
          </p:nvPr>
        </p:nvGraphicFramePr>
        <p:xfrm>
          <a:off x="838200" y="1108994"/>
          <a:ext cx="10515600" cy="4235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E6BA6A6-F975-F7D1-FA7C-4530D9E8ED13}"/>
              </a:ext>
            </a:extLst>
          </p:cNvPr>
          <p:cNvSpPr txBox="1"/>
          <p:nvPr/>
        </p:nvSpPr>
        <p:spPr>
          <a:xfrm>
            <a:off x="1041400" y="5270224"/>
            <a:ext cx="10109200" cy="830997"/>
          </a:xfrm>
          <a:prstGeom prst="rect">
            <a:avLst/>
          </a:prstGeom>
          <a:noFill/>
        </p:spPr>
        <p:txBody>
          <a:bodyPr wrap="square">
            <a:spAutoFit/>
          </a:bodyPr>
          <a:lstStyle/>
          <a:p>
            <a:pPr lvl="0"/>
            <a:r>
              <a:rPr lang="en-US" sz="2400" cap="none" dirty="0"/>
              <a:t>=&gt; Both personality types offer unique contributions to various aspects of life, from the workplace to creative endeavors</a:t>
            </a:r>
            <a:endParaRPr lang="vi-VN" sz="2400" dirty="0"/>
          </a:p>
        </p:txBody>
      </p:sp>
    </p:spTree>
    <p:extLst>
      <p:ext uri="{BB962C8B-B14F-4D97-AF65-F5344CB8AC3E}">
        <p14:creationId xmlns:p14="http://schemas.microsoft.com/office/powerpoint/2010/main" val="962138661"/>
      </p:ext>
    </p:extLst>
  </p:cSld>
  <p:clrMapOvr>
    <a:masterClrMapping/>
  </p:clrMapOvr>
</p:sld>
</file>

<file path=ppt/theme/theme1.xml><?xml version="1.0" encoding="utf-8"?>
<a:theme xmlns:a="http://schemas.openxmlformats.org/drawingml/2006/main" name="FadeVT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docProps/app.xml><?xml version="1.0" encoding="utf-8"?>
<Properties xmlns="http://schemas.openxmlformats.org/officeDocument/2006/extended-properties" xmlns:vt="http://schemas.openxmlformats.org/officeDocument/2006/docPropsVTypes">
  <TotalTime>402</TotalTime>
  <Words>935</Words>
  <Application>Microsoft Macintosh PowerPoint</Application>
  <PresentationFormat>Widescreen</PresentationFormat>
  <Paragraphs>90</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Aharoni</vt:lpstr>
      <vt:lpstr>Angsana New</vt:lpstr>
      <vt:lpstr>Arial</vt:lpstr>
      <vt:lpstr>Montserrat</vt:lpstr>
      <vt:lpstr>Montserrat SemiBold</vt:lpstr>
      <vt:lpstr>FadeVTI</vt:lpstr>
      <vt:lpstr>The power of introverts</vt:lpstr>
      <vt:lpstr>What is your mbti?</vt:lpstr>
      <vt:lpstr>What do you think about the characteristics of introverted individuals?</vt:lpstr>
      <vt:lpstr>Introverts</vt:lpstr>
      <vt:lpstr>What is better in today's society, being an introvert or an extrovert?  People will generally cite being an extrovert as better  Most of society seems to want people who are active, super charming, and social go-getters.   =&gt; If you don’t naturally have those traits, and are naturally more internal and dislike social situations, you’re seen as odd.</vt:lpstr>
      <vt:lpstr>Introversion is not to be confused with shyness</vt:lpstr>
      <vt:lpstr>=&gt; introverted individuals also have their own ways of contributing to societal development</vt:lpstr>
      <vt:lpstr>1. Importance of Solitude and Balance</vt:lpstr>
      <vt:lpstr>1. Importance of Solitude and Balance</vt:lpstr>
      <vt:lpstr>PowerPoint Presentation</vt:lpstr>
      <vt:lpstr>PowerPoint Presentation</vt:lpstr>
      <vt:lpstr>The benefits of collaborative environments</vt:lpstr>
      <vt:lpstr>PowerPoint Presentation</vt:lpstr>
      <vt:lpstr>PowerPoint Presentation</vt:lpstr>
      <vt:lpstr>Encouraging self-reflection</vt:lpstr>
      <vt:lpstr>PowerPoint Presentation</vt:lpstr>
      <vt:lpstr>PowerPoint Presentation</vt:lpstr>
      <vt:lpstr>Misconception about introverts</vt:lpstr>
      <vt:lpstr>Introverts are less effective leaders WRONG </vt:lpstr>
      <vt:lpstr>PowerPoint Presentation</vt:lpstr>
      <vt:lpstr>Introverted leaders:</vt:lpstr>
      <vt:lpstr>To create a more inclusive and balanced environment for both introverts and extroverts</vt:lpstr>
      <vt:lpstr>PowerPoint Presentation</vt:lpstr>
      <vt:lpstr>PowerPoint Presentation</vt:lpstr>
      <vt:lpstr>PowerPoint Presentation</vt:lpstr>
      <vt:lpstr>In my opinion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of introverts</dc:title>
  <dc:creator>tuan anh</dc:creator>
  <cp:lastModifiedBy>Jason Pipe</cp:lastModifiedBy>
  <cp:revision>3</cp:revision>
  <dcterms:created xsi:type="dcterms:W3CDTF">2023-11-03T04:30:45Z</dcterms:created>
  <dcterms:modified xsi:type="dcterms:W3CDTF">2024-05-09T10:24:02Z</dcterms:modified>
</cp:coreProperties>
</file>