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ccordion Black" panose="020B0600070205080204" charset="-128"/>
      <p:regular r:id="rId14"/>
    </p:embeddedFont>
    <p:embeddedFont>
      <p:font typeface="Rounded M+" panose="020B0600070205080204" charset="-128"/>
      <p:regular r:id="rId15"/>
    </p:embeddedFont>
    <p:embeddedFont>
      <p:font typeface="Cooper Hewitt" panose="020B060007020508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8" d="100"/>
          <a:sy n="58" d="100"/>
        </p:scale>
        <p:origin x="225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552450"/>
            <a:ext cx="17087850" cy="9163050"/>
            <a:chOff x="0" y="0"/>
            <a:chExt cx="4500504" cy="24133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0504" cy="2413314"/>
            </a:xfrm>
            <a:custGeom>
              <a:avLst/>
              <a:gdLst/>
              <a:ahLst/>
              <a:cxnLst/>
              <a:rect l="l" t="t" r="r" b="b"/>
              <a:pathLst>
                <a:path w="4500504" h="2413314">
                  <a:moveTo>
                    <a:pt x="18123" y="0"/>
                  </a:moveTo>
                  <a:lnTo>
                    <a:pt x="4482381" y="0"/>
                  </a:lnTo>
                  <a:cubicBezTo>
                    <a:pt x="4487187" y="0"/>
                    <a:pt x="4491797" y="1909"/>
                    <a:pt x="4495196" y="5308"/>
                  </a:cubicBezTo>
                  <a:cubicBezTo>
                    <a:pt x="4498594" y="8707"/>
                    <a:pt x="4500504" y="13316"/>
                    <a:pt x="4500504" y="18123"/>
                  </a:cubicBezTo>
                  <a:lnTo>
                    <a:pt x="4500504" y="2395191"/>
                  </a:lnTo>
                  <a:cubicBezTo>
                    <a:pt x="4500504" y="2405200"/>
                    <a:pt x="4492390" y="2413314"/>
                    <a:pt x="4482381" y="2413314"/>
                  </a:cubicBezTo>
                  <a:lnTo>
                    <a:pt x="18123" y="2413314"/>
                  </a:lnTo>
                  <a:cubicBezTo>
                    <a:pt x="8114" y="2413314"/>
                    <a:pt x="0" y="2405200"/>
                    <a:pt x="0" y="2395191"/>
                  </a:cubicBezTo>
                  <a:lnTo>
                    <a:pt x="0" y="18123"/>
                  </a:lnTo>
                  <a:cubicBezTo>
                    <a:pt x="0" y="8114"/>
                    <a:pt x="8114" y="0"/>
                    <a:pt x="1812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500504" cy="249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25030" y="1777375"/>
            <a:ext cx="14437941" cy="337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The secrets of learning a new language</a:t>
            </a:r>
          </a:p>
        </p:txBody>
      </p:sp>
      <p:sp>
        <p:nvSpPr>
          <p:cNvPr id="6" name="Freeform 6"/>
          <p:cNvSpPr/>
          <p:nvPr/>
        </p:nvSpPr>
        <p:spPr>
          <a:xfrm>
            <a:off x="4818075" y="5891963"/>
            <a:ext cx="9099771" cy="4470262"/>
          </a:xfrm>
          <a:custGeom>
            <a:avLst/>
            <a:gdLst/>
            <a:ahLst/>
            <a:cxnLst/>
            <a:rect l="l" t="t" r="r" b="b"/>
            <a:pathLst>
              <a:path w="9099771" h="4470262">
                <a:moveTo>
                  <a:pt x="0" y="0"/>
                </a:moveTo>
                <a:lnTo>
                  <a:pt x="9099771" y="0"/>
                </a:lnTo>
                <a:lnTo>
                  <a:pt x="9099771" y="4470262"/>
                </a:lnTo>
                <a:lnTo>
                  <a:pt x="0" y="4470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239956" y="8204898"/>
            <a:ext cx="2394198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Riki hayashi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06335"/>
            <a:ext cx="19665642" cy="2955269"/>
            <a:chOff x="0" y="0"/>
            <a:chExt cx="5179428" cy="7783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9428" cy="778343"/>
            </a:xfrm>
            <a:custGeom>
              <a:avLst/>
              <a:gdLst/>
              <a:ahLst/>
              <a:cxnLst/>
              <a:rect l="l" t="t" r="r" b="b"/>
              <a:pathLst>
                <a:path w="5179428" h="778343">
                  <a:moveTo>
                    <a:pt x="15747" y="0"/>
                  </a:moveTo>
                  <a:lnTo>
                    <a:pt x="5163681" y="0"/>
                  </a:lnTo>
                  <a:cubicBezTo>
                    <a:pt x="5167858" y="0"/>
                    <a:pt x="5171863" y="1659"/>
                    <a:pt x="5174816" y="4612"/>
                  </a:cubicBezTo>
                  <a:cubicBezTo>
                    <a:pt x="5177769" y="7565"/>
                    <a:pt x="5179428" y="11571"/>
                    <a:pt x="5179428" y="15747"/>
                  </a:cubicBezTo>
                  <a:lnTo>
                    <a:pt x="5179428" y="762595"/>
                  </a:lnTo>
                  <a:cubicBezTo>
                    <a:pt x="5179428" y="766772"/>
                    <a:pt x="5177769" y="770777"/>
                    <a:pt x="5174816" y="773730"/>
                  </a:cubicBezTo>
                  <a:cubicBezTo>
                    <a:pt x="5171863" y="776683"/>
                    <a:pt x="5167858" y="778343"/>
                    <a:pt x="5163681" y="778343"/>
                  </a:cubicBezTo>
                  <a:lnTo>
                    <a:pt x="15747" y="778343"/>
                  </a:lnTo>
                  <a:cubicBezTo>
                    <a:pt x="7050" y="778343"/>
                    <a:pt x="0" y="771292"/>
                    <a:pt x="0" y="762595"/>
                  </a:cubicBezTo>
                  <a:lnTo>
                    <a:pt x="0" y="15747"/>
                  </a:lnTo>
                  <a:cubicBezTo>
                    <a:pt x="0" y="7050"/>
                    <a:pt x="7050" y="0"/>
                    <a:pt x="15747" y="0"/>
                  </a:cubicBezTo>
                  <a:close/>
                </a:path>
              </a:pathLst>
            </a:custGeom>
            <a:solidFill>
              <a:srgbClr val="FFDBC3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179428" cy="8640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535219" y="6914364"/>
            <a:ext cx="3152673" cy="4495791"/>
          </a:xfrm>
          <a:custGeom>
            <a:avLst/>
            <a:gdLst/>
            <a:ahLst/>
            <a:cxnLst/>
            <a:rect l="l" t="t" r="r" b="b"/>
            <a:pathLst>
              <a:path w="3152673" h="4495791">
                <a:moveTo>
                  <a:pt x="0" y="0"/>
                </a:moveTo>
                <a:lnTo>
                  <a:pt x="3152674" y="0"/>
                </a:lnTo>
                <a:lnTo>
                  <a:pt x="3152674" y="4495791"/>
                </a:lnTo>
                <a:lnTo>
                  <a:pt x="0" y="4495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4818345" y="6133314"/>
            <a:ext cx="5438277" cy="2036667"/>
          </a:xfrm>
          <a:custGeom>
            <a:avLst/>
            <a:gdLst/>
            <a:ahLst/>
            <a:cxnLst/>
            <a:rect l="l" t="t" r="r" b="b"/>
            <a:pathLst>
              <a:path w="5438277" h="2036667">
                <a:moveTo>
                  <a:pt x="0" y="2036667"/>
                </a:moveTo>
                <a:lnTo>
                  <a:pt x="5438278" y="2036667"/>
                </a:lnTo>
                <a:lnTo>
                  <a:pt x="5438278" y="0"/>
                </a:lnTo>
                <a:lnTo>
                  <a:pt x="0" y="0"/>
                </a:lnTo>
                <a:lnTo>
                  <a:pt x="0" y="203666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51666" y="2868064"/>
            <a:ext cx="15184667" cy="336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5"/>
              </a:lnSpc>
            </a:pPr>
            <a:r>
              <a:rPr lang="en-US" sz="3334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I grew up in a multicultural environment, so I have always been interested in different languages. Also, I’m interested in a different culture.</a:t>
            </a:r>
          </a:p>
          <a:p>
            <a:pPr algn="ctr">
              <a:lnSpc>
                <a:spcPts val="5335"/>
              </a:lnSpc>
            </a:pPr>
            <a:r>
              <a:rPr lang="en-US" sz="3334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I know language connects with people that is power of language. </a:t>
            </a:r>
          </a:p>
          <a:p>
            <a:pPr algn="ctr">
              <a:lnSpc>
                <a:spcPts val="5335"/>
              </a:lnSpc>
            </a:pPr>
            <a:r>
              <a:rPr lang="en-US" sz="3334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   </a:t>
            </a:r>
          </a:p>
          <a:p>
            <a:pPr algn="ctr">
              <a:lnSpc>
                <a:spcPts val="5335"/>
              </a:lnSpc>
            </a:pPr>
            <a:r>
              <a:rPr lang="en-US" sz="3334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 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17173" y="6504340"/>
            <a:ext cx="4422020" cy="1142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3"/>
              </a:lnSpc>
              <a:spcBef>
                <a:spcPct val="0"/>
              </a:spcBef>
            </a:pPr>
            <a:r>
              <a:rPr lang="en-US" sz="3030">
                <a:solidFill>
                  <a:srgbClr val="000000"/>
                </a:solidFill>
                <a:latin typeface="Cooper Hewitt"/>
                <a:ea typeface="Cooper Hewitt"/>
                <a:cs typeface="Cooper Hewitt"/>
                <a:sym typeface="Cooper Hewitt"/>
              </a:rPr>
              <a:t>I want to learn French and Chinese!!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0135" y="550935"/>
            <a:ext cx="5567791" cy="1170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9"/>
              </a:lnSpc>
              <a:spcBef>
                <a:spcPct val="0"/>
              </a:spcBef>
            </a:pPr>
            <a:r>
              <a:rPr lang="en-US" sz="6214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Background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63383" y="9067009"/>
            <a:ext cx="10710044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https://youtu.be/o_XVt5rdpFY?si=xlABUxvKLoiyXirK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14722" y="8376527"/>
            <a:ext cx="1948384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Rounded M+"/>
                <a:ea typeface="Rounded M+"/>
                <a:cs typeface="Rounded M+"/>
                <a:sym typeface="Rounded M+"/>
              </a:rPr>
              <a:t>&lt;Source&gt;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552450"/>
            <a:ext cx="17087850" cy="9163050"/>
            <a:chOff x="0" y="0"/>
            <a:chExt cx="4500504" cy="24133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0504" cy="2413314"/>
            </a:xfrm>
            <a:custGeom>
              <a:avLst/>
              <a:gdLst/>
              <a:ahLst/>
              <a:cxnLst/>
              <a:rect l="l" t="t" r="r" b="b"/>
              <a:pathLst>
                <a:path w="4500504" h="2413314">
                  <a:moveTo>
                    <a:pt x="18123" y="0"/>
                  </a:moveTo>
                  <a:lnTo>
                    <a:pt x="4482381" y="0"/>
                  </a:lnTo>
                  <a:cubicBezTo>
                    <a:pt x="4487187" y="0"/>
                    <a:pt x="4491797" y="1909"/>
                    <a:pt x="4495196" y="5308"/>
                  </a:cubicBezTo>
                  <a:cubicBezTo>
                    <a:pt x="4498594" y="8707"/>
                    <a:pt x="4500504" y="13316"/>
                    <a:pt x="4500504" y="18123"/>
                  </a:cubicBezTo>
                  <a:lnTo>
                    <a:pt x="4500504" y="2395191"/>
                  </a:lnTo>
                  <a:cubicBezTo>
                    <a:pt x="4500504" y="2405200"/>
                    <a:pt x="4492390" y="2413314"/>
                    <a:pt x="4482381" y="2413314"/>
                  </a:cubicBezTo>
                  <a:lnTo>
                    <a:pt x="18123" y="2413314"/>
                  </a:lnTo>
                  <a:cubicBezTo>
                    <a:pt x="8114" y="2413314"/>
                    <a:pt x="0" y="2405200"/>
                    <a:pt x="0" y="2395191"/>
                  </a:cubicBezTo>
                  <a:lnTo>
                    <a:pt x="0" y="18123"/>
                  </a:lnTo>
                  <a:cubicBezTo>
                    <a:pt x="0" y="8114"/>
                    <a:pt x="8114" y="0"/>
                    <a:pt x="1812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500504" cy="249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703573" y="1238687"/>
            <a:ext cx="12401965" cy="101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9"/>
              </a:lnSpc>
              <a:spcBef>
                <a:spcPct val="0"/>
              </a:spcBef>
            </a:pPr>
            <a:r>
              <a:rPr lang="en-US" sz="5321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Summary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5553" y="2640125"/>
            <a:ext cx="12635944" cy="608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5"/>
              </a:lnSpc>
              <a:spcBef>
                <a:spcPct val="0"/>
              </a:spcBef>
            </a:pPr>
            <a:r>
              <a:rPr lang="en-US" sz="4047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Machová said we don’t need any special talent to learn a new language. The important thing is the right way, such as enjoying the learning process and introducing an effective way into your daily life.</a:t>
            </a:r>
          </a:p>
          <a:p>
            <a:pPr algn="ctr">
              <a:lnSpc>
                <a:spcPts val="8095"/>
              </a:lnSpc>
              <a:spcBef>
                <a:spcPct val="0"/>
              </a:spcBef>
            </a:pPr>
            <a:r>
              <a:rPr lang="en-US" sz="4047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Implementing those things leads to picking up a new language.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552450"/>
            <a:ext cx="17087850" cy="9163050"/>
            <a:chOff x="0" y="0"/>
            <a:chExt cx="4500504" cy="24133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0504" cy="2413314"/>
            </a:xfrm>
            <a:custGeom>
              <a:avLst/>
              <a:gdLst/>
              <a:ahLst/>
              <a:cxnLst/>
              <a:rect l="l" t="t" r="r" b="b"/>
              <a:pathLst>
                <a:path w="4500504" h="2413314">
                  <a:moveTo>
                    <a:pt x="18123" y="0"/>
                  </a:moveTo>
                  <a:lnTo>
                    <a:pt x="4482381" y="0"/>
                  </a:lnTo>
                  <a:cubicBezTo>
                    <a:pt x="4487187" y="0"/>
                    <a:pt x="4491797" y="1909"/>
                    <a:pt x="4495196" y="5308"/>
                  </a:cubicBezTo>
                  <a:cubicBezTo>
                    <a:pt x="4498594" y="8707"/>
                    <a:pt x="4500504" y="13316"/>
                    <a:pt x="4500504" y="18123"/>
                  </a:cubicBezTo>
                  <a:lnTo>
                    <a:pt x="4500504" y="2395191"/>
                  </a:lnTo>
                  <a:cubicBezTo>
                    <a:pt x="4500504" y="2405200"/>
                    <a:pt x="4492390" y="2413314"/>
                    <a:pt x="4482381" y="2413314"/>
                  </a:cubicBezTo>
                  <a:lnTo>
                    <a:pt x="18123" y="2413314"/>
                  </a:lnTo>
                  <a:cubicBezTo>
                    <a:pt x="8114" y="2413314"/>
                    <a:pt x="0" y="2405200"/>
                    <a:pt x="0" y="2395191"/>
                  </a:cubicBezTo>
                  <a:lnTo>
                    <a:pt x="0" y="18123"/>
                  </a:lnTo>
                  <a:cubicBezTo>
                    <a:pt x="0" y="8114"/>
                    <a:pt x="8114" y="0"/>
                    <a:pt x="1812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500504" cy="249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33841" y="3934523"/>
            <a:ext cx="12373276" cy="5190288"/>
            <a:chOff x="0" y="0"/>
            <a:chExt cx="3258805" cy="13669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58805" cy="1366989"/>
            </a:xfrm>
            <a:custGeom>
              <a:avLst/>
              <a:gdLst/>
              <a:ahLst/>
              <a:cxnLst/>
              <a:rect l="l" t="t" r="r" b="b"/>
              <a:pathLst>
                <a:path w="3258805" h="1366989">
                  <a:moveTo>
                    <a:pt x="25028" y="0"/>
                  </a:moveTo>
                  <a:lnTo>
                    <a:pt x="3233777" y="0"/>
                  </a:lnTo>
                  <a:cubicBezTo>
                    <a:pt x="3240415" y="0"/>
                    <a:pt x="3246781" y="2637"/>
                    <a:pt x="3251475" y="7330"/>
                  </a:cubicBezTo>
                  <a:cubicBezTo>
                    <a:pt x="3256168" y="12024"/>
                    <a:pt x="3258805" y="18390"/>
                    <a:pt x="3258805" y="25028"/>
                  </a:cubicBezTo>
                  <a:lnTo>
                    <a:pt x="3258805" y="1341962"/>
                  </a:lnTo>
                  <a:cubicBezTo>
                    <a:pt x="3258805" y="1355784"/>
                    <a:pt x="3247600" y="1366989"/>
                    <a:pt x="3233777" y="1366989"/>
                  </a:cubicBezTo>
                  <a:lnTo>
                    <a:pt x="25028" y="1366989"/>
                  </a:lnTo>
                  <a:cubicBezTo>
                    <a:pt x="18390" y="1366989"/>
                    <a:pt x="12024" y="1364353"/>
                    <a:pt x="7330" y="1359659"/>
                  </a:cubicBezTo>
                  <a:cubicBezTo>
                    <a:pt x="2637" y="1354965"/>
                    <a:pt x="0" y="1348599"/>
                    <a:pt x="0" y="1341962"/>
                  </a:cubicBezTo>
                  <a:lnTo>
                    <a:pt x="0" y="25028"/>
                  </a:lnTo>
                  <a:cubicBezTo>
                    <a:pt x="0" y="18390"/>
                    <a:pt x="2637" y="12024"/>
                    <a:pt x="7330" y="7330"/>
                  </a:cubicBezTo>
                  <a:cubicBezTo>
                    <a:pt x="12024" y="2637"/>
                    <a:pt x="18390" y="0"/>
                    <a:pt x="25028" y="0"/>
                  </a:cubicBezTo>
                  <a:close/>
                </a:path>
              </a:pathLst>
            </a:custGeom>
            <a:solidFill>
              <a:srgbClr val="CFDBC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3258805" cy="14527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66470" y="1171933"/>
            <a:ext cx="10492244" cy="9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3"/>
              </a:lnSpc>
              <a:spcBef>
                <a:spcPct val="0"/>
              </a:spcBef>
            </a:pPr>
            <a:r>
              <a:rPr lang="en-US" sz="5195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Why do we learn a new language?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07464" y="4171911"/>
            <a:ext cx="10426031" cy="4791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3899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Learning a language is not only about memorizing the words and grammar. </a:t>
            </a:r>
          </a:p>
          <a:p>
            <a:pPr algn="ctr">
              <a:lnSpc>
                <a:spcPts val="7799"/>
              </a:lnSpc>
            </a:pPr>
            <a:r>
              <a:rPr lang="en-US" sz="3899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It helps you to expand your ability and get a new perspective from others. </a:t>
            </a:r>
          </a:p>
          <a:p>
            <a:pPr algn="ctr">
              <a:lnSpc>
                <a:spcPts val="6799"/>
              </a:lnSpc>
            </a:pPr>
            <a:endParaRPr lang="en-US" sz="3899" dirty="0">
              <a:solidFill>
                <a:srgbClr val="000000"/>
              </a:solidFill>
              <a:latin typeface="Accordion Black"/>
              <a:ea typeface="Accordion Black"/>
              <a:cs typeface="Accordion Black"/>
              <a:sym typeface="Accordion Black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48141" y="2599648"/>
            <a:ext cx="7078191" cy="1086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9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Culture understanding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4205" y="1028700"/>
            <a:ext cx="19416410" cy="1160399"/>
            <a:chOff x="0" y="0"/>
            <a:chExt cx="5040515" cy="301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40515" cy="301241"/>
            </a:xfrm>
            <a:custGeom>
              <a:avLst/>
              <a:gdLst/>
              <a:ahLst/>
              <a:cxnLst/>
              <a:rect l="l" t="t" r="r" b="b"/>
              <a:pathLst>
                <a:path w="5040515" h="301241">
                  <a:moveTo>
                    <a:pt x="15949" y="0"/>
                  </a:moveTo>
                  <a:lnTo>
                    <a:pt x="5024566" y="0"/>
                  </a:lnTo>
                  <a:cubicBezTo>
                    <a:pt x="5033375" y="0"/>
                    <a:pt x="5040515" y="7141"/>
                    <a:pt x="5040515" y="15949"/>
                  </a:cubicBezTo>
                  <a:lnTo>
                    <a:pt x="5040515" y="285291"/>
                  </a:lnTo>
                  <a:cubicBezTo>
                    <a:pt x="5040515" y="294100"/>
                    <a:pt x="5033375" y="301241"/>
                    <a:pt x="5024566" y="301241"/>
                  </a:cubicBezTo>
                  <a:lnTo>
                    <a:pt x="15949" y="301241"/>
                  </a:lnTo>
                  <a:cubicBezTo>
                    <a:pt x="7141" y="301241"/>
                    <a:pt x="0" y="294100"/>
                    <a:pt x="0" y="285291"/>
                  </a:cubicBezTo>
                  <a:lnTo>
                    <a:pt x="0" y="15949"/>
                  </a:lnTo>
                  <a:cubicBezTo>
                    <a:pt x="0" y="7141"/>
                    <a:pt x="7141" y="0"/>
                    <a:pt x="1594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040515" cy="386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9985" y="1090740"/>
            <a:ext cx="16230600" cy="942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Connect with people </a:t>
            </a:r>
          </a:p>
        </p:txBody>
      </p:sp>
      <p:sp>
        <p:nvSpPr>
          <p:cNvPr id="6" name="Freeform 6"/>
          <p:cNvSpPr/>
          <p:nvPr/>
        </p:nvSpPr>
        <p:spPr>
          <a:xfrm>
            <a:off x="12139349" y="6408637"/>
            <a:ext cx="5119951" cy="3878363"/>
          </a:xfrm>
          <a:custGeom>
            <a:avLst/>
            <a:gdLst/>
            <a:ahLst/>
            <a:cxnLst/>
            <a:rect l="l" t="t" r="r" b="b"/>
            <a:pathLst>
              <a:path w="5119951" h="3878363">
                <a:moveTo>
                  <a:pt x="0" y="0"/>
                </a:moveTo>
                <a:lnTo>
                  <a:pt x="5119951" y="0"/>
                </a:lnTo>
                <a:lnTo>
                  <a:pt x="5119951" y="3878363"/>
                </a:lnTo>
                <a:lnTo>
                  <a:pt x="0" y="38783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3219053"/>
            <a:ext cx="10156975" cy="4755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4"/>
              </a:lnSpc>
            </a:pPr>
            <a:r>
              <a:rPr lang="en-US" sz="3782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If you speak a different language, you can join another community. Most of us grew up in a certain community and interact with the same kinds of people.  </a:t>
            </a:r>
          </a:p>
          <a:p>
            <a:pPr algn="ctr">
              <a:lnSpc>
                <a:spcPts val="7564"/>
              </a:lnSpc>
              <a:spcBef>
                <a:spcPct val="0"/>
              </a:spcBef>
            </a:pPr>
            <a:r>
              <a:rPr lang="en-US" sz="3782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Language can change your life and future.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B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552450"/>
            <a:ext cx="17087850" cy="9163050"/>
            <a:chOff x="0" y="0"/>
            <a:chExt cx="4500504" cy="24133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0504" cy="2413314"/>
            </a:xfrm>
            <a:custGeom>
              <a:avLst/>
              <a:gdLst/>
              <a:ahLst/>
              <a:cxnLst/>
              <a:rect l="l" t="t" r="r" b="b"/>
              <a:pathLst>
                <a:path w="4500504" h="2413314">
                  <a:moveTo>
                    <a:pt x="18123" y="0"/>
                  </a:moveTo>
                  <a:lnTo>
                    <a:pt x="4482381" y="0"/>
                  </a:lnTo>
                  <a:cubicBezTo>
                    <a:pt x="4487187" y="0"/>
                    <a:pt x="4491797" y="1909"/>
                    <a:pt x="4495196" y="5308"/>
                  </a:cubicBezTo>
                  <a:cubicBezTo>
                    <a:pt x="4498594" y="8707"/>
                    <a:pt x="4500504" y="13316"/>
                    <a:pt x="4500504" y="18123"/>
                  </a:cubicBezTo>
                  <a:lnTo>
                    <a:pt x="4500504" y="2395191"/>
                  </a:lnTo>
                  <a:cubicBezTo>
                    <a:pt x="4500504" y="2405200"/>
                    <a:pt x="4492390" y="2413314"/>
                    <a:pt x="4482381" y="2413314"/>
                  </a:cubicBezTo>
                  <a:lnTo>
                    <a:pt x="18123" y="2413314"/>
                  </a:lnTo>
                  <a:cubicBezTo>
                    <a:pt x="8114" y="2413314"/>
                    <a:pt x="0" y="2405200"/>
                    <a:pt x="0" y="2395191"/>
                  </a:cubicBezTo>
                  <a:lnTo>
                    <a:pt x="0" y="18123"/>
                  </a:lnTo>
                  <a:cubicBezTo>
                    <a:pt x="0" y="8114"/>
                    <a:pt x="8114" y="0"/>
                    <a:pt x="1812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4500504" cy="2575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80"/>
                </a:lnSpc>
              </a:pPr>
              <a:endParaRPr lang="en-US" sz="42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endParaRPr>
            </a:p>
            <a:p>
              <a:pPr algn="ctr">
                <a:lnSpc>
                  <a:spcPts val="5880"/>
                </a:lnSpc>
              </a:pPr>
              <a:endParaRPr lang="en-US" sz="42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endParaRPr>
            </a:p>
            <a:p>
              <a:pPr algn="ctr">
                <a:lnSpc>
                  <a:spcPts val="5880"/>
                </a:lnSpc>
              </a:pPr>
              <a:endParaRPr lang="en-US" sz="42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endParaRPr>
            </a:p>
            <a:p>
              <a:pPr algn="ctr">
                <a:lnSpc>
                  <a:spcPts val="5880"/>
                </a:lnSpc>
              </a:pPr>
              <a:r>
                <a:rPr lang="en-US" sz="4200" dirty="0">
                  <a:solidFill>
                    <a:srgbClr val="000000"/>
                  </a:solidFill>
                  <a:latin typeface="Accordion Black"/>
                  <a:ea typeface="Accordion Black"/>
                  <a:cs typeface="Accordion Black"/>
                  <a:sym typeface="Accordion Black"/>
                </a:rPr>
                <a:t>We don’t need to study for a long time in a day, just do what </a:t>
              </a:r>
            </a:p>
            <a:p>
              <a:pPr algn="ctr">
                <a:lnSpc>
                  <a:spcPts val="5880"/>
                </a:lnSpc>
              </a:pPr>
              <a:r>
                <a:rPr lang="en-US" sz="4200" dirty="0">
                  <a:solidFill>
                    <a:srgbClr val="000000"/>
                  </a:solidFill>
                  <a:latin typeface="Accordion Black"/>
                  <a:ea typeface="Accordion Black"/>
                  <a:cs typeface="Accordion Black"/>
                  <a:sym typeface="Accordion Black"/>
                </a:rPr>
                <a:t>We can do. </a:t>
              </a:r>
            </a:p>
            <a:p>
              <a:pPr algn="ctr">
                <a:lnSpc>
                  <a:spcPts val="5880"/>
                </a:lnSpc>
              </a:pPr>
              <a:r>
                <a:rPr lang="en-US" sz="4200" dirty="0">
                  <a:solidFill>
                    <a:srgbClr val="000000"/>
                  </a:solidFill>
                  <a:latin typeface="Accordion Black"/>
                  <a:ea typeface="Accordion Black"/>
                  <a:cs typeface="Accordion Black"/>
                  <a:sym typeface="Accordion Black"/>
                </a:rPr>
                <a:t>Listing podcast on the train, and watching a movie in a target language. </a:t>
              </a:r>
            </a:p>
            <a:p>
              <a:pPr algn="ctr">
                <a:lnSpc>
                  <a:spcPts val="5880"/>
                </a:lnSpc>
              </a:pPr>
              <a:r>
                <a:rPr lang="en-US" sz="4200" dirty="0">
                  <a:solidFill>
                    <a:srgbClr val="000000"/>
                  </a:solidFill>
                  <a:latin typeface="Accordion Black"/>
                  <a:ea typeface="Accordion Black"/>
                  <a:cs typeface="Accordion Black"/>
                  <a:sym typeface="Accordion Black"/>
                </a:rPr>
                <a:t>Text in a different language, etc. 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2683369" y="755248"/>
            <a:ext cx="3072499" cy="2831541"/>
          </a:xfrm>
          <a:custGeom>
            <a:avLst/>
            <a:gdLst/>
            <a:ahLst/>
            <a:cxnLst/>
            <a:rect l="l" t="t" r="r" b="b"/>
            <a:pathLst>
              <a:path w="3072499" h="2831541">
                <a:moveTo>
                  <a:pt x="0" y="0"/>
                </a:moveTo>
                <a:lnTo>
                  <a:pt x="3072499" y="0"/>
                </a:lnTo>
                <a:lnTo>
                  <a:pt x="3072499" y="2831541"/>
                </a:lnTo>
                <a:lnTo>
                  <a:pt x="0" y="2831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54" b="-4254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79976" y="1143338"/>
            <a:ext cx="8528048" cy="1027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3"/>
              </a:lnSpc>
              <a:spcBef>
                <a:spcPct val="0"/>
              </a:spcBef>
            </a:pPr>
            <a:r>
              <a:rPr lang="en-US" sz="5395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How do we learn?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4205" y="1028700"/>
            <a:ext cx="19416410" cy="1160399"/>
            <a:chOff x="0" y="0"/>
            <a:chExt cx="5040515" cy="301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40515" cy="301241"/>
            </a:xfrm>
            <a:custGeom>
              <a:avLst/>
              <a:gdLst/>
              <a:ahLst/>
              <a:cxnLst/>
              <a:rect l="l" t="t" r="r" b="b"/>
              <a:pathLst>
                <a:path w="5040515" h="301241">
                  <a:moveTo>
                    <a:pt x="15949" y="0"/>
                  </a:moveTo>
                  <a:lnTo>
                    <a:pt x="5024566" y="0"/>
                  </a:lnTo>
                  <a:cubicBezTo>
                    <a:pt x="5033375" y="0"/>
                    <a:pt x="5040515" y="7141"/>
                    <a:pt x="5040515" y="15949"/>
                  </a:cubicBezTo>
                  <a:lnTo>
                    <a:pt x="5040515" y="285291"/>
                  </a:lnTo>
                  <a:cubicBezTo>
                    <a:pt x="5040515" y="294100"/>
                    <a:pt x="5033375" y="301241"/>
                    <a:pt x="5024566" y="301241"/>
                  </a:cubicBezTo>
                  <a:lnTo>
                    <a:pt x="15949" y="301241"/>
                  </a:lnTo>
                  <a:cubicBezTo>
                    <a:pt x="7141" y="301241"/>
                    <a:pt x="0" y="294100"/>
                    <a:pt x="0" y="285291"/>
                  </a:cubicBezTo>
                  <a:lnTo>
                    <a:pt x="0" y="15949"/>
                  </a:lnTo>
                  <a:cubicBezTo>
                    <a:pt x="0" y="7141"/>
                    <a:pt x="7141" y="0"/>
                    <a:pt x="1594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040515" cy="386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6573254"/>
            <a:ext cx="4130519" cy="3337875"/>
          </a:xfrm>
          <a:custGeom>
            <a:avLst/>
            <a:gdLst/>
            <a:ahLst/>
            <a:cxnLst/>
            <a:rect l="l" t="t" r="r" b="b"/>
            <a:pathLst>
              <a:path w="4130519" h="3337875">
                <a:moveTo>
                  <a:pt x="0" y="0"/>
                </a:moveTo>
                <a:lnTo>
                  <a:pt x="4130519" y="0"/>
                </a:lnTo>
                <a:lnTo>
                  <a:pt x="4130519" y="3337875"/>
                </a:lnTo>
                <a:lnTo>
                  <a:pt x="0" y="3337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867" b="-1287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26374" y="1079245"/>
            <a:ext cx="16635252" cy="105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In my case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27453" y="3086413"/>
            <a:ext cx="11395088" cy="451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I’m learning Burmese with a podcast and Facebook. Minor language, hard to find a resource as you get to an advanced level. </a:t>
            </a:r>
          </a:p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So, you need to be wise; textbooks never teach us real language.  </a:t>
            </a:r>
          </a:p>
          <a:p>
            <a:pPr algn="ctr">
              <a:lnSpc>
                <a:spcPts val="5880"/>
              </a:lnSpc>
              <a:spcBef>
                <a:spcPct val="0"/>
              </a:spcBef>
            </a:pPr>
            <a:endParaRPr lang="en-US" sz="4200" dirty="0">
              <a:solidFill>
                <a:srgbClr val="000000"/>
              </a:solidFill>
              <a:latin typeface="Accordion Black"/>
              <a:ea typeface="Accordion Black"/>
              <a:cs typeface="Accordion Black"/>
              <a:sym typeface="Accordion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552450"/>
            <a:ext cx="17087850" cy="9163050"/>
            <a:chOff x="0" y="0"/>
            <a:chExt cx="4500504" cy="24133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0504" cy="2413314"/>
            </a:xfrm>
            <a:custGeom>
              <a:avLst/>
              <a:gdLst/>
              <a:ahLst/>
              <a:cxnLst/>
              <a:rect l="l" t="t" r="r" b="b"/>
              <a:pathLst>
                <a:path w="4500504" h="2413314">
                  <a:moveTo>
                    <a:pt x="18123" y="0"/>
                  </a:moveTo>
                  <a:lnTo>
                    <a:pt x="4482381" y="0"/>
                  </a:lnTo>
                  <a:cubicBezTo>
                    <a:pt x="4487187" y="0"/>
                    <a:pt x="4491797" y="1909"/>
                    <a:pt x="4495196" y="5308"/>
                  </a:cubicBezTo>
                  <a:cubicBezTo>
                    <a:pt x="4498594" y="8707"/>
                    <a:pt x="4500504" y="13316"/>
                    <a:pt x="4500504" y="18123"/>
                  </a:cubicBezTo>
                  <a:lnTo>
                    <a:pt x="4500504" y="2395191"/>
                  </a:lnTo>
                  <a:cubicBezTo>
                    <a:pt x="4500504" y="2405200"/>
                    <a:pt x="4492390" y="2413314"/>
                    <a:pt x="4482381" y="2413314"/>
                  </a:cubicBezTo>
                  <a:lnTo>
                    <a:pt x="18123" y="2413314"/>
                  </a:lnTo>
                  <a:cubicBezTo>
                    <a:pt x="8114" y="2413314"/>
                    <a:pt x="0" y="2405200"/>
                    <a:pt x="0" y="2395191"/>
                  </a:cubicBezTo>
                  <a:lnTo>
                    <a:pt x="0" y="18123"/>
                  </a:lnTo>
                  <a:cubicBezTo>
                    <a:pt x="0" y="8114"/>
                    <a:pt x="8114" y="0"/>
                    <a:pt x="1812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500504" cy="249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080368" y="1028700"/>
            <a:ext cx="5178932" cy="5178932"/>
          </a:xfrm>
          <a:custGeom>
            <a:avLst/>
            <a:gdLst/>
            <a:ahLst/>
            <a:cxnLst/>
            <a:rect l="l" t="t" r="r" b="b"/>
            <a:pathLst>
              <a:path w="5178932" h="5178932">
                <a:moveTo>
                  <a:pt x="0" y="0"/>
                </a:moveTo>
                <a:lnTo>
                  <a:pt x="5178932" y="0"/>
                </a:lnTo>
                <a:lnTo>
                  <a:pt x="5178932" y="5178932"/>
                </a:lnTo>
                <a:lnTo>
                  <a:pt x="0" y="51789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79976" y="762000"/>
            <a:ext cx="8528048" cy="1277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73"/>
              </a:lnSpc>
              <a:spcBef>
                <a:spcPct val="0"/>
              </a:spcBef>
            </a:pPr>
            <a:r>
              <a:rPr lang="en-US" sz="6695">
                <a:solidFill>
                  <a:srgbClr val="7ED957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Fun activity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27912" y="2564287"/>
            <a:ext cx="6393061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Remender these words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33570" y="3609657"/>
            <a:ext cx="6321650" cy="220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5271FF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Bus, Cat, Bread,</a:t>
            </a:r>
          </a:p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5271FF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Clock, Rain,Bag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16268" y="6166027"/>
            <a:ext cx="8888175" cy="283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Compare 1 and 2, a couple of days later, which types that you still remember? 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1862" y="1086863"/>
            <a:ext cx="1307976" cy="88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NO.1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4205" y="1028700"/>
            <a:ext cx="19416410" cy="1160399"/>
            <a:chOff x="0" y="0"/>
            <a:chExt cx="5040515" cy="301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40515" cy="301241"/>
            </a:xfrm>
            <a:custGeom>
              <a:avLst/>
              <a:gdLst/>
              <a:ahLst/>
              <a:cxnLst/>
              <a:rect l="l" t="t" r="r" b="b"/>
              <a:pathLst>
                <a:path w="5040515" h="301241">
                  <a:moveTo>
                    <a:pt x="15949" y="0"/>
                  </a:moveTo>
                  <a:lnTo>
                    <a:pt x="5024566" y="0"/>
                  </a:lnTo>
                  <a:cubicBezTo>
                    <a:pt x="5033375" y="0"/>
                    <a:pt x="5040515" y="7141"/>
                    <a:pt x="5040515" y="15949"/>
                  </a:cubicBezTo>
                  <a:lnTo>
                    <a:pt x="5040515" y="285291"/>
                  </a:lnTo>
                  <a:cubicBezTo>
                    <a:pt x="5040515" y="294100"/>
                    <a:pt x="5033375" y="301241"/>
                    <a:pt x="5024566" y="301241"/>
                  </a:cubicBezTo>
                  <a:lnTo>
                    <a:pt x="15949" y="301241"/>
                  </a:lnTo>
                  <a:cubicBezTo>
                    <a:pt x="7141" y="301241"/>
                    <a:pt x="0" y="294100"/>
                    <a:pt x="0" y="285291"/>
                  </a:cubicBezTo>
                  <a:lnTo>
                    <a:pt x="0" y="15949"/>
                  </a:lnTo>
                  <a:cubicBezTo>
                    <a:pt x="0" y="7141"/>
                    <a:pt x="7141" y="0"/>
                    <a:pt x="1594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040515" cy="386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24048" y="781050"/>
            <a:ext cx="16635252" cy="1218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Fun activity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2493" y="2964754"/>
            <a:ext cx="6855567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Story with those words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39238" y="4547552"/>
            <a:ext cx="9525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543586" y="4728149"/>
            <a:ext cx="15535491" cy="346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“This morning, I rushed to catch the </a:t>
            </a:r>
            <a:r>
              <a:rPr lang="en-US" sz="4800" dirty="0">
                <a:solidFill>
                  <a:srgbClr val="FF3131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bus</a:t>
            </a: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 in the </a:t>
            </a:r>
            <a:r>
              <a:rPr lang="en-US" sz="4800" dirty="0">
                <a:solidFill>
                  <a:srgbClr val="FF3131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rain</a:t>
            </a: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.</a:t>
            </a:r>
          </a:p>
          <a:p>
            <a:pPr algn="ctr">
              <a:lnSpc>
                <a:spcPts val="6719"/>
              </a:lnSpc>
            </a:pP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Suddenly, a </a:t>
            </a:r>
            <a:r>
              <a:rPr lang="en-US" sz="4800" dirty="0">
                <a:solidFill>
                  <a:srgbClr val="FF3131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cat</a:t>
            </a: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 jumped out of my </a:t>
            </a:r>
            <a:r>
              <a:rPr lang="en-US" sz="4800" dirty="0">
                <a:solidFill>
                  <a:srgbClr val="FF3131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bag </a:t>
            </a: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and started eating my </a:t>
            </a:r>
            <a:r>
              <a:rPr lang="en-US" sz="4800" dirty="0">
                <a:solidFill>
                  <a:srgbClr val="FF3131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bread</a:t>
            </a: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. Just then, the </a:t>
            </a:r>
            <a:r>
              <a:rPr lang="en-US" sz="4800" dirty="0">
                <a:solidFill>
                  <a:srgbClr val="FF3131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clock</a:t>
            </a:r>
            <a:r>
              <a:rPr lang="en-US" sz="4800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 rang, and I woke up. It was all a dream.”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5610" y="2140046"/>
            <a:ext cx="1307976" cy="88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NO.2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552450"/>
            <a:ext cx="17087850" cy="9163050"/>
            <a:chOff x="0" y="0"/>
            <a:chExt cx="4500504" cy="24133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0504" cy="2413314"/>
            </a:xfrm>
            <a:custGeom>
              <a:avLst/>
              <a:gdLst/>
              <a:ahLst/>
              <a:cxnLst/>
              <a:rect l="l" t="t" r="r" b="b"/>
              <a:pathLst>
                <a:path w="4500504" h="2413314">
                  <a:moveTo>
                    <a:pt x="18123" y="0"/>
                  </a:moveTo>
                  <a:lnTo>
                    <a:pt x="4482381" y="0"/>
                  </a:lnTo>
                  <a:cubicBezTo>
                    <a:pt x="4487187" y="0"/>
                    <a:pt x="4491797" y="1909"/>
                    <a:pt x="4495196" y="5308"/>
                  </a:cubicBezTo>
                  <a:cubicBezTo>
                    <a:pt x="4498594" y="8707"/>
                    <a:pt x="4500504" y="13316"/>
                    <a:pt x="4500504" y="18123"/>
                  </a:cubicBezTo>
                  <a:lnTo>
                    <a:pt x="4500504" y="2395191"/>
                  </a:lnTo>
                  <a:cubicBezTo>
                    <a:pt x="4500504" y="2405200"/>
                    <a:pt x="4492390" y="2413314"/>
                    <a:pt x="4482381" y="2413314"/>
                  </a:cubicBezTo>
                  <a:lnTo>
                    <a:pt x="18123" y="2413314"/>
                  </a:lnTo>
                  <a:cubicBezTo>
                    <a:pt x="8114" y="2413314"/>
                    <a:pt x="0" y="2405200"/>
                    <a:pt x="0" y="2395191"/>
                  </a:cubicBezTo>
                  <a:lnTo>
                    <a:pt x="0" y="18123"/>
                  </a:lnTo>
                  <a:cubicBezTo>
                    <a:pt x="0" y="8114"/>
                    <a:pt x="8114" y="0"/>
                    <a:pt x="18123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500504" cy="249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56718" y="1213934"/>
            <a:ext cx="12574563" cy="114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3"/>
              </a:lnSpc>
              <a:spcBef>
                <a:spcPct val="0"/>
              </a:spcBef>
            </a:pPr>
            <a:r>
              <a:rPr lang="en-US" sz="5995">
                <a:solidFill>
                  <a:srgbClr val="00BF63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Activity Explanation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96939" y="2449207"/>
            <a:ext cx="14313659" cy="6264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5"/>
              </a:lnSpc>
            </a:pPr>
            <a:r>
              <a:rPr lang="en-US" sz="5004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This activity demonstrates how our memory works better when information is given meaning or context.</a:t>
            </a:r>
          </a:p>
          <a:p>
            <a:pPr algn="ctr">
              <a:lnSpc>
                <a:spcPts val="7005"/>
              </a:lnSpc>
            </a:pPr>
            <a:r>
              <a:rPr lang="en-US" sz="5004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Remember, a story is much better to understand than to just memorize unrelated words when it comes to putting into long-term memory. </a:t>
            </a:r>
          </a:p>
          <a:p>
            <a:pPr algn="ctr">
              <a:lnSpc>
                <a:spcPts val="7005"/>
              </a:lnSpc>
            </a:pPr>
            <a:endParaRPr lang="en-US" sz="5004" dirty="0">
              <a:solidFill>
                <a:srgbClr val="000000"/>
              </a:solidFill>
              <a:latin typeface="Accordion Black"/>
              <a:ea typeface="Accordion Black"/>
              <a:cs typeface="Accordion Black"/>
              <a:sym typeface="Accordion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9522" y="1028700"/>
            <a:ext cx="19416410" cy="1160399"/>
            <a:chOff x="0" y="0"/>
            <a:chExt cx="5040515" cy="301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40515" cy="301241"/>
            </a:xfrm>
            <a:custGeom>
              <a:avLst/>
              <a:gdLst/>
              <a:ahLst/>
              <a:cxnLst/>
              <a:rect l="l" t="t" r="r" b="b"/>
              <a:pathLst>
                <a:path w="5040515" h="301241">
                  <a:moveTo>
                    <a:pt x="15949" y="0"/>
                  </a:moveTo>
                  <a:lnTo>
                    <a:pt x="5024566" y="0"/>
                  </a:lnTo>
                  <a:cubicBezTo>
                    <a:pt x="5033375" y="0"/>
                    <a:pt x="5040515" y="7141"/>
                    <a:pt x="5040515" y="15949"/>
                  </a:cubicBezTo>
                  <a:lnTo>
                    <a:pt x="5040515" y="285291"/>
                  </a:lnTo>
                  <a:cubicBezTo>
                    <a:pt x="5040515" y="294100"/>
                    <a:pt x="5033375" y="301241"/>
                    <a:pt x="5024566" y="301241"/>
                  </a:cubicBezTo>
                  <a:lnTo>
                    <a:pt x="15949" y="301241"/>
                  </a:lnTo>
                  <a:cubicBezTo>
                    <a:pt x="7141" y="301241"/>
                    <a:pt x="0" y="294100"/>
                    <a:pt x="0" y="285291"/>
                  </a:cubicBezTo>
                  <a:lnTo>
                    <a:pt x="0" y="15949"/>
                  </a:lnTo>
                  <a:cubicBezTo>
                    <a:pt x="0" y="7141"/>
                    <a:pt x="7141" y="0"/>
                    <a:pt x="1594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040515" cy="3869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26996" y="918337"/>
            <a:ext cx="16230600" cy="114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dirty="0" err="1">
                <a:solidFill>
                  <a:srgbClr val="FF3131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Conclushion</a:t>
            </a:r>
            <a:endParaRPr lang="en-US" sz="5999" dirty="0">
              <a:solidFill>
                <a:srgbClr val="FF3131"/>
              </a:solidFill>
              <a:latin typeface="Accordion Black"/>
              <a:ea typeface="Accordion Black"/>
              <a:cs typeface="Accordion Black"/>
              <a:sym typeface="Accordion Black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0" y="3803828"/>
            <a:ext cx="18288000" cy="376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The thing is, we don’t need to learn like another subject; always study at the desk.  </a:t>
            </a:r>
          </a:p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The important thing is how we learn, find a suitable method, and enjoy the process of learning that you can bring into your life.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0" y="2532013"/>
            <a:ext cx="19671820" cy="3290024"/>
            <a:chOff x="0" y="-85725"/>
            <a:chExt cx="5181055" cy="866509"/>
          </a:xfrm>
        </p:grpSpPr>
        <p:sp>
          <p:nvSpPr>
            <p:cNvPr id="3" name="Freeform 3"/>
            <p:cNvSpPr/>
            <p:nvPr/>
          </p:nvSpPr>
          <p:spPr>
            <a:xfrm>
              <a:off x="1627" y="2441"/>
              <a:ext cx="5179428" cy="778343"/>
            </a:xfrm>
            <a:custGeom>
              <a:avLst/>
              <a:gdLst/>
              <a:ahLst/>
              <a:cxnLst/>
              <a:rect l="l" t="t" r="r" b="b"/>
              <a:pathLst>
                <a:path w="5179428" h="778343">
                  <a:moveTo>
                    <a:pt x="15747" y="0"/>
                  </a:moveTo>
                  <a:lnTo>
                    <a:pt x="5163681" y="0"/>
                  </a:lnTo>
                  <a:cubicBezTo>
                    <a:pt x="5167858" y="0"/>
                    <a:pt x="5171863" y="1659"/>
                    <a:pt x="5174816" y="4612"/>
                  </a:cubicBezTo>
                  <a:cubicBezTo>
                    <a:pt x="5177769" y="7565"/>
                    <a:pt x="5179428" y="11571"/>
                    <a:pt x="5179428" y="15747"/>
                  </a:cubicBezTo>
                  <a:lnTo>
                    <a:pt x="5179428" y="762595"/>
                  </a:lnTo>
                  <a:cubicBezTo>
                    <a:pt x="5179428" y="766772"/>
                    <a:pt x="5177769" y="770777"/>
                    <a:pt x="5174816" y="773730"/>
                  </a:cubicBezTo>
                  <a:cubicBezTo>
                    <a:pt x="5171863" y="776683"/>
                    <a:pt x="5167858" y="778343"/>
                    <a:pt x="5163681" y="778343"/>
                  </a:cubicBezTo>
                  <a:lnTo>
                    <a:pt x="15747" y="778343"/>
                  </a:lnTo>
                  <a:cubicBezTo>
                    <a:pt x="7050" y="778343"/>
                    <a:pt x="0" y="771292"/>
                    <a:pt x="0" y="762595"/>
                  </a:cubicBezTo>
                  <a:lnTo>
                    <a:pt x="0" y="15747"/>
                  </a:lnTo>
                  <a:cubicBezTo>
                    <a:pt x="0" y="7050"/>
                    <a:pt x="7050" y="0"/>
                    <a:pt x="15747" y="0"/>
                  </a:cubicBezTo>
                  <a:close/>
                </a:path>
              </a:pathLst>
            </a:custGeom>
            <a:solidFill>
              <a:srgbClr val="FFDBC3"/>
            </a:solidFill>
            <a:ln w="19050" cap="rnd">
              <a:solidFill>
                <a:srgbClr val="3E342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179428" cy="8640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95400" y="3266898"/>
            <a:ext cx="14401799" cy="1709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838"/>
              </a:lnSpc>
              <a:spcBef>
                <a:spcPct val="0"/>
              </a:spcBef>
            </a:pPr>
            <a:r>
              <a:rPr lang="en-US" sz="10599" dirty="0">
                <a:solidFill>
                  <a:srgbClr val="FF914D"/>
                </a:solidFill>
                <a:latin typeface="Accordion Black"/>
                <a:ea typeface="Accordion Black"/>
                <a:cs typeface="Accordion Black"/>
                <a:sym typeface="Accordion Black"/>
              </a:rPr>
              <a:t>Thank you!!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481</Words>
  <Application>Microsoft Office PowerPoint</Application>
  <PresentationFormat>ユーザー設定</PresentationFormat>
  <Paragraphs>49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Accordion Black</vt:lpstr>
      <vt:lpstr>Calibri</vt:lpstr>
      <vt:lpstr>Rounded M+</vt:lpstr>
      <vt:lpstr>Cooper Hewitt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secrets of learning a new language</dc:title>
  <dc:creator>林力</dc:creator>
  <cp:lastModifiedBy>力 林</cp:lastModifiedBy>
  <cp:revision>2</cp:revision>
  <dcterms:created xsi:type="dcterms:W3CDTF">2006-08-16T00:00:00Z</dcterms:created>
  <dcterms:modified xsi:type="dcterms:W3CDTF">2025-05-25T13:37:45Z</dcterms:modified>
  <dc:identifier>DAGoR9tbISs</dc:identifier>
</cp:coreProperties>
</file>