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47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499c937b6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499c937b6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499c937b6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499c937b62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499c937b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499c937b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99c937b6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499c937b6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499c937b6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499c937b6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499c937b6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499c937b6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499c937b6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499c937b6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499c937b6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499c937b6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499c937b6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499c937b62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499c937b62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499c937b62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499c937b62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499c937b62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499c937b62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499c937b62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499c937b62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499c937b62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499c937b62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499c937b62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499c937b6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499c937b6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499c937b62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499c937b62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499c937b62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499c937b62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499c937b62_1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1499c937b62_1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499c937b62_1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1499c937b62_1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499c937b62_1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1499c937b62_1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AIOAlaACuv4" TargetMode="Externa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5245075" y="1742275"/>
            <a:ext cx="2976600" cy="114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Fast Car</a:t>
            </a:r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5520775" y="2930125"/>
            <a:ext cx="2425200" cy="5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/>
              <a:t>Tracy chapmen</a:t>
            </a:r>
            <a:endParaRPr sz="2000"/>
          </a:p>
        </p:txBody>
      </p:sp>
      <p:pic>
        <p:nvPicPr>
          <p:cNvPr id="131" name="Google Shape;131;p25" descr="Fast Car / ファスト・カー（Tracy Chapman / トレイシー・チャップマン）1988 : 洋楽和訳 Neverending  Musi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275" y="408050"/>
            <a:ext cx="4313025" cy="43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EA3406A-D242-4628-9C0D-E7A87BBAAA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21675" y="440283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/>
        </p:nvSpPr>
        <p:spPr>
          <a:xfrm>
            <a:off x="541825" y="562700"/>
            <a:ext cx="4471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/>
              <a:t>About the singer </a:t>
            </a:r>
            <a:endParaRPr sz="2600"/>
          </a:p>
        </p:txBody>
      </p:sp>
      <p:pic>
        <p:nvPicPr>
          <p:cNvPr id="137" name="Google Shape;137;p26" descr="Tracy Chapman / トレイシー・チャップマン「GREATEST HITS / グレイテスト・ヒッツ」 | Warner Music  Japa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2688" y="1577675"/>
            <a:ext cx="2818625" cy="2818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26"/>
          <p:cNvGrpSpPr/>
          <p:nvPr/>
        </p:nvGrpSpPr>
        <p:grpSpPr>
          <a:xfrm>
            <a:off x="1447100" y="4005625"/>
            <a:ext cx="1988913" cy="178300"/>
            <a:chOff x="1447100" y="4005625"/>
            <a:chExt cx="1988913" cy="178300"/>
          </a:xfrm>
        </p:grpSpPr>
        <p:cxnSp>
          <p:nvCxnSpPr>
            <p:cNvPr id="139" name="Google Shape;139;p26"/>
            <p:cNvCxnSpPr/>
            <p:nvPr/>
          </p:nvCxnSpPr>
          <p:spPr>
            <a:xfrm rot="10800000" flipH="1">
              <a:off x="1447100" y="4005625"/>
              <a:ext cx="1501800" cy="13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" name="Google Shape;140;p26"/>
            <p:cNvCxnSpPr/>
            <p:nvPr/>
          </p:nvCxnSpPr>
          <p:spPr>
            <a:xfrm>
              <a:off x="2949113" y="4005725"/>
              <a:ext cx="486900" cy="178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41" name="Google Shape;141;p26"/>
          <p:cNvGrpSpPr/>
          <p:nvPr/>
        </p:nvGrpSpPr>
        <p:grpSpPr>
          <a:xfrm>
            <a:off x="5757125" y="3393375"/>
            <a:ext cx="2857775" cy="178863"/>
            <a:chOff x="5796050" y="3346675"/>
            <a:chExt cx="2857775" cy="178863"/>
          </a:xfrm>
        </p:grpSpPr>
        <p:cxnSp>
          <p:nvCxnSpPr>
            <p:cNvPr id="142" name="Google Shape;142;p26"/>
            <p:cNvCxnSpPr/>
            <p:nvPr/>
          </p:nvCxnSpPr>
          <p:spPr>
            <a:xfrm flipH="1">
              <a:off x="6283225" y="3346675"/>
              <a:ext cx="2370600" cy="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26"/>
            <p:cNvCxnSpPr/>
            <p:nvPr/>
          </p:nvCxnSpPr>
          <p:spPr>
            <a:xfrm flipH="1">
              <a:off x="5796050" y="3347338"/>
              <a:ext cx="486900" cy="178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4" name="Google Shape;144;p26"/>
          <p:cNvSpPr txBox="1"/>
          <p:nvPr/>
        </p:nvSpPr>
        <p:spPr>
          <a:xfrm>
            <a:off x="6237100" y="1466300"/>
            <a:ext cx="2502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/>
              <a:t>African American singer</a:t>
            </a:r>
            <a:endParaRPr sz="1600"/>
          </a:p>
        </p:txBody>
      </p:sp>
      <p:sp>
        <p:nvSpPr>
          <p:cNvPr id="145" name="Google Shape;145;p26"/>
          <p:cNvSpPr txBox="1"/>
          <p:nvPr/>
        </p:nvSpPr>
        <p:spPr>
          <a:xfrm>
            <a:off x="1408175" y="3676375"/>
            <a:ext cx="148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/>
              <a:t>58 years old</a:t>
            </a:r>
            <a:endParaRPr sz="1600"/>
          </a:p>
        </p:txBody>
      </p:sp>
      <p:sp>
        <p:nvSpPr>
          <p:cNvPr id="146" name="Google Shape;146;p26"/>
          <p:cNvSpPr txBox="1"/>
          <p:nvPr/>
        </p:nvSpPr>
        <p:spPr>
          <a:xfrm>
            <a:off x="6237100" y="3032350"/>
            <a:ext cx="2588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/>
              <a:t>Interested in social issues</a:t>
            </a:r>
            <a:endParaRPr sz="1600"/>
          </a:p>
        </p:txBody>
      </p:sp>
      <p:grpSp>
        <p:nvGrpSpPr>
          <p:cNvPr id="147" name="Google Shape;147;p26"/>
          <p:cNvGrpSpPr/>
          <p:nvPr/>
        </p:nvGrpSpPr>
        <p:grpSpPr>
          <a:xfrm>
            <a:off x="1352075" y="2487500"/>
            <a:ext cx="1988913" cy="178300"/>
            <a:chOff x="1447100" y="4005625"/>
            <a:chExt cx="1988913" cy="178300"/>
          </a:xfrm>
        </p:grpSpPr>
        <p:cxnSp>
          <p:nvCxnSpPr>
            <p:cNvPr id="148" name="Google Shape;148;p26"/>
            <p:cNvCxnSpPr/>
            <p:nvPr/>
          </p:nvCxnSpPr>
          <p:spPr>
            <a:xfrm rot="10800000" flipH="1">
              <a:off x="1447100" y="4005625"/>
              <a:ext cx="1501800" cy="13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26"/>
            <p:cNvCxnSpPr/>
            <p:nvPr/>
          </p:nvCxnSpPr>
          <p:spPr>
            <a:xfrm>
              <a:off x="2949113" y="4005725"/>
              <a:ext cx="486900" cy="178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0" name="Google Shape;150;p26"/>
          <p:cNvSpPr txBox="1"/>
          <p:nvPr/>
        </p:nvSpPr>
        <p:spPr>
          <a:xfrm>
            <a:off x="1265150" y="2152575"/>
            <a:ext cx="1715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/>
              <a:t>Tracy Chapmen</a:t>
            </a:r>
            <a:endParaRPr sz="1600"/>
          </a:p>
        </p:txBody>
      </p:sp>
      <p:grpSp>
        <p:nvGrpSpPr>
          <p:cNvPr id="151" name="Google Shape;151;p26"/>
          <p:cNvGrpSpPr/>
          <p:nvPr/>
        </p:nvGrpSpPr>
        <p:grpSpPr>
          <a:xfrm>
            <a:off x="5757113" y="1802600"/>
            <a:ext cx="2857775" cy="178863"/>
            <a:chOff x="5796050" y="3346675"/>
            <a:chExt cx="2857775" cy="178863"/>
          </a:xfrm>
        </p:grpSpPr>
        <p:cxnSp>
          <p:nvCxnSpPr>
            <p:cNvPr id="152" name="Google Shape;152;p26"/>
            <p:cNvCxnSpPr/>
            <p:nvPr/>
          </p:nvCxnSpPr>
          <p:spPr>
            <a:xfrm flipH="1">
              <a:off x="6283225" y="3346675"/>
              <a:ext cx="2370600" cy="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26"/>
            <p:cNvCxnSpPr/>
            <p:nvPr/>
          </p:nvCxnSpPr>
          <p:spPr>
            <a:xfrm flipH="1">
              <a:off x="5796050" y="3347338"/>
              <a:ext cx="486900" cy="178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81AC085-E696-41B6-94CC-B9E4D64B0B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18800" y="441164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8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7" descr="Petition · Induct Tracy Chapman into the Rock and Roll Hall of Fame ·  Change.org"/>
          <p:cNvPicPr preferRelativeResize="0"/>
          <p:nvPr/>
        </p:nvPicPr>
        <p:blipFill>
          <a:blip r:embed="rId5">
            <a:alphaModFix amt="38000"/>
          </a:blip>
          <a:stretch>
            <a:fillRect/>
          </a:stretch>
        </p:blipFill>
        <p:spPr>
          <a:xfrm>
            <a:off x="-481575" y="-65175"/>
            <a:ext cx="9680076" cy="5445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 txBox="1"/>
          <p:nvPr/>
        </p:nvSpPr>
        <p:spPr>
          <a:xfrm>
            <a:off x="5743350" y="1051200"/>
            <a:ext cx="2675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・From state of Ohio</a:t>
            </a:r>
            <a:endParaRPr sz="1700"/>
          </a:p>
        </p:txBody>
      </p:sp>
      <p:sp>
        <p:nvSpPr>
          <p:cNvPr id="160" name="Google Shape;160;p27"/>
          <p:cNvSpPr txBox="1"/>
          <p:nvPr/>
        </p:nvSpPr>
        <p:spPr>
          <a:xfrm>
            <a:off x="5743350" y="1595925"/>
            <a:ext cx="2996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・Growing up with music</a:t>
            </a:r>
            <a:endParaRPr sz="1700"/>
          </a:p>
        </p:txBody>
      </p:sp>
      <p:sp>
        <p:nvSpPr>
          <p:cNvPr id="161" name="Google Shape;161;p27"/>
          <p:cNvSpPr txBox="1"/>
          <p:nvPr/>
        </p:nvSpPr>
        <p:spPr>
          <a:xfrm>
            <a:off x="5743350" y="2140650"/>
            <a:ext cx="2996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・Joining social movements</a:t>
            </a:r>
            <a:endParaRPr sz="1700"/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3D2406C-761F-4774-9825-D37E5A2465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36250" y="4495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599500"/>
            <a:ext cx="85206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Social Background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from 1960’s to 1980’s</a:t>
            </a:r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8775" y="1883500"/>
            <a:ext cx="4035121" cy="27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B15E7F8-C1AA-4ED7-BAD5-18244E08D7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80512" y="47810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244525" y="184000"/>
            <a:ext cx="8520600" cy="6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400"/>
              <a:t>Civil Rights Movement</a:t>
            </a:r>
            <a:endParaRPr/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525" y="1235150"/>
            <a:ext cx="3747450" cy="303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67125" y="1017727"/>
            <a:ext cx="4109099" cy="27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18437" y="874024"/>
            <a:ext cx="3022226" cy="388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5EEF13A-81BC-416B-9D6F-51AA054B71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58725" y="43487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9819"/>
              <a:buFont typeface="Arial"/>
              <a:buNone/>
            </a:pPr>
            <a:r>
              <a:rPr lang="ja" sz="3688"/>
              <a:t>Yearly Income of BLACK FAMILY</a:t>
            </a:r>
            <a:endParaRPr sz="3688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900">
                <a:solidFill>
                  <a:srgbClr val="FF0000"/>
                </a:solidFill>
              </a:rPr>
              <a:t>61%</a:t>
            </a:r>
            <a:r>
              <a:rPr lang="ja" sz="2900"/>
              <a:t> of income of White Family</a:t>
            </a:r>
            <a:endParaRPr sz="2900"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1B834C4-122D-4CCC-83D0-17106967F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9142" y="39910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Important things for Americans</a:t>
            </a:r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body" idx="1"/>
          </p:nvPr>
        </p:nvSpPr>
        <p:spPr>
          <a:xfrm>
            <a:off x="311700" y="1543500"/>
            <a:ext cx="8520600" cy="27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800"/>
              <a:t>their own </a:t>
            </a:r>
            <a:r>
              <a:rPr lang="ja" sz="4800">
                <a:solidFill>
                  <a:srgbClr val="FF0000"/>
                </a:solidFill>
              </a:rPr>
              <a:t>efforts</a:t>
            </a:r>
            <a:r>
              <a:rPr lang="ja"/>
              <a:t> 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00"/>
              <a:t>and</a:t>
            </a:r>
            <a:endParaRPr sz="30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4800"/>
              <a:t>their own </a:t>
            </a:r>
            <a:r>
              <a:rPr lang="ja" sz="4800">
                <a:solidFill>
                  <a:srgbClr val="FF0000"/>
                </a:solidFill>
              </a:rPr>
              <a:t>capacity</a:t>
            </a:r>
            <a:r>
              <a:rPr lang="ja" sz="4800"/>
              <a:t> </a:t>
            </a:r>
            <a:endParaRPr sz="48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B3FE17A-60A8-4078-A2A4-7AFAB90A39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85304" y="41973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But … </a:t>
            </a:r>
            <a:endParaRPr/>
          </a:p>
        </p:txBody>
      </p:sp>
      <p:sp>
        <p:nvSpPr>
          <p:cNvPr id="193" name="Google Shape;193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/>
              <a:t>They do </a:t>
            </a:r>
            <a:r>
              <a:rPr lang="ja" sz="3000">
                <a:solidFill>
                  <a:srgbClr val="FF0000"/>
                </a:solidFill>
              </a:rPr>
              <a:t>NOT HAVE</a:t>
            </a:r>
            <a:endParaRPr sz="30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FF0000"/>
                </a:solidFill>
              </a:rPr>
              <a:t>HIGH QUALITY</a:t>
            </a:r>
            <a:r>
              <a:rPr lang="ja" sz="3000"/>
              <a:t> of </a:t>
            </a:r>
            <a:r>
              <a:rPr lang="ja" sz="3000">
                <a:solidFill>
                  <a:srgbClr val="FF0000"/>
                </a:solidFill>
              </a:rPr>
              <a:t>EDUCATION</a:t>
            </a:r>
            <a:endParaRPr sz="3000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3000">
                <a:solidFill>
                  <a:srgbClr val="FF0000"/>
                </a:solidFill>
              </a:rPr>
              <a:t>HIGH ECONOMICAL </a:t>
            </a:r>
            <a:r>
              <a:rPr lang="ja" sz="3000"/>
              <a:t>and </a:t>
            </a:r>
            <a:r>
              <a:rPr lang="ja" sz="3000">
                <a:solidFill>
                  <a:srgbClr val="FF0000"/>
                </a:solidFill>
              </a:rPr>
              <a:t>SOCIAL STATUS</a:t>
            </a:r>
            <a:endParaRPr sz="3000">
              <a:solidFill>
                <a:srgbClr val="FF0000"/>
              </a:solidFill>
            </a:endParaRPr>
          </a:p>
        </p:txBody>
      </p:sp>
      <p:pic>
        <p:nvPicPr>
          <p:cNvPr id="194" name="Google Shape;19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2125" y="75000"/>
            <a:ext cx="2387825" cy="24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6547" y="138175"/>
            <a:ext cx="3316624" cy="30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9F8A138-CAEB-497F-BB4B-5297E3776A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62706" y="429207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>
            <a:spLocks noGrp="1"/>
          </p:cNvSpPr>
          <p:nvPr>
            <p:ph type="body" idx="1"/>
          </p:nvPr>
        </p:nvSpPr>
        <p:spPr>
          <a:xfrm>
            <a:off x="311700" y="399200"/>
            <a:ext cx="8520600" cy="41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/>
              <a:t>STILL．．．</a:t>
            </a:r>
            <a:endParaRPr sz="3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7200">
                <a:solidFill>
                  <a:srgbClr val="1155CC"/>
                </a:solidFill>
              </a:rPr>
              <a:t>POOR</a:t>
            </a:r>
            <a:endParaRPr sz="7200">
              <a:solidFill>
                <a:srgbClr val="1155CC"/>
              </a:solidFill>
            </a:endParaRPr>
          </a:p>
        </p:txBody>
      </p:sp>
      <p:pic>
        <p:nvPicPr>
          <p:cNvPr id="201" name="Google Shape;20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9350" y="813751"/>
            <a:ext cx="3208349" cy="39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90DC705-93DC-4B1C-A1FF-401CFD9DEB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60674" y="41625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>
            <a:spLocks noGrp="1"/>
          </p:cNvSpPr>
          <p:nvPr>
            <p:ph type="title"/>
          </p:nvPr>
        </p:nvSpPr>
        <p:spPr>
          <a:xfrm>
            <a:off x="218325" y="904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THEME of THIS SONG</a:t>
            </a:r>
            <a:endParaRPr/>
          </a:p>
        </p:txBody>
      </p:sp>
      <p:sp>
        <p:nvSpPr>
          <p:cNvPr id="207" name="Google Shape;207;p34"/>
          <p:cNvSpPr txBox="1">
            <a:spLocks noGrp="1"/>
          </p:cNvSpPr>
          <p:nvPr>
            <p:ph type="body" idx="1"/>
          </p:nvPr>
        </p:nvSpPr>
        <p:spPr>
          <a:xfrm>
            <a:off x="311700" y="2070000"/>
            <a:ext cx="8520600" cy="10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6000" dirty="0"/>
              <a:t>Endless Poverty</a:t>
            </a:r>
            <a:endParaRPr sz="6000" dirty="0"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740C5E3-A3D4-409D-8241-14A02B077C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51739" y="386698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US" altLang="ja-JP" dirty="0"/>
              <a:t>Click here and listen to it !!</a:t>
            </a:r>
            <a:br>
              <a:rPr lang="en-US" altLang="ja-JP" dirty="0"/>
            </a:br>
            <a:endParaRPr dirty="0"/>
          </a:p>
        </p:txBody>
      </p:sp>
      <p:sp>
        <p:nvSpPr>
          <p:cNvPr id="213" name="Google Shape;213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dirty="0">
                <a:hlinkClick r:id="rId5"/>
              </a:rPr>
              <a:t>https://www.youtube.com/watch?v=AIOAlaACuv4</a:t>
            </a:r>
            <a:endParaRPr lang="en-US" altLang="ja" dirty="0"/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C85EDEE-B323-4CEE-95B8-E133A24EF0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8593" y="429207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>
            <a:spLocks noGrp="1"/>
          </p:cNvSpPr>
          <p:nvPr>
            <p:ph type="body" idx="1"/>
          </p:nvPr>
        </p:nvSpPr>
        <p:spPr>
          <a:xfrm>
            <a:off x="311700" y="261025"/>
            <a:ext cx="8685600" cy="46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[Verse 1]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You got a fast car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I want a </a:t>
            </a:r>
            <a:r>
              <a:rPr lang="ja" sz="6000" b="1">
                <a:solidFill>
                  <a:srgbClr val="FF0000"/>
                </a:solidFill>
              </a:rPr>
              <a:t>ticket</a:t>
            </a:r>
            <a:r>
              <a:rPr lang="ja" sz="6000">
                <a:solidFill>
                  <a:schemeClr val="dk1"/>
                </a:solidFill>
              </a:rPr>
              <a:t> to anywhere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Maybe we </a:t>
            </a:r>
            <a:r>
              <a:rPr lang="ja" sz="6000" b="1">
                <a:solidFill>
                  <a:srgbClr val="FF0000"/>
                </a:solidFill>
              </a:rPr>
              <a:t>make a deal</a:t>
            </a:r>
            <a:endParaRPr sz="60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Maybe together, we can get somewhere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Any place is better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Starting from</a:t>
            </a:r>
            <a:r>
              <a:rPr lang="ja" sz="6000" b="1">
                <a:solidFill>
                  <a:schemeClr val="dk1"/>
                </a:solidFill>
              </a:rPr>
              <a:t> </a:t>
            </a:r>
            <a:r>
              <a:rPr lang="ja" sz="6000" b="1">
                <a:solidFill>
                  <a:srgbClr val="FF0000"/>
                </a:solidFill>
              </a:rPr>
              <a:t>zero</a:t>
            </a:r>
            <a:r>
              <a:rPr lang="ja" sz="6000">
                <a:solidFill>
                  <a:schemeClr val="dk1"/>
                </a:solidFill>
              </a:rPr>
              <a:t>, got nothing to lose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Maybe we'll make something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ja" sz="6000">
                <a:solidFill>
                  <a:schemeClr val="dk1"/>
                </a:solidFill>
              </a:rPr>
              <a:t>Me, myself, I got nothing to prove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54DA463-3284-4319-98DB-BCD0BE15C9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39416" y="434118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>
            <a:spLocks noGrp="1"/>
          </p:cNvSpPr>
          <p:nvPr>
            <p:ph type="body" idx="1"/>
          </p:nvPr>
        </p:nvSpPr>
        <p:spPr>
          <a:xfrm>
            <a:off x="311700" y="214950"/>
            <a:ext cx="8520600" cy="47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[Verse 2]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You got a fast car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I got a plan to get us </a:t>
            </a:r>
            <a:r>
              <a:rPr lang="ja" sz="2800" b="1">
                <a:solidFill>
                  <a:srgbClr val="FF0000"/>
                </a:solidFill>
              </a:rPr>
              <a:t>outta here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I been working at the </a:t>
            </a:r>
            <a:r>
              <a:rPr lang="ja" sz="2800" b="1">
                <a:solidFill>
                  <a:srgbClr val="FF0000"/>
                </a:solidFill>
              </a:rPr>
              <a:t>convenience store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Managed to save just a little bit of money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Won't have to drive too far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Just ‘cross the </a:t>
            </a:r>
            <a:r>
              <a:rPr lang="ja" sz="2800" b="1">
                <a:solidFill>
                  <a:srgbClr val="FF0000"/>
                </a:solidFill>
              </a:rPr>
              <a:t>border</a:t>
            </a:r>
            <a:r>
              <a:rPr lang="ja" sz="2800">
                <a:solidFill>
                  <a:schemeClr val="dk1"/>
                </a:solidFill>
              </a:rPr>
              <a:t> and into the city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You and I can both get jobs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Finally see what it means to be living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8CEEC30-28B4-43F3-8065-978D7C78C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85303" y="435146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>
            <a:spLocks noGrp="1"/>
          </p:cNvSpPr>
          <p:nvPr>
            <p:ph type="body" idx="1"/>
          </p:nvPr>
        </p:nvSpPr>
        <p:spPr>
          <a:xfrm>
            <a:off x="311700" y="337775"/>
            <a:ext cx="8520600" cy="46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[Verse 3]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See, my old man‘s got a </a:t>
            </a:r>
            <a:r>
              <a:rPr lang="ja" sz="2800" b="1">
                <a:solidFill>
                  <a:srgbClr val="FF0000"/>
                </a:solidFill>
              </a:rPr>
              <a:t>promlem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He lives with a </a:t>
            </a:r>
            <a:r>
              <a:rPr lang="ja" sz="2800" b="1">
                <a:solidFill>
                  <a:srgbClr val="FF0000"/>
                </a:solidFill>
              </a:rPr>
              <a:t>bottle</a:t>
            </a:r>
            <a:r>
              <a:rPr lang="ja" sz="2800">
                <a:solidFill>
                  <a:schemeClr val="dk1"/>
                </a:solidFill>
              </a:rPr>
              <a:t>, that's the way it is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He says his body‘s too old for </a:t>
            </a:r>
            <a:r>
              <a:rPr lang="ja" sz="2800" b="1">
                <a:solidFill>
                  <a:srgbClr val="FF0000"/>
                </a:solidFill>
              </a:rPr>
              <a:t>working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His body's too young to look like his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When mama went off and left him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She wanted more from life than he could give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I said, “Somebody‘s gotta </a:t>
            </a:r>
            <a:r>
              <a:rPr lang="ja" sz="2800" b="1">
                <a:solidFill>
                  <a:srgbClr val="FF0000"/>
                </a:solidFill>
              </a:rPr>
              <a:t>take care of</a:t>
            </a:r>
            <a:r>
              <a:rPr lang="ja" sz="2800">
                <a:solidFill>
                  <a:schemeClr val="dk1"/>
                </a:solidFill>
              </a:rPr>
              <a:t> him"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So I quit school, and that's what I did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070C71D-29B1-416B-832E-D8340480B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88045" y="43993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>
            <a:spLocks noGrp="1"/>
          </p:cNvSpPr>
          <p:nvPr>
            <p:ph type="body" idx="1"/>
          </p:nvPr>
        </p:nvSpPr>
        <p:spPr>
          <a:xfrm>
            <a:off x="311700" y="460600"/>
            <a:ext cx="8520600" cy="43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[Refrain]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You got a fast car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Is it fast enough so we can fly away?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We gotta </a:t>
            </a:r>
            <a:r>
              <a:rPr lang="ja" sz="2800" b="1">
                <a:solidFill>
                  <a:srgbClr val="FF0000"/>
                </a:solidFill>
              </a:rPr>
              <a:t>make a decision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Leave tonight, or live and die this way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FBA8ED8-9B0C-424F-89C4-F3366870A2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79820" y="42765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0"/>
          <p:cNvSpPr txBox="1">
            <a:spLocks noGrp="1"/>
          </p:cNvSpPr>
          <p:nvPr>
            <p:ph type="body" idx="1"/>
          </p:nvPr>
        </p:nvSpPr>
        <p:spPr>
          <a:xfrm>
            <a:off x="311700" y="383850"/>
            <a:ext cx="8520600" cy="41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[Chorus]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So I remember when we were </a:t>
            </a:r>
            <a:r>
              <a:rPr lang="ja" sz="2800" b="1">
                <a:solidFill>
                  <a:srgbClr val="FF0000"/>
                </a:solidFill>
              </a:rPr>
              <a:t>driving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Driving in your car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Speed so fast, it felt like I was </a:t>
            </a:r>
            <a:r>
              <a:rPr lang="ja" sz="2800" b="1">
                <a:solidFill>
                  <a:srgbClr val="FF0000"/>
                </a:solidFill>
              </a:rPr>
              <a:t>drunk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City lights lay out before us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And your arm felt nice wrapped ‘round my </a:t>
            </a:r>
            <a:r>
              <a:rPr lang="ja" sz="2800" b="1">
                <a:solidFill>
                  <a:srgbClr val="FF0000"/>
                </a:solidFill>
              </a:rPr>
              <a:t>shoulder</a:t>
            </a:r>
            <a:endParaRPr sz="28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And I-I had a feeling that I belonged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 sz="2800">
                <a:solidFill>
                  <a:schemeClr val="dk1"/>
                </a:solidFill>
              </a:rPr>
              <a:t>I-I had a feeling I could be someone, be someone, be someone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373E437-F92D-4726-97FD-75900C062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95578" y="43532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1"/>
          <p:cNvSpPr txBox="1">
            <a:spLocks noGrp="1"/>
          </p:cNvSpPr>
          <p:nvPr>
            <p:ph type="body" idx="1"/>
          </p:nvPr>
        </p:nvSpPr>
        <p:spPr>
          <a:xfrm>
            <a:off x="311700" y="337775"/>
            <a:ext cx="8520600" cy="41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[Verse 4]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You got a fast car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We go</a:t>
            </a:r>
            <a:r>
              <a:rPr lang="ja" sz="2400">
                <a:solidFill>
                  <a:srgbClr val="FF0000"/>
                </a:solidFill>
              </a:rPr>
              <a:t> </a:t>
            </a:r>
            <a:r>
              <a:rPr lang="ja" sz="2400" b="1">
                <a:solidFill>
                  <a:srgbClr val="FF0000"/>
                </a:solidFill>
              </a:rPr>
              <a:t>cruising</a:t>
            </a:r>
            <a:r>
              <a:rPr lang="ja" sz="2400">
                <a:solidFill>
                  <a:schemeClr val="dk1"/>
                </a:solidFill>
              </a:rPr>
              <a:t>, entertain ourselves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You still ain't got a job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And I work in a market as a</a:t>
            </a:r>
            <a:r>
              <a:rPr lang="ja" sz="2400" b="1">
                <a:solidFill>
                  <a:schemeClr val="dk1"/>
                </a:solidFill>
              </a:rPr>
              <a:t> </a:t>
            </a:r>
            <a:r>
              <a:rPr lang="ja" sz="2400" b="1">
                <a:solidFill>
                  <a:srgbClr val="FF0000"/>
                </a:solidFill>
              </a:rPr>
              <a:t>checkout</a:t>
            </a:r>
            <a:endParaRPr sz="24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I know things will get better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You'll find work and I'll get promoted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We‘ll move out of the </a:t>
            </a:r>
            <a:r>
              <a:rPr lang="ja" sz="2400" b="1">
                <a:solidFill>
                  <a:srgbClr val="FF0000"/>
                </a:solidFill>
              </a:rPr>
              <a:t>shelter</a:t>
            </a:r>
            <a:endParaRPr sz="24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Buy a </a:t>
            </a:r>
            <a:r>
              <a:rPr lang="ja" sz="2400" b="1">
                <a:solidFill>
                  <a:srgbClr val="FF0000"/>
                </a:solidFill>
              </a:rPr>
              <a:t>bigger</a:t>
            </a:r>
            <a:r>
              <a:rPr lang="ja" sz="2400">
                <a:solidFill>
                  <a:schemeClr val="dk1"/>
                </a:solidFill>
              </a:rPr>
              <a:t> and live in the suburbs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400">
                <a:solidFill>
                  <a:schemeClr val="dk1"/>
                </a:solidFill>
              </a:rPr>
              <a:t>[Chorus]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400"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618E5BB-EF21-4C4F-A719-24027B1AA2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88045" y="43993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2"/>
          <p:cNvSpPr txBox="1">
            <a:spLocks noGrp="1"/>
          </p:cNvSpPr>
          <p:nvPr>
            <p:ph type="body" idx="1"/>
          </p:nvPr>
        </p:nvSpPr>
        <p:spPr>
          <a:xfrm>
            <a:off x="311700" y="245650"/>
            <a:ext cx="8520600" cy="46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[Verse 5]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You got a fast car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I got a job that pays all our </a:t>
            </a:r>
            <a:r>
              <a:rPr lang="ja" sz="2200" b="1">
                <a:solidFill>
                  <a:srgbClr val="FF0000"/>
                </a:solidFill>
              </a:rPr>
              <a:t>bills</a:t>
            </a:r>
            <a:endParaRPr sz="22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You stay out drinkin‘ late at the </a:t>
            </a:r>
            <a:r>
              <a:rPr lang="ja" sz="2200" b="1">
                <a:solidFill>
                  <a:srgbClr val="FF0000"/>
                </a:solidFill>
              </a:rPr>
              <a:t>bar</a:t>
            </a:r>
            <a:endParaRPr sz="2200" b="1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See more of your friends than you do of your kids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I'd always hoped for better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Thought maybe </a:t>
            </a:r>
            <a:r>
              <a:rPr lang="ja" sz="2200" b="1">
                <a:solidFill>
                  <a:srgbClr val="FF0000"/>
                </a:solidFill>
              </a:rPr>
              <a:t>together</a:t>
            </a:r>
            <a:r>
              <a:rPr lang="ja" sz="2200">
                <a:solidFill>
                  <a:schemeClr val="dk1"/>
                </a:solidFill>
              </a:rPr>
              <a:t>, you and me'd find it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I got no plans, I ain't going nowhere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So take your fast car and keep on driving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>
                <a:solidFill>
                  <a:schemeClr val="dk1"/>
                </a:solidFill>
              </a:rPr>
              <a:t>[Chorus] [Refrain]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ED793DF-F1C6-4902-BF10-5E419371D8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92836" y="424872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3"/>
          <p:cNvSpPr txBox="1">
            <a:spLocks noGrp="1"/>
          </p:cNvSpPr>
          <p:nvPr>
            <p:ph type="ctrTitle"/>
          </p:nvPr>
        </p:nvSpPr>
        <p:spPr>
          <a:xfrm>
            <a:off x="253999" y="222013"/>
            <a:ext cx="1818600" cy="7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Calibri"/>
              <a:buNone/>
            </a:pPr>
            <a:r>
              <a:rPr lang="ja" sz="5600"/>
              <a:t>Quiz!</a:t>
            </a:r>
            <a:endParaRPr sz="5600"/>
          </a:p>
        </p:txBody>
      </p:sp>
      <p:sp>
        <p:nvSpPr>
          <p:cNvPr id="254" name="Google Shape;254;p43"/>
          <p:cNvSpPr txBox="1">
            <a:spLocks noGrp="1"/>
          </p:cNvSpPr>
          <p:nvPr>
            <p:ph type="subTitle" idx="1"/>
          </p:nvPr>
        </p:nvSpPr>
        <p:spPr>
          <a:xfrm>
            <a:off x="254000" y="1031921"/>
            <a:ext cx="766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</a:pPr>
            <a:r>
              <a:rPr lang="ja" sz="3400"/>
              <a:t>1. The singer of this song, Tracy Chapman is...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</a:pPr>
            <a:endParaRPr sz="3400"/>
          </a:p>
        </p:txBody>
      </p:sp>
      <p:sp>
        <p:nvSpPr>
          <p:cNvPr id="255" name="Google Shape;255;p43"/>
          <p:cNvSpPr txBox="1"/>
          <p:nvPr/>
        </p:nvSpPr>
        <p:spPr>
          <a:xfrm>
            <a:off x="416559" y="2335147"/>
            <a:ext cx="77523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Male</a:t>
            </a:r>
            <a:endParaRPr sz="1100"/>
          </a:p>
        </p:txBody>
      </p:sp>
      <p:sp>
        <p:nvSpPr>
          <p:cNvPr id="256" name="Google Shape;256;p43"/>
          <p:cNvSpPr txBox="1"/>
          <p:nvPr/>
        </p:nvSpPr>
        <p:spPr>
          <a:xfrm>
            <a:off x="416560" y="3083057"/>
            <a:ext cx="78132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Female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3"/>
          <p:cNvSpPr txBox="1"/>
          <p:nvPr/>
        </p:nvSpPr>
        <p:spPr>
          <a:xfrm>
            <a:off x="447039" y="3830969"/>
            <a:ext cx="77217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neither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6ADEB9C-55A9-4A33-9B92-86C653D2C2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4724" y="417228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/>
          <p:cNvSpPr txBox="1">
            <a:spLocks noGrp="1"/>
          </p:cNvSpPr>
          <p:nvPr>
            <p:ph type="ctrTitle"/>
          </p:nvPr>
        </p:nvSpPr>
        <p:spPr>
          <a:xfrm>
            <a:off x="253999" y="222013"/>
            <a:ext cx="1818600" cy="7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Calibri"/>
              <a:buNone/>
            </a:pPr>
            <a:r>
              <a:rPr lang="ja" sz="5600"/>
              <a:t>Quiz!</a:t>
            </a:r>
            <a:endParaRPr sz="5600"/>
          </a:p>
        </p:txBody>
      </p:sp>
      <p:sp>
        <p:nvSpPr>
          <p:cNvPr id="266" name="Google Shape;266;p44"/>
          <p:cNvSpPr txBox="1">
            <a:spLocks noGrp="1"/>
          </p:cNvSpPr>
          <p:nvPr>
            <p:ph type="subTitle" idx="1"/>
          </p:nvPr>
        </p:nvSpPr>
        <p:spPr>
          <a:xfrm>
            <a:off x="-106681" y="1013111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</a:pPr>
            <a:r>
              <a:rPr lang="ja" sz="3400"/>
              <a:t>2. When was this song released?</a:t>
            </a:r>
            <a:endParaRPr sz="3400"/>
          </a:p>
        </p:txBody>
      </p:sp>
      <p:sp>
        <p:nvSpPr>
          <p:cNvPr id="267" name="Google Shape;267;p44"/>
          <p:cNvSpPr txBox="1"/>
          <p:nvPr/>
        </p:nvSpPr>
        <p:spPr>
          <a:xfrm>
            <a:off x="198119" y="3929024"/>
            <a:ext cx="31803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C. 1994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4"/>
          <p:cNvSpPr txBox="1"/>
          <p:nvPr/>
        </p:nvSpPr>
        <p:spPr>
          <a:xfrm>
            <a:off x="304799" y="3058928"/>
            <a:ext cx="4561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1988</a:t>
            </a:r>
            <a:endParaRPr sz="1100"/>
          </a:p>
        </p:txBody>
      </p:sp>
      <p:sp>
        <p:nvSpPr>
          <p:cNvPr id="269" name="Google Shape;269;p44"/>
          <p:cNvSpPr txBox="1"/>
          <p:nvPr/>
        </p:nvSpPr>
        <p:spPr>
          <a:xfrm>
            <a:off x="304799" y="2188833"/>
            <a:ext cx="33021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1979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A9AE8DE-4137-45D7-914D-EFC39636F7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9621" y="438368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>
            <a:spLocks noGrp="1"/>
          </p:cNvSpPr>
          <p:nvPr>
            <p:ph type="ctrTitle"/>
          </p:nvPr>
        </p:nvSpPr>
        <p:spPr>
          <a:xfrm>
            <a:off x="254000" y="829627"/>
            <a:ext cx="6284100" cy="1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</a:pPr>
            <a:r>
              <a:rPr lang="ja" sz="3400">
                <a:latin typeface="Calibri"/>
                <a:ea typeface="Calibri"/>
                <a:cs typeface="Calibri"/>
                <a:sym typeface="Calibri"/>
              </a:rPr>
              <a:t>3.   How many awards did his first album, “Tracy Chapman”, win in the 31st Grammy awards ?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45"/>
          <p:cNvSpPr txBox="1">
            <a:spLocks noGrp="1"/>
          </p:cNvSpPr>
          <p:nvPr>
            <p:ph type="subTitle" idx="1"/>
          </p:nvPr>
        </p:nvSpPr>
        <p:spPr>
          <a:xfrm>
            <a:off x="-2580640" y="250848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ja" sz="3000"/>
              <a:t>A.  5</a:t>
            </a:r>
            <a:endParaRPr sz="3000"/>
          </a:p>
        </p:txBody>
      </p:sp>
      <p:sp>
        <p:nvSpPr>
          <p:cNvPr id="279" name="Google Shape;279;p45"/>
          <p:cNvSpPr txBox="1"/>
          <p:nvPr/>
        </p:nvSpPr>
        <p:spPr>
          <a:xfrm>
            <a:off x="253999" y="222013"/>
            <a:ext cx="1818600" cy="7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Calibri"/>
              <a:buNone/>
            </a:pPr>
            <a:r>
              <a:rPr lang="ja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Quiz!</a:t>
            </a:r>
            <a:endParaRPr sz="5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45"/>
          <p:cNvSpPr txBox="1"/>
          <p:nvPr/>
        </p:nvSpPr>
        <p:spPr>
          <a:xfrm>
            <a:off x="431800" y="3241040"/>
            <a:ext cx="2727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 1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45"/>
          <p:cNvSpPr txBox="1"/>
          <p:nvPr/>
        </p:nvSpPr>
        <p:spPr>
          <a:xfrm>
            <a:off x="477520" y="3977218"/>
            <a:ext cx="26367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3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5D13CB9-37B3-45EE-857D-0A2DB38130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06741" y="411047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625</Words>
  <Application>Microsoft Office PowerPoint</Application>
  <PresentationFormat>画面に合わせる (16:9)</PresentationFormat>
  <Paragraphs>109</Paragraphs>
  <Slides>21</Slides>
  <Notes>21</Notes>
  <HiddenSlides>0</HiddenSlides>
  <MMClips>21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21</vt:i4>
      </vt:variant>
    </vt:vector>
  </HeadingPairs>
  <TitlesOfParts>
    <vt:vector size="23" baseType="lpstr">
      <vt:lpstr>Simple Light</vt:lpstr>
      <vt:lpstr>Office Theme</vt:lpstr>
      <vt:lpstr>Fast Car</vt:lpstr>
      <vt:lpstr>PowerPoint プレゼンテーション</vt:lpstr>
      <vt:lpstr>PowerPoint プレゼンテーション</vt:lpstr>
      <vt:lpstr>Social Background from 1960’s to 1980’s</vt:lpstr>
      <vt:lpstr>Civil Rights Movement</vt:lpstr>
      <vt:lpstr>Yearly Income of BLACK FAMILY </vt:lpstr>
      <vt:lpstr>Important things for Americans</vt:lpstr>
      <vt:lpstr>But … </vt:lpstr>
      <vt:lpstr>PowerPoint プレゼンテーション</vt:lpstr>
      <vt:lpstr>THEME of THIS SONG</vt:lpstr>
      <vt:lpstr>Click here and listen to it !!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Quiz!</vt:lpstr>
      <vt:lpstr>Quiz!</vt:lpstr>
      <vt:lpstr>3.   How many awards did his first album, “Tracy Chapman”, win in the 31st Grammy awards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Car</dc:title>
  <cp:lastModifiedBy>黒北 絃太</cp:lastModifiedBy>
  <cp:revision>2</cp:revision>
  <dcterms:modified xsi:type="dcterms:W3CDTF">2022-09-01T11:22:35Z</dcterms:modified>
</cp:coreProperties>
</file>