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8288000" cy="10287000"/>
  <p:notesSz cx="6858000" cy="9144000"/>
  <p:embeddedFontLst>
    <p:embeddedFont>
      <p:font typeface="Rounded M+" panose="020B0502020203020207" pitchFamily="34" charset="-128"/>
      <p:regular r:id="rId20"/>
    </p:embeddedFont>
    <p:embeddedFont>
      <p:font typeface="たづがね角ゴシック Info Black" panose="020B0B03020203020204" pitchFamily="34" charset="-128"/>
      <p:regular r:id="rId21"/>
      <p:bold r:id="rId22"/>
    </p:embeddedFont>
    <p:embeddedFont>
      <p:font typeface="Canva Sans" panose="020B0503030501040103" pitchFamily="34" charset="0"/>
      <p:regular r:id="rId23"/>
    </p:embeddedFont>
    <p:embeddedFont>
      <p:font typeface="Canva Sans Bold" panose="020B0803030501040103" pitchFamily="34" charset="0"/>
      <p:regular r:id="rId24"/>
      <p:bold r:id="rId25"/>
    </p:embeddedFont>
    <p:embeddedFont>
      <p:font typeface="Glacial Indifference" pitchFamily="2" charset="0"/>
      <p:regular r:id="rId26"/>
    </p:embeddedFont>
    <p:embeddedFont>
      <p:font typeface="Horizon" panose="02000500000000000000" pitchFamily="2" charset="77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47E4EF-2B63-4225-BAF5-8939FA34F1DF}" v="3" dt="2025-02-04T07:57:03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46" autoAdjust="0"/>
  </p:normalViewPr>
  <p:slideViewPr>
    <p:cSldViewPr>
      <p:cViewPr varScale="1">
        <p:scale>
          <a:sx n="59" d="100"/>
          <a:sy n="59" d="100"/>
        </p:scale>
        <p:origin x="9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7n9IOH0NvyY?si=Zlb2L69eJ0etGRY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05400" y="2903488"/>
            <a:ext cx="12464464" cy="5668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71"/>
              </a:lnSpc>
            </a:pPr>
            <a:r>
              <a:rPr lang="en-US" sz="14336" dirty="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Ted talk</a:t>
            </a:r>
          </a:p>
          <a:p>
            <a:pPr algn="ctr">
              <a:lnSpc>
                <a:spcPts val="14766"/>
              </a:lnSpc>
            </a:pPr>
            <a:r>
              <a:rPr lang="en-US" sz="14336" dirty="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Material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3995032" y="234894"/>
            <a:ext cx="11037126" cy="86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4"/>
              </a:lnSpc>
              <a:spcBef>
                <a:spcPct val="0"/>
              </a:spcBef>
            </a:pPr>
            <a:r>
              <a:rPr lang="en-US" sz="5010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2025</a:t>
            </a:r>
          </a:p>
        </p:txBody>
      </p:sp>
      <p:sp>
        <p:nvSpPr>
          <p:cNvPr id="5" name="Freeform 5"/>
          <p:cNvSpPr/>
          <p:nvPr/>
        </p:nvSpPr>
        <p:spPr>
          <a:xfrm>
            <a:off x="188493" y="2004830"/>
            <a:ext cx="6382719" cy="7795687"/>
          </a:xfrm>
          <a:custGeom>
            <a:avLst/>
            <a:gdLst/>
            <a:ahLst/>
            <a:cxnLst/>
            <a:rect l="l" t="t" r="r" b="b"/>
            <a:pathLst>
              <a:path w="6382719" h="7795687">
                <a:moveTo>
                  <a:pt x="0" y="0"/>
                </a:moveTo>
                <a:lnTo>
                  <a:pt x="6382719" y="0"/>
                </a:lnTo>
                <a:lnTo>
                  <a:pt x="6382719" y="7795687"/>
                </a:lnTo>
                <a:lnTo>
                  <a:pt x="0" y="77956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54234"/>
                </a:solidFill>
                <a:latin typeface="Rounded M+"/>
                <a:ea typeface="Rounded M+"/>
                <a:cs typeface="Rounded M+"/>
                <a:sym typeface="Rounded M+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9104" y="353837"/>
            <a:ext cx="17183909" cy="8645534"/>
            <a:chOff x="0" y="0"/>
            <a:chExt cx="4525803" cy="22770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5803" cy="2277013"/>
            </a:xfrm>
            <a:custGeom>
              <a:avLst/>
              <a:gdLst/>
              <a:ahLst/>
              <a:cxnLst/>
              <a:rect l="l" t="t" r="r" b="b"/>
              <a:pathLst>
                <a:path w="4525803" h="2277013">
                  <a:moveTo>
                    <a:pt x="0" y="0"/>
                  </a:moveTo>
                  <a:lnTo>
                    <a:pt x="4525803" y="0"/>
                  </a:lnTo>
                  <a:lnTo>
                    <a:pt x="4525803" y="2277013"/>
                  </a:lnTo>
                  <a:lnTo>
                    <a:pt x="0" y="2277013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25803" cy="232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3124200" y="361457"/>
            <a:ext cx="19337215" cy="1098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258"/>
              </a:lnSpc>
            </a:pPr>
            <a:r>
              <a:rPr lang="en-US" sz="10184" dirty="0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Topic: Why Gender Equality Is Good for Everyone — Men Included</a:t>
            </a:r>
          </a:p>
          <a:p>
            <a:pPr algn="r">
              <a:lnSpc>
                <a:spcPts val="3109"/>
              </a:lnSpc>
            </a:pPr>
            <a:endParaRPr lang="en-US" sz="10184" dirty="0">
              <a:solidFill>
                <a:srgbClr val="EBE0CD"/>
              </a:solidFill>
              <a:latin typeface="たづがね角ゴシック Info Black"/>
              <a:ea typeface="たづがね角ゴシック Info Black"/>
              <a:cs typeface="たづがね角ゴシック Info Black"/>
              <a:sym typeface="たづがね角ゴシック Info Black"/>
            </a:endParaRPr>
          </a:p>
          <a:p>
            <a:pPr algn="r">
              <a:lnSpc>
                <a:spcPts val="7265"/>
              </a:lnSpc>
            </a:pPr>
            <a:r>
              <a:rPr lang="en-US" sz="5189" dirty="0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　　　　　　　　By Michael Kimmel</a:t>
            </a:r>
          </a:p>
          <a:p>
            <a:pPr algn="r">
              <a:lnSpc>
                <a:spcPts val="13978"/>
              </a:lnSpc>
              <a:spcBef>
                <a:spcPct val="0"/>
              </a:spcBef>
            </a:pPr>
            <a:endParaRPr lang="en-US" sz="5189" dirty="0">
              <a:solidFill>
                <a:srgbClr val="EBE0CD"/>
              </a:solidFill>
              <a:latin typeface="たづがね角ゴシック Info Black"/>
              <a:ea typeface="たづがね角ゴシック Info Black"/>
              <a:cs typeface="たづがね角ゴシック Info Black"/>
              <a:sym typeface="たづがね角ゴシック Info Black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799907" y="5922792"/>
            <a:ext cx="4944918" cy="3359385"/>
          </a:xfrm>
          <a:custGeom>
            <a:avLst/>
            <a:gdLst/>
            <a:ahLst/>
            <a:cxnLst/>
            <a:rect l="l" t="t" r="r" b="b"/>
            <a:pathLst>
              <a:path w="4944918" h="3359385">
                <a:moveTo>
                  <a:pt x="0" y="0"/>
                </a:moveTo>
                <a:lnTo>
                  <a:pt x="4944917" y="0"/>
                </a:lnTo>
                <a:lnTo>
                  <a:pt x="4944917" y="3359385"/>
                </a:lnTo>
                <a:lnTo>
                  <a:pt x="0" y="3359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2366344" y="9186927"/>
            <a:ext cx="16380319" cy="75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3"/>
              </a:lnSpc>
              <a:spcBef>
                <a:spcPct val="0"/>
              </a:spcBef>
            </a:pPr>
            <a:r>
              <a:rPr lang="en-US" sz="4373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4" tooltip="https://youtu.be/7n9IOH0NvyY?si=Zlb2L69eJ0etGRYG"/>
              </a:rPr>
              <a:t>https://youtu.be/7n9IOH0NvyY?si=Zlb2L69eJ0etGRYG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72652" y="1885076"/>
            <a:ext cx="12212813" cy="8033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2883" lvl="1" indent="-406441" algn="ctr">
              <a:lnSpc>
                <a:spcPts val="5271"/>
              </a:lnSpc>
              <a:buFont typeface="Arial"/>
              <a:buChar char="•"/>
            </a:pPr>
            <a:r>
              <a:rPr lang="en-US" sz="376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I am interested in gender problems and want more people to consider this topic.</a:t>
            </a:r>
          </a:p>
          <a:p>
            <a:pPr algn="ctr">
              <a:lnSpc>
                <a:spcPts val="5271"/>
              </a:lnSpc>
            </a:pPr>
            <a:endParaRPr lang="en-US" sz="3765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12883" lvl="1" indent="-406441" algn="ctr">
              <a:lnSpc>
                <a:spcPts val="5271"/>
              </a:lnSpc>
              <a:buFont typeface="Arial"/>
              <a:buChar char="•"/>
            </a:pPr>
            <a:r>
              <a:rPr lang="en-US" sz="376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People tend to think gender equality is for women, but it is not true. This TED TALK explains this with a funny story.</a:t>
            </a:r>
          </a:p>
          <a:p>
            <a:pPr algn="ctr">
              <a:lnSpc>
                <a:spcPts val="5271"/>
              </a:lnSpc>
            </a:pPr>
            <a:endParaRPr lang="en-US" sz="3765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12883" lvl="1" indent="-406441" algn="ctr">
              <a:lnSpc>
                <a:spcPts val="5271"/>
              </a:lnSpc>
              <a:buFont typeface="Arial"/>
              <a:buChar char="•"/>
            </a:pPr>
            <a:r>
              <a:rPr lang="en-US" sz="376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The content is not only about gender but also teaches how we should identify ourselves</a:t>
            </a:r>
          </a:p>
          <a:p>
            <a:pPr algn="ctr">
              <a:lnSpc>
                <a:spcPts val="5271"/>
              </a:lnSpc>
            </a:pPr>
            <a:endParaRPr lang="en-US" sz="3765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812883" lvl="1" indent="-406441" algn="ctr">
              <a:lnSpc>
                <a:spcPts val="5609"/>
              </a:lnSpc>
              <a:buFont typeface="Arial"/>
              <a:buChar char="•"/>
            </a:pPr>
            <a:r>
              <a:rPr lang="en-US" sz="376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The way he talks includes difficult terms, but the content is easy to understand.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258" y="266700"/>
            <a:ext cx="13390571" cy="1792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83"/>
              </a:lnSpc>
              <a:spcBef>
                <a:spcPct val="0"/>
              </a:spcBef>
            </a:pPr>
            <a:r>
              <a:rPr lang="en-US" sz="7416" dirty="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Why I chose this topic</a:t>
            </a:r>
          </a:p>
        </p:txBody>
      </p:sp>
      <p:sp>
        <p:nvSpPr>
          <p:cNvPr id="4" name="Freeform 4"/>
          <p:cNvSpPr/>
          <p:nvPr/>
        </p:nvSpPr>
        <p:spPr>
          <a:xfrm>
            <a:off x="9258" y="2513965"/>
            <a:ext cx="5363394" cy="7773035"/>
          </a:xfrm>
          <a:custGeom>
            <a:avLst/>
            <a:gdLst/>
            <a:ahLst/>
            <a:cxnLst/>
            <a:rect l="l" t="t" r="r" b="b"/>
            <a:pathLst>
              <a:path w="5363394" h="7773035">
                <a:moveTo>
                  <a:pt x="0" y="0"/>
                </a:moveTo>
                <a:lnTo>
                  <a:pt x="5363394" y="0"/>
                </a:lnTo>
                <a:lnTo>
                  <a:pt x="5363394" y="7773035"/>
                </a:lnTo>
                <a:lnTo>
                  <a:pt x="0" y="7773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54234"/>
                </a:solidFill>
                <a:latin typeface="Rounded M+"/>
                <a:ea typeface="Rounded M+"/>
                <a:cs typeface="Rounded M+"/>
                <a:sym typeface="Rounded M+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47119" y="2187575"/>
            <a:ext cx="10991119" cy="8229600"/>
          </a:xfrm>
          <a:custGeom>
            <a:avLst/>
            <a:gdLst/>
            <a:ahLst/>
            <a:cxnLst/>
            <a:rect l="l" t="t" r="r" b="b"/>
            <a:pathLst>
              <a:path w="10991119" h="8229600">
                <a:moveTo>
                  <a:pt x="0" y="0"/>
                </a:moveTo>
                <a:lnTo>
                  <a:pt x="10991119" y="0"/>
                </a:lnTo>
                <a:lnTo>
                  <a:pt x="109911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7279567" y="2246251"/>
            <a:ext cx="11438790" cy="565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5"/>
              </a:lnSpc>
            </a:pPr>
            <a:r>
              <a:rPr lang="en-US" sz="4003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Let’s think about the following question:</a:t>
            </a:r>
          </a:p>
          <a:p>
            <a:pPr algn="ctr">
              <a:lnSpc>
                <a:spcPts val="5605"/>
              </a:lnSpc>
            </a:pPr>
            <a:endParaRPr lang="en-US" sz="4003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5605"/>
              </a:lnSpc>
            </a:pPr>
            <a:r>
              <a:rPr lang="en-US" sz="4003" b="1">
                <a:solidFill>
                  <a:srgbClr val="55423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 are you?</a:t>
            </a:r>
          </a:p>
          <a:p>
            <a:pPr algn="ctr">
              <a:lnSpc>
                <a:spcPts val="5605"/>
              </a:lnSpc>
            </a:pPr>
            <a:endParaRPr lang="en-US" sz="4003" b="1">
              <a:solidFill>
                <a:srgbClr val="55423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5605"/>
              </a:lnSpc>
            </a:pPr>
            <a:r>
              <a:rPr lang="en-US" sz="4003" b="1">
                <a:solidFill>
                  <a:srgbClr val="55423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gender equality for?</a:t>
            </a:r>
          </a:p>
          <a:p>
            <a:pPr algn="ctr">
              <a:lnSpc>
                <a:spcPts val="5605"/>
              </a:lnSpc>
            </a:pPr>
            <a:endParaRPr lang="en-US" sz="4003" b="1">
              <a:solidFill>
                <a:srgbClr val="55423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5605"/>
              </a:lnSpc>
            </a:pPr>
            <a:r>
              <a:rPr lang="en-US" sz="4003" b="1">
                <a:solidFill>
                  <a:srgbClr val="55423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Feminism？</a:t>
            </a:r>
          </a:p>
          <a:p>
            <a:pPr algn="ctr">
              <a:lnSpc>
                <a:spcPts val="5605"/>
              </a:lnSpc>
            </a:pPr>
            <a:endParaRPr lang="en-US" sz="4003" b="1">
              <a:solidFill>
                <a:srgbClr val="55423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453435"/>
            <a:ext cx="17536995" cy="1792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83"/>
              </a:lnSpc>
              <a:spcBef>
                <a:spcPct val="0"/>
              </a:spcBef>
            </a:pPr>
            <a:r>
              <a:rPr lang="en-US" sz="7416" dirty="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Before Listening to TED TALK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03706" y="7815430"/>
            <a:ext cx="9533290" cy="1953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6"/>
              </a:lnSpc>
              <a:spcBef>
                <a:spcPct val="0"/>
              </a:spcBef>
            </a:pPr>
            <a:r>
              <a:rPr lang="en-US" sz="3726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Let's check with your classmates how your answers have changed after watching the video.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54234"/>
                </a:solidFill>
                <a:latin typeface="Rounded M+"/>
                <a:ea typeface="Rounded M+"/>
                <a:cs typeface="Rounded M+"/>
                <a:sym typeface="Rounded M+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0873" y="3084495"/>
            <a:ext cx="8363788" cy="6816487"/>
          </a:xfrm>
          <a:custGeom>
            <a:avLst/>
            <a:gdLst/>
            <a:ahLst/>
            <a:cxnLst/>
            <a:rect l="l" t="t" r="r" b="b"/>
            <a:pathLst>
              <a:path w="8363788" h="6816487">
                <a:moveTo>
                  <a:pt x="0" y="0"/>
                </a:moveTo>
                <a:lnTo>
                  <a:pt x="8363787" y="0"/>
                </a:lnTo>
                <a:lnTo>
                  <a:pt x="8363787" y="6816487"/>
                </a:lnTo>
                <a:lnTo>
                  <a:pt x="0" y="6816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7439149" y="4490341"/>
            <a:ext cx="11053428" cy="3285419"/>
            <a:chOff x="0" y="0"/>
            <a:chExt cx="2911191" cy="8652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11191" cy="865296"/>
            </a:xfrm>
            <a:custGeom>
              <a:avLst/>
              <a:gdLst/>
              <a:ahLst/>
              <a:cxnLst/>
              <a:rect l="l" t="t" r="r" b="b"/>
              <a:pathLst>
                <a:path w="2911191" h="865296">
                  <a:moveTo>
                    <a:pt x="0" y="0"/>
                  </a:moveTo>
                  <a:lnTo>
                    <a:pt x="2911191" y="0"/>
                  </a:lnTo>
                  <a:lnTo>
                    <a:pt x="2911191" y="865296"/>
                  </a:lnTo>
                  <a:lnTo>
                    <a:pt x="0" y="865296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911191" cy="91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601056" y="5098729"/>
            <a:ext cx="14818803" cy="2524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39"/>
              </a:lnSpc>
              <a:spcBef>
                <a:spcPct val="0"/>
              </a:spcBef>
            </a:pPr>
            <a:r>
              <a:rPr lang="en-US" sz="10385" dirty="0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Vocabulary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07672" y="1992476"/>
            <a:ext cx="12180328" cy="2098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9"/>
              </a:lnSpc>
            </a:pPr>
            <a:r>
              <a:rPr lang="en-US" sz="4014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Here are important terms in the video. Let's check them before watching.</a:t>
            </a:r>
          </a:p>
          <a:p>
            <a:pPr algn="ctr">
              <a:lnSpc>
                <a:spcPts val="5619"/>
              </a:lnSpc>
              <a:spcBef>
                <a:spcPct val="0"/>
              </a:spcBef>
            </a:pPr>
            <a:endParaRPr lang="en-US" sz="4014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04025" y="5991260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Exposition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9923" y="8431859"/>
            <a:ext cx="5249422" cy="112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Diagnose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3231" y="532012"/>
            <a:ext cx="5249422" cy="112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Privilege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6577" y="2099463"/>
            <a:ext cx="4882729" cy="192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Mind-body dualism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231" y="4668273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Dual-career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231" y="6488846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Mansplain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14634" y="481314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14634" y="2497991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14634" y="4551026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14634" y="6371599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14634" y="8384948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74608" y="5770937"/>
            <a:ext cx="7817705" cy="171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special advantage that some people have, often unearned, based on factors like wealth, race, or gender.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16436" y="4086783"/>
            <a:ext cx="7534050" cy="113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identify a problem or illness by examining the symptoms or situation.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19778" y="8000955"/>
            <a:ext cx="8292071" cy="2286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a man explains something to a woman in a condescending way, assuming she lacks knowledge on the subject.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16436" y="460231"/>
            <a:ext cx="7498754" cy="113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situation where both partners in a relationship have their own careers.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95929" y="1985658"/>
            <a:ext cx="7665612" cy="171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philosophical idea that the mind and body are separate entities, often associated with René Descartes.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56564" y="-82694"/>
            <a:ext cx="5557014" cy="125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9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6564" y="1800959"/>
            <a:ext cx="5557014" cy="125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9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b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56564" y="3728815"/>
            <a:ext cx="5557014" cy="125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9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56564" y="5722320"/>
            <a:ext cx="5557014" cy="125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9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56564" y="8283033"/>
            <a:ext cx="5557014" cy="125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9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892314" y="961577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8412628"/>
            <a:ext cx="5249422" cy="112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Patriarchy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04025" y="5991260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Exposition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4555" y="493702"/>
            <a:ext cx="5249422" cy="112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Anachronistic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923" y="2325466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Flummoxed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231" y="4369110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Intuitive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231" y="6337026"/>
            <a:ext cx="5249422" cy="112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  <a:spcBef>
                <a:spcPct val="0"/>
              </a:spcBef>
            </a:pPr>
            <a:r>
              <a:rPr lang="en-US" sz="4598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Signifier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14634" y="481314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14634" y="2252981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14634" y="4286370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14634" y="6219779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14634" y="8384948"/>
            <a:ext cx="5249422" cy="12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71851" y="6028833"/>
            <a:ext cx="7343340" cy="171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system where men hold most of the power in society, often at the expense of women.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02773" y="4086530"/>
            <a:ext cx="7534050" cy="171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symbol or image that represents an idea, especially in the study of signs and meanings.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02773" y="8263308"/>
            <a:ext cx="7579275" cy="171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Something understood naturally, without needing detailed thought or reasoning.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16436" y="460231"/>
            <a:ext cx="7498754" cy="113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Feeling very confused or unsure about what to do.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95929" y="1985658"/>
            <a:ext cx="7665612" cy="171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32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Something that doesn’t belong to its time, either being outdated or placed in the wrong historical period.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56564" y="-139844"/>
            <a:ext cx="5557014" cy="131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f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56564" y="1705199"/>
            <a:ext cx="5557014" cy="131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56564" y="3781505"/>
            <a:ext cx="5557014" cy="131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56564" y="5753135"/>
            <a:ext cx="5557014" cy="131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56564" y="8034708"/>
            <a:ext cx="5557014" cy="131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</a:pPr>
            <a:r>
              <a:rPr lang="en-US" sz="4297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j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715191" y="961577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40696" y="1787795"/>
            <a:ext cx="7147304" cy="8274737"/>
          </a:xfrm>
          <a:custGeom>
            <a:avLst/>
            <a:gdLst/>
            <a:ahLst/>
            <a:cxnLst/>
            <a:rect l="l" t="t" r="r" b="b"/>
            <a:pathLst>
              <a:path w="7147304" h="8274737">
                <a:moveTo>
                  <a:pt x="0" y="0"/>
                </a:moveTo>
                <a:lnTo>
                  <a:pt x="7147304" y="0"/>
                </a:lnTo>
                <a:lnTo>
                  <a:pt x="7147304" y="8274737"/>
                </a:lnTo>
                <a:lnTo>
                  <a:pt x="0" y="8274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340689" y="2059720"/>
            <a:ext cx="11053428" cy="3285419"/>
            <a:chOff x="0" y="0"/>
            <a:chExt cx="2911191" cy="8652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11191" cy="865296"/>
            </a:xfrm>
            <a:custGeom>
              <a:avLst/>
              <a:gdLst/>
              <a:ahLst/>
              <a:cxnLst/>
              <a:rect l="l" t="t" r="r" b="b"/>
              <a:pathLst>
                <a:path w="2911191" h="865296">
                  <a:moveTo>
                    <a:pt x="0" y="0"/>
                  </a:moveTo>
                  <a:lnTo>
                    <a:pt x="2911191" y="0"/>
                  </a:lnTo>
                  <a:lnTo>
                    <a:pt x="2911191" y="865296"/>
                  </a:lnTo>
                  <a:lnTo>
                    <a:pt x="0" y="865296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911191" cy="91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542000" y="2611704"/>
            <a:ext cx="14818803" cy="2524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39"/>
              </a:lnSpc>
              <a:spcBef>
                <a:spcPct val="0"/>
              </a:spcBef>
            </a:pPr>
            <a:r>
              <a:rPr lang="en-US" sz="10385" dirty="0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Questions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995032" y="234894"/>
            <a:ext cx="11037126" cy="86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4"/>
              </a:lnSpc>
              <a:spcBef>
                <a:spcPct val="0"/>
              </a:spcBef>
            </a:pPr>
            <a:r>
              <a:rPr lang="en-US" sz="5010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2025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6860" y="6221439"/>
            <a:ext cx="8621085" cy="2534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9"/>
              </a:lnSpc>
            </a:pPr>
            <a:r>
              <a:rPr lang="en-US" sz="4849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Listen to TED TALK and answer the following question!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9531" y="651847"/>
            <a:ext cx="8305070" cy="4360047"/>
            <a:chOff x="0" y="0"/>
            <a:chExt cx="2187344" cy="11483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344" cy="1148325"/>
            </a:xfrm>
            <a:custGeom>
              <a:avLst/>
              <a:gdLst/>
              <a:ahLst/>
              <a:cxnLst/>
              <a:rect l="l" t="t" r="r" b="b"/>
              <a:pathLst>
                <a:path w="2187344" h="1148325">
                  <a:moveTo>
                    <a:pt x="0" y="0"/>
                  </a:moveTo>
                  <a:lnTo>
                    <a:pt x="2187344" y="0"/>
                  </a:lnTo>
                  <a:lnTo>
                    <a:pt x="2187344" y="1148325"/>
                  </a:lnTo>
                  <a:lnTo>
                    <a:pt x="0" y="1148325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87344" cy="119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23813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04139" y="7171957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04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436125" y="5553992"/>
            <a:ext cx="10885884" cy="4076734"/>
            <a:chOff x="0" y="0"/>
            <a:chExt cx="2867064" cy="10737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67064" cy="1073708"/>
            </a:xfrm>
            <a:custGeom>
              <a:avLst/>
              <a:gdLst/>
              <a:ahLst/>
              <a:cxnLst/>
              <a:rect l="l" t="t" r="r" b="b"/>
              <a:pathLst>
                <a:path w="2867064" h="1073708">
                  <a:moveTo>
                    <a:pt x="0" y="0"/>
                  </a:moveTo>
                  <a:lnTo>
                    <a:pt x="2867064" y="0"/>
                  </a:lnTo>
                  <a:lnTo>
                    <a:pt x="2867064" y="1073708"/>
                  </a:lnTo>
                  <a:lnTo>
                    <a:pt x="0" y="1073708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867064" cy="1121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2400" y="25337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800" y="26861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04800" y="734714"/>
            <a:ext cx="8828194" cy="4360047"/>
            <a:chOff x="0" y="0"/>
            <a:chExt cx="2325121" cy="11483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25121" cy="1148325"/>
            </a:xfrm>
            <a:custGeom>
              <a:avLst/>
              <a:gdLst/>
              <a:ahLst/>
              <a:cxnLst/>
              <a:rect l="l" t="t" r="r" b="b"/>
              <a:pathLst>
                <a:path w="2325121" h="1148325">
                  <a:moveTo>
                    <a:pt x="0" y="0"/>
                  </a:moveTo>
                  <a:lnTo>
                    <a:pt x="2325121" y="0"/>
                  </a:lnTo>
                  <a:lnTo>
                    <a:pt x="2325121" y="1148325"/>
                  </a:lnTo>
                  <a:lnTo>
                    <a:pt x="0" y="1148325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2325121" cy="119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42445" y="572789"/>
            <a:ext cx="2142290" cy="994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6"/>
              </a:lnSpc>
              <a:spcBef>
                <a:spcPct val="0"/>
              </a:spcBef>
            </a:pPr>
            <a:r>
              <a:rPr lang="en-US" sz="5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30362" y="5373017"/>
            <a:ext cx="2142290" cy="102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6"/>
              </a:lnSpc>
              <a:spcBef>
                <a:spcPct val="0"/>
              </a:spcBef>
            </a:pPr>
            <a:r>
              <a:rPr lang="en-US" sz="55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88821" y="572789"/>
            <a:ext cx="2142290" cy="994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6"/>
              </a:lnSpc>
              <a:spcBef>
                <a:spcPct val="0"/>
              </a:spcBef>
            </a:pPr>
            <a:r>
              <a:rPr lang="en-US" sz="5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63360" y="5892565"/>
            <a:ext cx="8231414" cy="392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EBE0C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Answer the 5 words that he mentioned as people or thing that benefit from gender equality.</a:t>
            </a:r>
          </a:p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endParaRPr lang="en-US" sz="4499">
              <a:solidFill>
                <a:srgbClr val="EBE0CD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459967" y="1276756"/>
            <a:ext cx="7045750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EBE0C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　According to his speech,</a:t>
            </a:r>
          </a:p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EBE0C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is the first step to engaging men to support 　gender equality?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75163" y="1589718"/>
            <a:ext cx="6887467" cy="4022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>
                <a:solidFill>
                  <a:srgbClr val="EBE0C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How did the Black woman he mentioned in his speech define privilege?</a:t>
            </a:r>
          </a:p>
          <a:p>
            <a:pPr algn="ctr">
              <a:lnSpc>
                <a:spcPts val="6244"/>
              </a:lnSpc>
            </a:pPr>
            <a:endParaRPr lang="en-US" sz="4800">
              <a:solidFill>
                <a:srgbClr val="EBE0CD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ctr">
              <a:lnSpc>
                <a:spcPts val="5608"/>
              </a:lnSpc>
              <a:spcBef>
                <a:spcPct val="0"/>
              </a:spcBef>
            </a:pPr>
            <a:endParaRPr lang="en-US" sz="4800">
              <a:solidFill>
                <a:srgbClr val="EBE0CD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32135" y="6610052"/>
            <a:ext cx="5781839" cy="3866605"/>
          </a:xfrm>
          <a:custGeom>
            <a:avLst/>
            <a:gdLst/>
            <a:ahLst/>
            <a:cxnLst/>
            <a:rect l="l" t="t" r="r" b="b"/>
            <a:pathLst>
              <a:path w="5781839" h="3866605">
                <a:moveTo>
                  <a:pt x="0" y="0"/>
                </a:moveTo>
                <a:lnTo>
                  <a:pt x="5781839" y="0"/>
                </a:lnTo>
                <a:lnTo>
                  <a:pt x="5781839" y="3866604"/>
                </a:lnTo>
                <a:lnTo>
                  <a:pt x="0" y="3866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23813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04139" y="7171957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2400" y="25337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42445" y="572789"/>
            <a:ext cx="2142290" cy="994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6"/>
              </a:lnSpc>
              <a:spcBef>
                <a:spcPct val="0"/>
              </a:spcBef>
            </a:pPr>
            <a:r>
              <a:rPr lang="en-US" sz="5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0362" y="5373017"/>
            <a:ext cx="2142290" cy="102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6"/>
              </a:lnSpc>
              <a:spcBef>
                <a:spcPct val="0"/>
              </a:spcBef>
            </a:pPr>
            <a:r>
              <a:rPr lang="en-US" sz="55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88821" y="572789"/>
            <a:ext cx="2142290" cy="994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6"/>
              </a:lnSpc>
              <a:spcBef>
                <a:spcPct val="0"/>
              </a:spcBef>
            </a:pPr>
            <a:r>
              <a:rPr lang="en-US" sz="5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59967" y="1276756"/>
            <a:ext cx="7045750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EBE0C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　According to his speech,</a:t>
            </a:r>
          </a:p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EBE0C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is the first step to engaging men to support 　gender equality?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458040" y="492742"/>
            <a:ext cx="6887467" cy="202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DICTATION</a:t>
            </a:r>
          </a:p>
          <a:p>
            <a:pPr marL="0" lvl="0" indent="0" algn="ctr">
              <a:lnSpc>
                <a:spcPts val="7568"/>
              </a:lnSpc>
              <a:spcBef>
                <a:spcPct val="0"/>
              </a:spcBef>
            </a:pPr>
            <a:endParaRPr lang="en-US" sz="6200">
              <a:solidFill>
                <a:srgbClr val="5542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1196" y="1870157"/>
            <a:ext cx="16605607" cy="176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1.　2:27</a:t>
            </a:r>
          </a:p>
          <a:p>
            <a:pPr marL="0" lvl="0" indent="0" algn="ctr">
              <a:lnSpc>
                <a:spcPts val="4549"/>
              </a:lnSpc>
              <a:spcBef>
                <a:spcPct val="0"/>
              </a:spcBef>
            </a:pP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It is a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       (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word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I will say to the white people sitting in this room, not to have to think about race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                            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(3 words) of our lives.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1196" y="3819851"/>
            <a:ext cx="17159503" cy="233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2.   5:39</a:t>
            </a:r>
          </a:p>
          <a:p>
            <a:pPr algn="ctr">
              <a:lnSpc>
                <a:spcPts val="4549"/>
              </a:lnSpc>
            </a:pP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They see supporting gender equality something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                             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(4 words), like, </a:t>
            </a:r>
          </a:p>
          <a:p>
            <a:pPr marL="0" lvl="0" indent="0" algn="ctr">
              <a:lnSpc>
                <a:spcPts val="4549"/>
              </a:lnSpc>
              <a:spcBef>
                <a:spcPct val="0"/>
              </a:spcBef>
            </a:pP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"Thanks very much for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b                                 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(5 words), ladies, we'll take it from here."This results in a syndrome that I like to call '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p                                      (2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words).'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421639"/>
            <a:ext cx="14881858" cy="290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3.  13:27</a:t>
            </a:r>
          </a:p>
          <a:p>
            <a:pPr algn="ctr">
              <a:lnSpc>
                <a:spcPts val="4549"/>
              </a:lnSpc>
            </a:pP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They are less likely to go to the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(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word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but more like to go to a doctor for </a:t>
            </a:r>
          </a:p>
          <a:p>
            <a:pPr algn="ctr">
              <a:lnSpc>
                <a:spcPts val="4549"/>
              </a:lnSpc>
            </a:pP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                    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(2 words).They are less likely to see a therapist, less likely to be </a:t>
            </a:r>
          </a:p>
          <a:p>
            <a:pPr algn="ctr">
              <a:lnSpc>
                <a:spcPts val="4549"/>
              </a:lnSpc>
            </a:pPr>
            <a:r>
              <a:rPr lang="en-US" sz="3249" u="none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d                                     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(3 words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,less likely to be</a:t>
            </a:r>
          </a:p>
          <a:p>
            <a:pPr marL="0" lvl="0" indent="0" algn="ctr">
              <a:lnSpc>
                <a:spcPts val="4549"/>
              </a:lnSpc>
              <a:spcBef>
                <a:spcPct val="0"/>
              </a:spcBef>
            </a:pP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taking 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                               (</a:t>
            </a:r>
            <a:r>
              <a:rPr lang="en-US" sz="3249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words</a:t>
            </a:r>
            <a:r>
              <a:rPr lang="en-US" sz="3249" u="sng">
                <a:solidFill>
                  <a:srgbClr val="5542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05716" y="39908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92479" y="2039900"/>
            <a:ext cx="14811971" cy="7906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7574" lvl="1" indent="-458787" algn="ctr">
              <a:lnSpc>
                <a:spcPts val="5949"/>
              </a:lnSpc>
              <a:buFont typeface="Arial"/>
              <a:buChar char="•"/>
            </a:pPr>
            <a:r>
              <a:rPr lang="en-US" sz="4249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Have you ever experienced some disadvantages due to gender inequality? </a:t>
            </a:r>
          </a:p>
          <a:p>
            <a:pPr algn="ctr">
              <a:lnSpc>
                <a:spcPts val="3850"/>
              </a:lnSpc>
            </a:pPr>
            <a:endParaRPr lang="en-US" sz="4249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917574" lvl="1" indent="-458787" algn="ctr">
              <a:lnSpc>
                <a:spcPts val="5949"/>
              </a:lnSpc>
              <a:buFont typeface="Arial"/>
              <a:buChar char="•"/>
            </a:pPr>
            <a:r>
              <a:rPr lang="en-US" sz="4249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What aspects of gender inequality do you think can be observed in Japan?</a:t>
            </a:r>
          </a:p>
          <a:p>
            <a:pPr algn="ctr">
              <a:lnSpc>
                <a:spcPts val="3710"/>
              </a:lnSpc>
            </a:pPr>
            <a:r>
              <a:rPr lang="en-US" sz="2650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marL="917574" lvl="1" indent="-458787" algn="ctr">
              <a:lnSpc>
                <a:spcPts val="6332"/>
              </a:lnSpc>
              <a:buFont typeface="Arial"/>
              <a:buChar char="•"/>
            </a:pPr>
            <a:r>
              <a:rPr lang="en-US" sz="4249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What is the current state of gender equality in the region you are specializing in?  And try to think of the differences and similarities compared to the situation in Japan.</a:t>
            </a:r>
          </a:p>
          <a:p>
            <a:pPr algn="ctr">
              <a:lnSpc>
                <a:spcPts val="6332"/>
              </a:lnSpc>
            </a:pPr>
            <a:endParaRPr lang="en-US" sz="4249">
              <a:solidFill>
                <a:srgbClr val="55423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48714" y="436545"/>
            <a:ext cx="13390571" cy="193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  <a:spcBef>
                <a:spcPct val="0"/>
              </a:spcBef>
            </a:pPr>
            <a:r>
              <a:rPr lang="en-US" sz="8016" dirty="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Let’s think further!</a:t>
            </a:r>
          </a:p>
        </p:txBody>
      </p:sp>
      <p:sp>
        <p:nvSpPr>
          <p:cNvPr id="4" name="Freeform 4"/>
          <p:cNvSpPr/>
          <p:nvPr/>
        </p:nvSpPr>
        <p:spPr>
          <a:xfrm>
            <a:off x="14225721" y="7302418"/>
            <a:ext cx="5475239" cy="3647878"/>
          </a:xfrm>
          <a:custGeom>
            <a:avLst/>
            <a:gdLst/>
            <a:ahLst/>
            <a:cxnLst/>
            <a:rect l="l" t="t" r="r" b="b"/>
            <a:pathLst>
              <a:path w="5475239" h="3647878">
                <a:moveTo>
                  <a:pt x="0" y="0"/>
                </a:moveTo>
                <a:lnTo>
                  <a:pt x="5475239" y="0"/>
                </a:lnTo>
                <a:lnTo>
                  <a:pt x="5475239" y="3647878"/>
                </a:lnTo>
                <a:lnTo>
                  <a:pt x="0" y="364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7259300" y="35422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54234"/>
                </a:solidFill>
                <a:latin typeface="Rounded M+"/>
                <a:ea typeface="Rounded M+"/>
                <a:cs typeface="Rounded M+"/>
                <a:sym typeface="Rounded M+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8215" y="3650084"/>
            <a:ext cx="11053428" cy="3285419"/>
            <a:chOff x="0" y="0"/>
            <a:chExt cx="2911191" cy="865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1191" cy="865296"/>
            </a:xfrm>
            <a:custGeom>
              <a:avLst/>
              <a:gdLst/>
              <a:ahLst/>
              <a:cxnLst/>
              <a:rect l="l" t="t" r="r" b="b"/>
              <a:pathLst>
                <a:path w="2911191" h="865296">
                  <a:moveTo>
                    <a:pt x="0" y="0"/>
                  </a:moveTo>
                  <a:lnTo>
                    <a:pt x="2911191" y="0"/>
                  </a:lnTo>
                  <a:lnTo>
                    <a:pt x="2911191" y="865296"/>
                  </a:lnTo>
                  <a:lnTo>
                    <a:pt x="0" y="865296"/>
                  </a:lnTo>
                  <a:close/>
                </a:path>
              </a:pathLst>
            </a:custGeom>
            <a:solidFill>
              <a:srgbClr val="554234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911191" cy="91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704473" y="3978309"/>
            <a:ext cx="14818803" cy="2957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80"/>
              </a:lnSpc>
              <a:spcBef>
                <a:spcPct val="0"/>
              </a:spcBef>
            </a:pPr>
            <a:r>
              <a:rPr lang="en-US" sz="12200" dirty="0">
                <a:solidFill>
                  <a:srgbClr val="EBE0CD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Fun Activity</a:t>
            </a:r>
          </a:p>
        </p:txBody>
      </p:sp>
      <p:sp>
        <p:nvSpPr>
          <p:cNvPr id="6" name="Freeform 6"/>
          <p:cNvSpPr/>
          <p:nvPr/>
        </p:nvSpPr>
        <p:spPr>
          <a:xfrm>
            <a:off x="7804433" y="0"/>
            <a:ext cx="10483567" cy="10287000"/>
          </a:xfrm>
          <a:custGeom>
            <a:avLst/>
            <a:gdLst/>
            <a:ahLst/>
            <a:cxnLst/>
            <a:rect l="l" t="t" r="r" b="b"/>
            <a:pathLst>
              <a:path w="10483567" h="10287000">
                <a:moveTo>
                  <a:pt x="0" y="0"/>
                </a:moveTo>
                <a:lnTo>
                  <a:pt x="10483567" y="0"/>
                </a:lnTo>
                <a:lnTo>
                  <a:pt x="1048356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-3995032" y="234894"/>
            <a:ext cx="11037126" cy="86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4"/>
              </a:lnSpc>
              <a:spcBef>
                <a:spcPct val="0"/>
              </a:spcBef>
            </a:pPr>
            <a:r>
              <a:rPr lang="en-US" sz="5010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2025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59300" y="91916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99235" y="2197068"/>
            <a:ext cx="6674653" cy="4183262"/>
          </a:xfrm>
          <a:custGeom>
            <a:avLst/>
            <a:gdLst/>
            <a:ahLst/>
            <a:cxnLst/>
            <a:rect l="l" t="t" r="r" b="b"/>
            <a:pathLst>
              <a:path w="6674653" h="4183262">
                <a:moveTo>
                  <a:pt x="0" y="0"/>
                </a:moveTo>
                <a:lnTo>
                  <a:pt x="6674653" y="0"/>
                </a:lnTo>
                <a:lnTo>
                  <a:pt x="6674653" y="4183263"/>
                </a:lnTo>
                <a:lnTo>
                  <a:pt x="0" y="41832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4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1257448" y="6380331"/>
            <a:ext cx="6616440" cy="4414230"/>
          </a:xfrm>
          <a:custGeom>
            <a:avLst/>
            <a:gdLst/>
            <a:ahLst/>
            <a:cxnLst/>
            <a:rect l="l" t="t" r="r" b="b"/>
            <a:pathLst>
              <a:path w="6616440" h="4414230">
                <a:moveTo>
                  <a:pt x="0" y="0"/>
                </a:moveTo>
                <a:lnTo>
                  <a:pt x="6616440" y="0"/>
                </a:lnTo>
                <a:lnTo>
                  <a:pt x="6616440" y="4414230"/>
                </a:lnTo>
                <a:lnTo>
                  <a:pt x="0" y="4414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5400000">
            <a:off x="13914946" y="5486938"/>
            <a:ext cx="1483104" cy="1483104"/>
          </a:xfrm>
          <a:custGeom>
            <a:avLst/>
            <a:gdLst/>
            <a:ahLst/>
            <a:cxnLst/>
            <a:rect l="l" t="t" r="r" b="b"/>
            <a:pathLst>
              <a:path w="1483104" h="1483104">
                <a:moveTo>
                  <a:pt x="0" y="0"/>
                </a:moveTo>
                <a:lnTo>
                  <a:pt x="1483104" y="0"/>
                </a:lnTo>
                <a:lnTo>
                  <a:pt x="1483104" y="1483104"/>
                </a:lnTo>
                <a:lnTo>
                  <a:pt x="0" y="14831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0" y="23813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2400" y="2533738"/>
            <a:ext cx="2142290" cy="136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86"/>
              </a:lnSpc>
              <a:spcBef>
                <a:spcPct val="0"/>
              </a:spcBef>
            </a:pPr>
            <a:r>
              <a:rPr lang="en-US" sz="7490">
                <a:solidFill>
                  <a:srgbClr val="EBE0CD"/>
                </a:solidFill>
                <a:latin typeface="Horizon"/>
                <a:ea typeface="Horizon"/>
                <a:cs typeface="Horizon"/>
                <a:sym typeface="Horizon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72882" y="-375276"/>
            <a:ext cx="18360882" cy="2473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1"/>
              </a:lnSpc>
            </a:pPr>
            <a:r>
              <a:rPr lang="en-US" sz="520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Breaking Gender Stereotypes:</a:t>
            </a:r>
          </a:p>
          <a:p>
            <a:pPr marL="0" lvl="0" indent="0" algn="ctr">
              <a:lnSpc>
                <a:spcPts val="9800"/>
              </a:lnSpc>
              <a:spcBef>
                <a:spcPct val="0"/>
              </a:spcBef>
            </a:pPr>
            <a:r>
              <a:rPr lang="en-US" sz="700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 Role-Reversal Challenge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07737" y="2092293"/>
            <a:ext cx="2929830" cy="92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4"/>
              </a:lnSpc>
              <a:spcBef>
                <a:spcPct val="0"/>
              </a:spcBef>
            </a:pPr>
            <a:r>
              <a:rPr lang="en-US" sz="5381" b="1" u="sng">
                <a:solidFill>
                  <a:srgbClr val="55423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Purpose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2400" y="3081544"/>
            <a:ext cx="10645307" cy="726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9184" lvl="1" indent="-494592" algn="ctr">
              <a:lnSpc>
                <a:spcPts val="6414"/>
              </a:lnSpc>
              <a:buFont typeface="Arial"/>
              <a:buChar char="•"/>
            </a:pPr>
            <a:r>
              <a:rPr lang="en-US" sz="4581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Raise awareness of unconscious gender biases through a fun activity.</a:t>
            </a:r>
          </a:p>
          <a:p>
            <a:pPr marL="989184" lvl="1" indent="-494592" algn="ctr">
              <a:lnSpc>
                <a:spcPts val="6414"/>
              </a:lnSpc>
              <a:buFont typeface="Arial"/>
              <a:buChar char="•"/>
            </a:pPr>
            <a:r>
              <a:rPr lang="en-US" sz="4581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Encourage reflection on how stereotypes influence daily decisions.</a:t>
            </a:r>
          </a:p>
          <a:p>
            <a:pPr marL="989184" lvl="1" indent="-494592" algn="ctr">
              <a:lnSpc>
                <a:spcPts val="6414"/>
              </a:lnSpc>
              <a:buFont typeface="Arial"/>
              <a:buChar char="•"/>
            </a:pPr>
            <a:r>
              <a:rPr lang="en-US" sz="4581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Promote gender equality by challenging traditional gender roles.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259300" y="39730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6703" y="51783"/>
            <a:ext cx="16111463" cy="998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3"/>
              </a:lnSpc>
            </a:pPr>
            <a:r>
              <a:rPr lang="en-US" sz="5505" b="1" u="sng">
                <a:solidFill>
                  <a:srgbClr val="55423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to Play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1. Choose a Scenario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   Examples:</a:t>
            </a:r>
          </a:p>
          <a:p>
            <a:pPr algn="l">
              <a:lnSpc>
                <a:spcPts val="6857"/>
              </a:lnSpc>
            </a:pPr>
            <a:r>
              <a:rPr lang="en-US" sz="4313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Someone needs to cook dinner for the family.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2. Switch Genders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   Imagine yourself as the opposite gender.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3. Act and Decide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   Decide how your "new gender" would act in the scenario.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4. Reflect Together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   Share how you felt during the role.</a:t>
            </a:r>
          </a:p>
          <a:p>
            <a:pPr algn="l">
              <a:lnSpc>
                <a:spcPts val="7068"/>
              </a:lnSpc>
            </a:pPr>
            <a:r>
              <a:rPr lang="en-US" sz="4445">
                <a:solidFill>
                  <a:srgbClr val="554234"/>
                </a:solidFill>
                <a:latin typeface="Canva Sans"/>
                <a:ea typeface="Canva Sans"/>
                <a:cs typeface="Canva Sans"/>
                <a:sym typeface="Canva Sans"/>
              </a:rPr>
              <a:t>    Discuss if your decisions were influenced by stereotypes.</a:t>
            </a:r>
          </a:p>
        </p:txBody>
      </p:sp>
      <p:sp>
        <p:nvSpPr>
          <p:cNvPr id="3" name="Freeform 3"/>
          <p:cNvSpPr/>
          <p:nvPr/>
        </p:nvSpPr>
        <p:spPr>
          <a:xfrm>
            <a:off x="9969040" y="0"/>
            <a:ext cx="8258387" cy="3212199"/>
          </a:xfrm>
          <a:custGeom>
            <a:avLst/>
            <a:gdLst/>
            <a:ahLst/>
            <a:cxnLst/>
            <a:rect l="l" t="t" r="r" b="b"/>
            <a:pathLst>
              <a:path w="8258387" h="3212199">
                <a:moveTo>
                  <a:pt x="0" y="0"/>
                </a:moveTo>
                <a:lnTo>
                  <a:pt x="8258387" y="0"/>
                </a:lnTo>
                <a:lnTo>
                  <a:pt x="8258387" y="3212199"/>
                </a:lnTo>
                <a:lnTo>
                  <a:pt x="0" y="32121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05" b="-3223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7428369" y="44800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54234"/>
                </a:solidFill>
                <a:latin typeface="Rounded M+"/>
                <a:ea typeface="Rounded M+"/>
                <a:cs typeface="Rounded M+"/>
                <a:sym typeface="Rounded M+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04698" y="2424159"/>
            <a:ext cx="11992131" cy="8229600"/>
          </a:xfrm>
          <a:custGeom>
            <a:avLst/>
            <a:gdLst/>
            <a:ahLst/>
            <a:cxnLst/>
            <a:rect l="l" t="t" r="r" b="b"/>
            <a:pathLst>
              <a:path w="11992131" h="8229600">
                <a:moveTo>
                  <a:pt x="0" y="0"/>
                </a:moveTo>
                <a:lnTo>
                  <a:pt x="11992131" y="0"/>
                </a:lnTo>
                <a:lnTo>
                  <a:pt x="119921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-1752600" y="4229100"/>
            <a:ext cx="12977585" cy="568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25"/>
              </a:lnSpc>
            </a:pPr>
            <a:r>
              <a:rPr lang="en-US" sz="17551" dirty="0">
                <a:solidFill>
                  <a:srgbClr val="554234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Thank you!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3265" y="590229"/>
            <a:ext cx="12283186" cy="3392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9"/>
              </a:lnSpc>
            </a:pPr>
            <a:r>
              <a:rPr lang="en-US" sz="4842" b="1">
                <a:solidFill>
                  <a:srgbClr val="55423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 hope that through this activity, you will gain a better understanding of gender equality.</a:t>
            </a:r>
          </a:p>
          <a:p>
            <a:pPr algn="ctr">
              <a:lnSpc>
                <a:spcPts val="6779"/>
              </a:lnSpc>
            </a:pPr>
            <a:endParaRPr lang="en-US" sz="4842" b="1">
              <a:solidFill>
                <a:srgbClr val="55423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412994" y="405444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54234"/>
                </a:solidFill>
                <a:latin typeface="Rounded M+"/>
                <a:ea typeface="Rounded M+"/>
                <a:cs typeface="Rounded M+"/>
                <a:sym typeface="Rounded M+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0fadb2b-e953-43dd-b63f-98723043954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E656EC61F81BC4594E6E6836E845B67" ma:contentTypeVersion="5" ma:contentTypeDescription="新しいドキュメントを作成します。" ma:contentTypeScope="" ma:versionID="1ecf54141050c7172e64082e8e7ccb22">
  <xsd:schema xmlns:xsd="http://www.w3.org/2001/XMLSchema" xmlns:xs="http://www.w3.org/2001/XMLSchema" xmlns:p="http://schemas.microsoft.com/office/2006/metadata/properties" xmlns:ns3="20fadb2b-e953-43dd-b63f-98723043954a" targetNamespace="http://schemas.microsoft.com/office/2006/metadata/properties" ma:root="true" ma:fieldsID="fbc9524d455775e7032bae3c2fdd54cc" ns3:_="">
    <xsd:import namespace="20fadb2b-e953-43dd-b63f-98723043954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fadb2b-e953-43dd-b63f-9872304395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AC6965-4342-4FEE-94CF-6EDB39CFAF59}">
  <ds:schemaRefs>
    <ds:schemaRef ds:uri="http://schemas.microsoft.com/office/2006/metadata/properties"/>
    <ds:schemaRef ds:uri="20fadb2b-e953-43dd-b63f-98723043954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A79AB9-6ED8-4579-8222-034FB7DF8E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CC0AD8-57C1-49BB-BE14-9C49FE70D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fadb2b-e953-43dd-b63f-9872304395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815</Words>
  <Application>Microsoft Macintosh PowerPoint</Application>
  <PresentationFormat>Custom</PresentationFormat>
  <Paragraphs>145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Calibri</vt:lpstr>
      <vt:lpstr>Horizon</vt:lpstr>
      <vt:lpstr>Canva Sans</vt:lpstr>
      <vt:lpstr>Canva Sans Bold</vt:lpstr>
      <vt:lpstr>Glacial Indifference</vt:lpstr>
      <vt:lpstr>たづがね角ゴシック Info Black</vt:lpstr>
      <vt:lpstr>Arial</vt:lpstr>
      <vt:lpstr>Rounded M+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Beige Simple English Reading and Writing Types of Discourse Presentation</dc:title>
  <dc:creator>hana</dc:creator>
  <cp:lastModifiedBy>Jason Pipe</cp:lastModifiedBy>
  <cp:revision>5</cp:revision>
  <dcterms:created xsi:type="dcterms:W3CDTF">2006-08-16T00:00:00Z</dcterms:created>
  <dcterms:modified xsi:type="dcterms:W3CDTF">2025-02-18T23:23:27Z</dcterms:modified>
  <dc:identifier>DAGder6PNcA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0x010100FE656EC61F81BC4594E6E6836E845B67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2025-02-18T23:23:15Z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7757dbfd-e555-4854-ad35-cf976ecbc985</vt:lpwstr>
  </property>
  <property fmtid="{D5CDD505-2E9C-101B-9397-08002B2CF9AE}" pid="9" name="MSIP_Label_e0cefc7c-1990-4b05-bb2b-d459d68fce94_ContentBits">
    <vt:lpwstr>0</vt:lpwstr>
  </property>
  <property fmtid="{D5CDD505-2E9C-101B-9397-08002B2CF9AE}" pid="10" name="MSIP_Label_e0cefc7c-1990-4b05-bb2b-d459d68fce94_Tag">
    <vt:lpwstr>50, 3, 0, 1</vt:lpwstr>
  </property>
</Properties>
</file>