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73" r:id="rId15"/>
    <p:sldId id="272" r:id="rId16"/>
    <p:sldId id="274" r:id="rId17"/>
    <p:sldId id="275" r:id="rId18"/>
    <p:sldId id="268" r:id="rId19"/>
    <p:sldId id="269" r:id="rId20"/>
    <p:sldId id="270" r:id="rId21"/>
    <p:sldId id="276" r:id="rId22"/>
  </p:sldIdLst>
  <p:sldSz cx="18288000" cy="10287000"/>
  <p:notesSz cx="6858000" cy="9144000"/>
  <p:embeddedFontLst>
    <p:embeddedFont>
      <p:font typeface="Noto Sans JP" panose="020B0500000000000000" pitchFamily="34" charset="-128"/>
      <p:regular r:id="rId23"/>
    </p:embeddedFont>
    <p:embeddedFont>
      <p:font typeface="Noto Sans JP Bold" panose="020B0800000000000000" pitchFamily="34" charset="-128"/>
      <p:regular r:id="rId24"/>
      <p:bold r:id="rId25"/>
    </p:embeddedFont>
    <p:embeddedFont>
      <p:font typeface="Noto Sans JP Medium" panose="020B0600000000000000" pitchFamily="34" charset="-128"/>
      <p:regular r:id="rId26"/>
    </p:embeddedFont>
    <p:embeddedFont>
      <p:font typeface="Slackside One" pitchFamily="2" charset="-128"/>
      <p:regular r:id="rId27"/>
    </p:embeddedFont>
    <p:embeddedFont>
      <p:font typeface="筑紫AMゴシック" panose="02020700000000000000" pitchFamily="18" charset="-128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 autoAdjust="0"/>
    <p:restoredTop sz="94615" autoAdjust="0"/>
  </p:normalViewPr>
  <p:slideViewPr>
    <p:cSldViewPr>
      <p:cViewPr varScale="1">
        <p:scale>
          <a:sx n="58" d="100"/>
          <a:sy n="58" d="100"/>
        </p:scale>
        <p:origin x="256" y="6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ted.com/talks/kasley_killam_why_social_health_is_key_to_happiness_and_longevity?utm_campaign=tedspread&amp;utm_medium=referral&amp;utm_source=tedcomshare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83628" y="5578824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56378" y="-130370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378801" y="-98504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060284" y="6878511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ja-US" altLang="en-US" dirty="0"/>
          </a:p>
        </p:txBody>
      </p:sp>
      <p:sp>
        <p:nvSpPr>
          <p:cNvPr id="6" name="Freeform 6"/>
          <p:cNvSpPr/>
          <p:nvPr/>
        </p:nvSpPr>
        <p:spPr>
          <a:xfrm>
            <a:off x="4665" y="5658019"/>
            <a:ext cx="7289735" cy="4628981"/>
          </a:xfrm>
          <a:custGeom>
            <a:avLst/>
            <a:gdLst/>
            <a:ahLst/>
            <a:cxnLst/>
            <a:rect l="l" t="t" r="r" b="b"/>
            <a:pathLst>
              <a:path w="7289735" h="4628981">
                <a:moveTo>
                  <a:pt x="0" y="0"/>
                </a:moveTo>
                <a:lnTo>
                  <a:pt x="7289735" y="0"/>
                </a:lnTo>
                <a:lnTo>
                  <a:pt x="7289735" y="4628981"/>
                </a:lnTo>
                <a:lnTo>
                  <a:pt x="0" y="46289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7" name="TextBox 7"/>
          <p:cNvSpPr txBox="1"/>
          <p:nvPr/>
        </p:nvSpPr>
        <p:spPr>
          <a:xfrm>
            <a:off x="2827131" y="989000"/>
            <a:ext cx="11709742" cy="3549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 dirty="0">
                <a:solidFill>
                  <a:srgbClr val="785941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Why social health is key to happiness and longevity.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69642" y="6892322"/>
            <a:ext cx="3618358" cy="3394678"/>
          </a:xfrm>
          <a:custGeom>
            <a:avLst/>
            <a:gdLst/>
            <a:ahLst/>
            <a:cxnLst/>
            <a:rect l="l" t="t" r="r" b="b"/>
            <a:pathLst>
              <a:path w="3618358" h="3394678">
                <a:moveTo>
                  <a:pt x="0" y="0"/>
                </a:moveTo>
                <a:lnTo>
                  <a:pt x="3618358" y="0"/>
                </a:lnTo>
                <a:lnTo>
                  <a:pt x="3618358" y="3394678"/>
                </a:lnTo>
                <a:lnTo>
                  <a:pt x="0" y="33946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0" y="-69689"/>
            <a:ext cx="4564521" cy="3292161"/>
          </a:xfrm>
          <a:custGeom>
            <a:avLst/>
            <a:gdLst/>
            <a:ahLst/>
            <a:cxnLst/>
            <a:rect l="l" t="t" r="r" b="b"/>
            <a:pathLst>
              <a:path w="4564521" h="3292161">
                <a:moveTo>
                  <a:pt x="0" y="0"/>
                </a:moveTo>
                <a:lnTo>
                  <a:pt x="4564521" y="0"/>
                </a:lnTo>
                <a:lnTo>
                  <a:pt x="4564521" y="3292160"/>
                </a:lnTo>
                <a:lnTo>
                  <a:pt x="0" y="329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3208317" y="-145206"/>
            <a:ext cx="3404487" cy="3002139"/>
          </a:xfrm>
          <a:custGeom>
            <a:avLst/>
            <a:gdLst/>
            <a:ahLst/>
            <a:cxnLst/>
            <a:rect l="l" t="t" r="r" b="b"/>
            <a:pathLst>
              <a:path w="3404487" h="3002139">
                <a:moveTo>
                  <a:pt x="0" y="0"/>
                </a:moveTo>
                <a:lnTo>
                  <a:pt x="3404487" y="0"/>
                </a:lnTo>
                <a:lnTo>
                  <a:pt x="3404487" y="3002138"/>
                </a:lnTo>
                <a:lnTo>
                  <a:pt x="0" y="30021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337346" y="7460034"/>
            <a:ext cx="4212992" cy="2857174"/>
          </a:xfrm>
          <a:custGeom>
            <a:avLst/>
            <a:gdLst/>
            <a:ahLst/>
            <a:cxnLst/>
            <a:rect l="l" t="t" r="r" b="b"/>
            <a:pathLst>
              <a:path w="4212992" h="2857174">
                <a:moveTo>
                  <a:pt x="0" y="0"/>
                </a:moveTo>
                <a:lnTo>
                  <a:pt x="4212992" y="0"/>
                </a:lnTo>
                <a:lnTo>
                  <a:pt x="4212992" y="2857174"/>
                </a:lnTo>
                <a:lnTo>
                  <a:pt x="0" y="28571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6" name="AutoShape 6"/>
          <p:cNvSpPr/>
          <p:nvPr/>
        </p:nvSpPr>
        <p:spPr>
          <a:xfrm>
            <a:off x="2836967" y="2272830"/>
            <a:ext cx="19050" cy="6217958"/>
          </a:xfrm>
          <a:prstGeom prst="line">
            <a:avLst/>
          </a:prstGeom>
          <a:ln w="38100" cap="flat">
            <a:solidFill>
              <a:srgbClr val="F8DAD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US" altLang="en-US"/>
          </a:p>
        </p:txBody>
      </p:sp>
      <p:grpSp>
        <p:nvGrpSpPr>
          <p:cNvPr id="7" name="Group 7"/>
          <p:cNvGrpSpPr/>
          <p:nvPr/>
        </p:nvGrpSpPr>
        <p:grpSpPr>
          <a:xfrm>
            <a:off x="2571909" y="2192291"/>
            <a:ext cx="530116" cy="53011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DAD1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940253" y="254376"/>
            <a:ext cx="14407493" cy="2660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dirty="0">
                <a:solidFill>
                  <a:srgbClr val="785941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Outline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571909" y="4330489"/>
            <a:ext cx="530116" cy="53011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DAD1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590959" y="6099980"/>
            <a:ext cx="530116" cy="53011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DAD1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590959" y="7952363"/>
            <a:ext cx="530116" cy="530116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DAD1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121075" y="2196630"/>
            <a:ext cx="8127105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spc="111">
                <a:solidFill>
                  <a:srgbClr val="785941"/>
                </a:solidFill>
                <a:latin typeface="Noto Sans JP"/>
                <a:ea typeface="Noto Sans JP"/>
                <a:cs typeface="Noto Sans JP"/>
                <a:sym typeface="Noto Sans JP"/>
              </a:rPr>
              <a:t> The reason why I chose this topic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121075" y="4237670"/>
            <a:ext cx="10519383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spc="111">
                <a:solidFill>
                  <a:srgbClr val="785941"/>
                </a:solidFill>
                <a:latin typeface="Noto Sans JP"/>
                <a:ea typeface="Noto Sans JP"/>
                <a:cs typeface="Noto Sans JP"/>
                <a:sym typeface="Noto Sans JP"/>
              </a:rPr>
              <a:t>The vocabulary and the contents of the video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590959" y="6023780"/>
            <a:ext cx="5918759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spc="111">
                <a:solidFill>
                  <a:srgbClr val="785941"/>
                </a:solidFill>
                <a:latin typeface="Noto Sans JP"/>
                <a:ea typeface="Noto Sans JP"/>
                <a:cs typeface="Noto Sans JP"/>
                <a:sym typeface="Noto Sans JP"/>
              </a:rPr>
              <a:t>Engaging questions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06392" y="7808765"/>
            <a:ext cx="8012335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spc="111">
                <a:solidFill>
                  <a:srgbClr val="785941"/>
                </a:solidFill>
                <a:latin typeface="Noto Sans JP"/>
                <a:ea typeface="Noto Sans JP"/>
                <a:cs typeface="Noto Sans JP"/>
                <a:sym typeface="Noto Sans JP"/>
              </a:rPr>
              <a:t>Fun activity</a:t>
            </a:r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85183" y="5499630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 dirty="0"/>
          </a:p>
        </p:txBody>
      </p:sp>
      <p:sp>
        <p:nvSpPr>
          <p:cNvPr id="3" name="Freeform 3"/>
          <p:cNvSpPr/>
          <p:nvPr/>
        </p:nvSpPr>
        <p:spPr>
          <a:xfrm>
            <a:off x="-4665" y="-101637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342301" y="-224163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336596" y="6834695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 dirty="0"/>
          </a:p>
        </p:txBody>
      </p:sp>
      <p:sp>
        <p:nvSpPr>
          <p:cNvPr id="6" name="TextBox 6"/>
          <p:cNvSpPr txBox="1"/>
          <p:nvPr/>
        </p:nvSpPr>
        <p:spPr>
          <a:xfrm>
            <a:off x="1278102" y="639693"/>
            <a:ext cx="15731797" cy="2078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spc="-982">
                <a:solidFill>
                  <a:srgbClr val="785941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The reason why I chose this topic.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09962" y="3529965"/>
            <a:ext cx="13668077" cy="5728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spc="111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This video’s title says social health is highly related to happiness and longevity. I get really interested in this topic. </a:t>
            </a:r>
          </a:p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spc="111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I would like to learn about social health.</a:t>
            </a:r>
          </a:p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spc="111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 I try to stay healthy every day, so I care about physical hearth and mental health. </a:t>
            </a:r>
          </a:p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spc="111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However,  I did not care about social health because I had not heard about it. </a:t>
            </a:r>
          </a:p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spc="111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I was sure that watching this video can be useful for our lives.</a:t>
            </a:r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85183" y="5598912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112482" y="-266700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182783" y="-68962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371600" y="6779257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6" name="TextBox 6"/>
          <p:cNvSpPr txBox="1"/>
          <p:nvPr/>
        </p:nvSpPr>
        <p:spPr>
          <a:xfrm>
            <a:off x="1940253" y="202857"/>
            <a:ext cx="14407493" cy="2660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785941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The vocabulary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940253" y="2431995"/>
            <a:ext cx="14255522" cy="6826306"/>
            <a:chOff x="0" y="0"/>
            <a:chExt cx="3754541" cy="166857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754541" cy="1668571"/>
            </a:xfrm>
            <a:custGeom>
              <a:avLst/>
              <a:gdLst/>
              <a:ahLst/>
              <a:cxnLst/>
              <a:rect l="l" t="t" r="r" b="b"/>
              <a:pathLst>
                <a:path w="3754541" h="1668571">
                  <a:moveTo>
                    <a:pt x="27697" y="0"/>
                  </a:moveTo>
                  <a:lnTo>
                    <a:pt x="3726844" y="0"/>
                  </a:lnTo>
                  <a:cubicBezTo>
                    <a:pt x="3742141" y="0"/>
                    <a:pt x="3754541" y="12400"/>
                    <a:pt x="3754541" y="27697"/>
                  </a:cubicBezTo>
                  <a:lnTo>
                    <a:pt x="3754541" y="1640874"/>
                  </a:lnTo>
                  <a:cubicBezTo>
                    <a:pt x="3754541" y="1656170"/>
                    <a:pt x="3742141" y="1668571"/>
                    <a:pt x="3726844" y="1668571"/>
                  </a:cubicBezTo>
                  <a:lnTo>
                    <a:pt x="27697" y="1668571"/>
                  </a:lnTo>
                  <a:cubicBezTo>
                    <a:pt x="12400" y="1668571"/>
                    <a:pt x="0" y="1656170"/>
                    <a:pt x="0" y="1640874"/>
                  </a:cubicBezTo>
                  <a:lnTo>
                    <a:pt x="0" y="27697"/>
                  </a:lnTo>
                  <a:cubicBezTo>
                    <a:pt x="0" y="12400"/>
                    <a:pt x="12400" y="0"/>
                    <a:pt x="27697" y="0"/>
                  </a:cubicBezTo>
                  <a:close/>
                </a:path>
              </a:pathLst>
            </a:custGeom>
            <a:solidFill>
              <a:srgbClr val="FFFFFF"/>
            </a:solidFill>
            <a:ln w="209550" cap="rnd">
              <a:solidFill>
                <a:srgbClr val="F8DAD1"/>
              </a:solidFill>
              <a:prstDash val="solid"/>
              <a:round/>
            </a:ln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3754541" cy="1697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243404" y="2633746"/>
            <a:ext cx="13801189" cy="7550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437"/>
              </a:lnSpc>
            </a:pPr>
            <a:r>
              <a:rPr lang="en-US" sz="3198" b="1" spc="99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cherish: to love sb/</a:t>
            </a:r>
            <a:r>
              <a:rPr lang="en-US" sz="3198" b="1" spc="99" dirty="0" err="1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sth</a:t>
            </a:r>
            <a:r>
              <a:rPr lang="en-US" sz="3198" b="1" spc="99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 very much and want to protect them or it.</a:t>
            </a:r>
          </a:p>
          <a:p>
            <a:pPr algn="l">
              <a:lnSpc>
                <a:spcPts val="5437"/>
              </a:lnSpc>
            </a:pPr>
            <a:r>
              <a:rPr lang="en-US" sz="3198" b="1" spc="99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tether: a rope or chain used to tie an animal to </a:t>
            </a:r>
            <a:r>
              <a:rPr lang="en-US" sz="3198" b="1" spc="99" dirty="0" err="1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sth</a:t>
            </a:r>
            <a:r>
              <a:rPr lang="en-US" sz="3198" b="1" spc="99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.</a:t>
            </a:r>
          </a:p>
          <a:p>
            <a:pPr algn="l">
              <a:lnSpc>
                <a:spcPts val="5437"/>
              </a:lnSpc>
            </a:pPr>
            <a:r>
              <a:rPr lang="en-US" sz="3198" b="1" spc="99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recurrent: that happens again and again.</a:t>
            </a:r>
          </a:p>
          <a:p>
            <a:pPr algn="l">
              <a:lnSpc>
                <a:spcPts val="5437"/>
              </a:lnSpc>
            </a:pPr>
            <a:r>
              <a:rPr lang="en-US" sz="3198" b="1" spc="99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bolster: to improve </a:t>
            </a:r>
            <a:r>
              <a:rPr lang="en-US" sz="3198" b="1" spc="99" dirty="0" err="1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sth</a:t>
            </a:r>
            <a:r>
              <a:rPr lang="en-US" sz="3198" b="1" spc="99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 or make it stronger.</a:t>
            </a:r>
          </a:p>
          <a:p>
            <a:pPr algn="l">
              <a:lnSpc>
                <a:spcPts val="5437"/>
              </a:lnSpc>
            </a:pPr>
            <a:r>
              <a:rPr lang="en-US" sz="3198" b="1" spc="99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proactive: controlling a situation by making things happen rather than waiting for things to happen and then reacting to them.</a:t>
            </a:r>
          </a:p>
          <a:p>
            <a:pPr algn="l">
              <a:lnSpc>
                <a:spcPts val="5437"/>
              </a:lnSpc>
            </a:pPr>
            <a:r>
              <a:rPr lang="en-US" sz="3198" b="1" spc="99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ingrained: that has existed for a long time and is therefore difficult to change. </a:t>
            </a:r>
          </a:p>
          <a:p>
            <a:pPr algn="ctr">
              <a:lnSpc>
                <a:spcPts val="5437"/>
              </a:lnSpc>
            </a:pPr>
            <a:endParaRPr lang="en-US" sz="3198" b="1" spc="99" dirty="0">
              <a:solidFill>
                <a:srgbClr val="545454"/>
              </a:solidFill>
              <a:latin typeface="Noto Sans JP Medium"/>
              <a:ea typeface="Noto Sans JP Medium"/>
              <a:cs typeface="Noto Sans JP Medium"/>
              <a:sym typeface="Noto Sans JP Medium"/>
            </a:endParaRPr>
          </a:p>
          <a:p>
            <a:pPr algn="ctr">
              <a:lnSpc>
                <a:spcPts val="5437"/>
              </a:lnSpc>
            </a:pPr>
            <a:endParaRPr lang="en-US" sz="3198" b="1" spc="99" dirty="0">
              <a:solidFill>
                <a:srgbClr val="545454"/>
              </a:solidFill>
              <a:latin typeface="Noto Sans JP Medium"/>
              <a:ea typeface="Noto Sans JP Medium"/>
              <a:cs typeface="Noto Sans JP Medium"/>
              <a:sym typeface="Noto Sans JP Medium"/>
            </a:endParaRP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31398" y="5577275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211644" y="-190500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312700" y="-166641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642869" y="6800251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869838" y="3533873"/>
            <a:ext cx="14112970" cy="4433368"/>
            <a:chOff x="0" y="0"/>
            <a:chExt cx="3716996" cy="116763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16996" cy="1167636"/>
            </a:xfrm>
            <a:custGeom>
              <a:avLst/>
              <a:gdLst/>
              <a:ahLst/>
              <a:cxnLst/>
              <a:rect l="l" t="t" r="r" b="b"/>
              <a:pathLst>
                <a:path w="3716996" h="1167636">
                  <a:moveTo>
                    <a:pt x="27977" y="0"/>
                  </a:moveTo>
                  <a:lnTo>
                    <a:pt x="3689019" y="0"/>
                  </a:lnTo>
                  <a:cubicBezTo>
                    <a:pt x="3704471" y="0"/>
                    <a:pt x="3716996" y="12526"/>
                    <a:pt x="3716996" y="27977"/>
                  </a:cubicBezTo>
                  <a:lnTo>
                    <a:pt x="3716996" y="1139659"/>
                  </a:lnTo>
                  <a:cubicBezTo>
                    <a:pt x="3716996" y="1155110"/>
                    <a:pt x="3704471" y="1167636"/>
                    <a:pt x="3689019" y="1167636"/>
                  </a:cubicBezTo>
                  <a:lnTo>
                    <a:pt x="27977" y="1167636"/>
                  </a:lnTo>
                  <a:cubicBezTo>
                    <a:pt x="12526" y="1167636"/>
                    <a:pt x="0" y="1155110"/>
                    <a:pt x="0" y="1139659"/>
                  </a:cubicBezTo>
                  <a:lnTo>
                    <a:pt x="0" y="27977"/>
                  </a:lnTo>
                  <a:cubicBezTo>
                    <a:pt x="0" y="12526"/>
                    <a:pt x="12526" y="0"/>
                    <a:pt x="27977" y="0"/>
                  </a:cubicBezTo>
                  <a:close/>
                </a:path>
              </a:pathLst>
            </a:custGeom>
            <a:solidFill>
              <a:srgbClr val="FFFFFF"/>
            </a:solidFill>
            <a:ln w="209550" cap="rnd">
              <a:solidFill>
                <a:srgbClr val="C1E9F2"/>
              </a:solidFill>
              <a:prstDash val="solid"/>
              <a:round/>
            </a:ln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716996" cy="1196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spc="58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  <a:sym typeface="Noto Sans JP"/>
                </a:rPr>
                <a:t>犬のトリミングサロンで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 spc="58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  <a:sym typeface="Noto Sans JP"/>
                </a:rPr>
                <a:t>トリマーとして働いています！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 spc="58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  <a:sym typeface="Noto Sans JP"/>
                </a:rPr>
                <a:t>犬や猫だけでなく動物が昔から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 spc="58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  <a:sym typeface="Noto Sans JP"/>
                </a:rPr>
                <a:t>大好きです！</a:t>
              </a: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lang="en-US" sz="1899" spc="58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642869" y="403989"/>
            <a:ext cx="15002261" cy="2478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20"/>
              </a:lnSpc>
              <a:spcBef>
                <a:spcPct val="0"/>
              </a:spcBef>
            </a:pPr>
            <a:r>
              <a:rPr lang="en-US" sz="9300" dirty="0">
                <a:solidFill>
                  <a:srgbClr val="785941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The contents of this video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548067" y="3791559"/>
            <a:ext cx="12756511" cy="40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8"/>
              </a:lnSpc>
            </a:pPr>
            <a:r>
              <a:rPr lang="en-US" sz="3600" spc="11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A lot of people go weeks at a time without talking to a single friend or family member. One in four people feel lonely.</a:t>
            </a:r>
          </a:p>
          <a:p>
            <a:pPr algn="ctr">
              <a:lnSpc>
                <a:spcPts val="5508"/>
              </a:lnSpc>
            </a:pPr>
            <a:r>
              <a:rPr lang="en-US" sz="3600" spc="11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Disconnection trigger stress in the body even if you care about physical and mental health.</a:t>
            </a:r>
          </a:p>
          <a:p>
            <a:pPr algn="ctr">
              <a:lnSpc>
                <a:spcPts val="4895"/>
              </a:lnSpc>
            </a:pPr>
            <a:endParaRPr lang="en-US" sz="3600" spc="111">
              <a:solidFill>
                <a:srgbClr val="000000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02276" y="5596219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228600" y="-34990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328987" y="-300833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177278" y="6779257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 dirty="0"/>
          </a:p>
        </p:txBody>
      </p:sp>
      <p:grpSp>
        <p:nvGrpSpPr>
          <p:cNvPr id="6" name="Group 6"/>
          <p:cNvGrpSpPr/>
          <p:nvPr/>
        </p:nvGrpSpPr>
        <p:grpSpPr>
          <a:xfrm>
            <a:off x="2518175" y="3533873"/>
            <a:ext cx="12756511" cy="4156277"/>
            <a:chOff x="0" y="0"/>
            <a:chExt cx="3359740" cy="10946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59739" cy="1094657"/>
            </a:xfrm>
            <a:custGeom>
              <a:avLst/>
              <a:gdLst/>
              <a:ahLst/>
              <a:cxnLst/>
              <a:rect l="l" t="t" r="r" b="b"/>
              <a:pathLst>
                <a:path w="3359739" h="1094657">
                  <a:moveTo>
                    <a:pt x="30952" y="0"/>
                  </a:moveTo>
                  <a:lnTo>
                    <a:pt x="3328788" y="0"/>
                  </a:lnTo>
                  <a:cubicBezTo>
                    <a:pt x="3336997" y="0"/>
                    <a:pt x="3344869" y="3261"/>
                    <a:pt x="3350674" y="9066"/>
                  </a:cubicBezTo>
                  <a:cubicBezTo>
                    <a:pt x="3356478" y="14870"/>
                    <a:pt x="3359739" y="22743"/>
                    <a:pt x="3359739" y="30952"/>
                  </a:cubicBezTo>
                  <a:lnTo>
                    <a:pt x="3359739" y="1063706"/>
                  </a:lnTo>
                  <a:cubicBezTo>
                    <a:pt x="3359739" y="1080800"/>
                    <a:pt x="3345882" y="1094657"/>
                    <a:pt x="3328788" y="1094657"/>
                  </a:cubicBezTo>
                  <a:lnTo>
                    <a:pt x="30952" y="1094657"/>
                  </a:lnTo>
                  <a:cubicBezTo>
                    <a:pt x="22743" y="1094657"/>
                    <a:pt x="14870" y="1091396"/>
                    <a:pt x="9066" y="1085592"/>
                  </a:cubicBezTo>
                  <a:cubicBezTo>
                    <a:pt x="3261" y="1079787"/>
                    <a:pt x="0" y="1071915"/>
                    <a:pt x="0" y="1063706"/>
                  </a:cubicBezTo>
                  <a:lnTo>
                    <a:pt x="0" y="30952"/>
                  </a:lnTo>
                  <a:cubicBezTo>
                    <a:pt x="0" y="22743"/>
                    <a:pt x="3261" y="14870"/>
                    <a:pt x="9066" y="9066"/>
                  </a:cubicBezTo>
                  <a:cubicBezTo>
                    <a:pt x="14870" y="3261"/>
                    <a:pt x="22743" y="0"/>
                    <a:pt x="30952" y="0"/>
                  </a:cubicBezTo>
                  <a:close/>
                </a:path>
              </a:pathLst>
            </a:custGeom>
            <a:solidFill>
              <a:srgbClr val="FFFFFF"/>
            </a:solidFill>
            <a:ln w="209550" cap="rnd">
              <a:solidFill>
                <a:srgbClr val="C1E9F2"/>
              </a:solidFill>
              <a:prstDash val="solid"/>
              <a:round/>
            </a:ln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359740" cy="11232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spc="58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  <a:sym typeface="Noto Sans JP"/>
                </a:rPr>
                <a:t>犬のトリミングサロンで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 spc="58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  <a:sym typeface="Noto Sans JP"/>
                </a:rPr>
                <a:t>トリマーとして働いています！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 spc="58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  <a:sym typeface="Noto Sans JP"/>
                </a:rPr>
                <a:t>犬や猫だけでなく動物が昔から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 spc="58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  <a:sym typeface="Noto Sans JP"/>
                </a:rPr>
                <a:t>大好きです！</a:t>
              </a: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lang="en-US" sz="1899" spc="58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642869" y="403989"/>
            <a:ext cx="15002261" cy="2478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20"/>
              </a:lnSpc>
              <a:spcBef>
                <a:spcPct val="0"/>
              </a:spcBef>
            </a:pPr>
            <a:r>
              <a:rPr lang="en-US" sz="9300" dirty="0">
                <a:solidFill>
                  <a:srgbClr val="785941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The contents of this video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518175" y="3997766"/>
            <a:ext cx="12537397" cy="3381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8"/>
              </a:lnSpc>
            </a:pPr>
            <a:r>
              <a:rPr lang="en-US" sz="3600" spc="11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The concept of social health is the cue in solving this problem.</a:t>
            </a:r>
          </a:p>
          <a:p>
            <a:pPr algn="ctr">
              <a:lnSpc>
                <a:spcPts val="5508"/>
              </a:lnSpc>
            </a:pPr>
            <a:r>
              <a:rPr lang="en-US" sz="3600" spc="11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The video shows the importance of social health and introduce how to build up social health.</a:t>
            </a:r>
          </a:p>
          <a:p>
            <a:pPr algn="ctr">
              <a:lnSpc>
                <a:spcPts val="4895"/>
              </a:lnSpc>
            </a:pPr>
            <a:endParaRPr lang="en-US" sz="3600" spc="111">
              <a:solidFill>
                <a:srgbClr val="000000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44367" y="5750557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1057562" y="-428653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208811" y="-1425747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458750" y="7200900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6757537" y="3458481"/>
            <a:ext cx="10689160" cy="5859835"/>
            <a:chOff x="0" y="0"/>
            <a:chExt cx="2815252" cy="13551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15252" cy="1355149"/>
            </a:xfrm>
            <a:custGeom>
              <a:avLst/>
              <a:gdLst/>
              <a:ahLst/>
              <a:cxnLst/>
              <a:rect l="l" t="t" r="r" b="b"/>
              <a:pathLst>
                <a:path w="2815252" h="1355149">
                  <a:moveTo>
                    <a:pt x="36938" y="0"/>
                  </a:moveTo>
                  <a:lnTo>
                    <a:pt x="2778314" y="0"/>
                  </a:lnTo>
                  <a:cubicBezTo>
                    <a:pt x="2788111" y="0"/>
                    <a:pt x="2797506" y="3892"/>
                    <a:pt x="2804433" y="10819"/>
                  </a:cubicBezTo>
                  <a:cubicBezTo>
                    <a:pt x="2811361" y="17746"/>
                    <a:pt x="2815252" y="27142"/>
                    <a:pt x="2815252" y="36938"/>
                  </a:cubicBezTo>
                  <a:lnTo>
                    <a:pt x="2815252" y="1318211"/>
                  </a:lnTo>
                  <a:cubicBezTo>
                    <a:pt x="2815252" y="1328008"/>
                    <a:pt x="2811361" y="1337403"/>
                    <a:pt x="2804433" y="1344331"/>
                  </a:cubicBezTo>
                  <a:cubicBezTo>
                    <a:pt x="2797506" y="1351258"/>
                    <a:pt x="2788111" y="1355149"/>
                    <a:pt x="2778314" y="1355149"/>
                  </a:cubicBezTo>
                  <a:lnTo>
                    <a:pt x="36938" y="1355149"/>
                  </a:lnTo>
                  <a:cubicBezTo>
                    <a:pt x="16538" y="1355149"/>
                    <a:pt x="0" y="1338612"/>
                    <a:pt x="0" y="1318211"/>
                  </a:cubicBezTo>
                  <a:lnTo>
                    <a:pt x="0" y="36938"/>
                  </a:lnTo>
                  <a:cubicBezTo>
                    <a:pt x="0" y="27142"/>
                    <a:pt x="3892" y="17746"/>
                    <a:pt x="10819" y="10819"/>
                  </a:cubicBezTo>
                  <a:cubicBezTo>
                    <a:pt x="17746" y="3892"/>
                    <a:pt x="27142" y="0"/>
                    <a:pt x="36938" y="0"/>
                  </a:cubicBezTo>
                  <a:close/>
                </a:path>
              </a:pathLst>
            </a:custGeom>
            <a:solidFill>
              <a:srgbClr val="FFFFFF"/>
            </a:solidFill>
            <a:ln w="209550" cap="rnd">
              <a:solidFill>
                <a:srgbClr val="F8DAD1"/>
              </a:solidFill>
              <a:prstDash val="solid"/>
              <a:round/>
            </a:ln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815252" cy="1383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29129" y="1744316"/>
            <a:ext cx="6459489" cy="5206310"/>
            <a:chOff x="0" y="0"/>
            <a:chExt cx="6350000" cy="51180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5118062"/>
            </a:xfrm>
            <a:custGeom>
              <a:avLst/>
              <a:gdLst/>
              <a:ahLst/>
              <a:cxnLst/>
              <a:rect l="l" t="t" r="r" b="b"/>
              <a:pathLst>
                <a:path w="6350000" h="5118062">
                  <a:moveTo>
                    <a:pt x="6237986" y="3384362"/>
                  </a:moveTo>
                  <a:cubicBezTo>
                    <a:pt x="6237986" y="4046462"/>
                    <a:pt x="5634228" y="4583212"/>
                    <a:pt x="4889373" y="4583212"/>
                  </a:cubicBezTo>
                  <a:cubicBezTo>
                    <a:pt x="4595622" y="4583212"/>
                    <a:pt x="4323842" y="4499645"/>
                    <a:pt x="4102354" y="4357939"/>
                  </a:cubicBezTo>
                  <a:cubicBezTo>
                    <a:pt x="3838448" y="4809539"/>
                    <a:pt x="3307461" y="5118062"/>
                    <a:pt x="2695321" y="5118062"/>
                  </a:cubicBezTo>
                  <a:cubicBezTo>
                    <a:pt x="1820164" y="5118062"/>
                    <a:pt x="1110742" y="4487405"/>
                    <a:pt x="1110742" y="3709450"/>
                  </a:cubicBezTo>
                  <a:cubicBezTo>
                    <a:pt x="1110742" y="3665451"/>
                    <a:pt x="1113155" y="3621873"/>
                    <a:pt x="1117600" y="3578929"/>
                  </a:cubicBezTo>
                  <a:cubicBezTo>
                    <a:pt x="482854" y="3481540"/>
                    <a:pt x="0" y="2989739"/>
                    <a:pt x="0" y="2397700"/>
                  </a:cubicBezTo>
                  <a:cubicBezTo>
                    <a:pt x="0" y="1735600"/>
                    <a:pt x="603758" y="1198850"/>
                    <a:pt x="1348613" y="1198850"/>
                  </a:cubicBezTo>
                  <a:cubicBezTo>
                    <a:pt x="1348613" y="536750"/>
                    <a:pt x="1952371" y="0"/>
                    <a:pt x="2697226" y="0"/>
                  </a:cubicBezTo>
                  <a:cubicBezTo>
                    <a:pt x="3086100" y="0"/>
                    <a:pt x="3436366" y="146348"/>
                    <a:pt x="3682492" y="380378"/>
                  </a:cubicBezTo>
                  <a:cubicBezTo>
                    <a:pt x="3965829" y="144449"/>
                    <a:pt x="4346575" y="0"/>
                    <a:pt x="4765421" y="0"/>
                  </a:cubicBezTo>
                  <a:cubicBezTo>
                    <a:pt x="5640578" y="0"/>
                    <a:pt x="6350000" y="630657"/>
                    <a:pt x="6350000" y="1408612"/>
                  </a:cubicBezTo>
                  <a:cubicBezTo>
                    <a:pt x="6350000" y="1841747"/>
                    <a:pt x="6130036" y="2229089"/>
                    <a:pt x="5784088" y="2487493"/>
                  </a:cubicBezTo>
                  <a:cubicBezTo>
                    <a:pt x="6062472" y="2707067"/>
                    <a:pt x="6237986" y="3027513"/>
                    <a:pt x="6237986" y="3384362"/>
                  </a:cubicBezTo>
                  <a:close/>
                </a:path>
              </a:pathLst>
            </a:custGeom>
            <a:blipFill>
              <a:blip r:embed="rId6"/>
              <a:stretch>
                <a:fillRect t="-20128" b="-16212"/>
              </a:stretch>
            </a:blipFill>
          </p:spPr>
          <p:txBody>
            <a:bodyPr/>
            <a:lstStyle/>
            <a:p>
              <a:endParaRPr lang="ja-US" alt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757537" y="1753838"/>
            <a:ext cx="8220789" cy="2668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58"/>
              </a:lnSpc>
              <a:spcBef>
                <a:spcPct val="0"/>
              </a:spcBef>
            </a:pPr>
            <a:r>
              <a:rPr lang="en-US" sz="10041" dirty="0">
                <a:solidFill>
                  <a:srgbClr val="545454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Social health?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69982" y="3787521"/>
            <a:ext cx="9993263" cy="4581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17"/>
              </a:lnSpc>
            </a:pPr>
            <a:r>
              <a:rPr lang="en-US" sz="3598" b="1" spc="111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・Having a close relationships with your family, your friends, your partner, yourself.</a:t>
            </a:r>
          </a:p>
          <a:p>
            <a:pPr algn="l">
              <a:lnSpc>
                <a:spcPts val="6117"/>
              </a:lnSpc>
            </a:pPr>
            <a:r>
              <a:rPr lang="en-US" sz="3598" b="1" spc="111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・Having a regular interaction with your coworkers, your neighbors.</a:t>
            </a:r>
          </a:p>
          <a:p>
            <a:pPr algn="l">
              <a:lnSpc>
                <a:spcPts val="6117"/>
              </a:lnSpc>
            </a:pPr>
            <a:r>
              <a:rPr lang="en-US" sz="3598" b="1" spc="111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・Feeling like you belong to a community.</a:t>
            </a:r>
          </a:p>
          <a:p>
            <a:pPr algn="l">
              <a:lnSpc>
                <a:spcPts val="6117"/>
              </a:lnSpc>
            </a:pPr>
            <a:endParaRPr lang="en-US" sz="3598" b="1" spc="111" dirty="0">
              <a:solidFill>
                <a:srgbClr val="545454"/>
              </a:solidFill>
              <a:latin typeface="Noto Sans JP Medium"/>
              <a:ea typeface="Noto Sans JP Medium"/>
              <a:cs typeface="Noto Sans JP Medium"/>
              <a:sym typeface="Noto Sans JP Medium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247624" y="1215361"/>
            <a:ext cx="3854494" cy="95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785941"/>
                </a:solidFill>
                <a:latin typeface="Slackside One"/>
                <a:ea typeface="Slackside One"/>
                <a:cs typeface="Slackside One"/>
                <a:sym typeface="Slackside One"/>
              </a:rPr>
              <a:t>what is</a:t>
            </a: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588426" y="5766291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763049" y="-246212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970753" y="-215032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565930" y="7663744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565930" y="3675496"/>
            <a:ext cx="4572116" cy="457211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DAD1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028778" y="1109057"/>
            <a:ext cx="14407493" cy="2660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dirty="0">
                <a:solidFill>
                  <a:srgbClr val="785941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5-3-1guideline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59174" y="420791"/>
            <a:ext cx="11969651" cy="95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785941"/>
                </a:solidFill>
                <a:latin typeface="Slackside One"/>
                <a:ea typeface="Slackside One"/>
                <a:cs typeface="Slackside One"/>
                <a:sym typeface="Slackside One"/>
              </a:rPr>
              <a:t>Method for social health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81477" y="4939712"/>
            <a:ext cx="4341022" cy="1653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7"/>
              </a:lnSpc>
            </a:pPr>
            <a:r>
              <a:rPr lang="en-US" sz="4199" spc="-348">
                <a:solidFill>
                  <a:srgbClr val="545454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To interact with 5 different people each week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1526721" y="3675496"/>
            <a:ext cx="4572116" cy="457211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7C3C2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1642268" y="4939712"/>
            <a:ext cx="4341022" cy="1653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7"/>
              </a:lnSpc>
            </a:pPr>
            <a:r>
              <a:rPr lang="en-US" sz="4199" spc="-348">
                <a:solidFill>
                  <a:srgbClr val="545454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To spend 1 hour a day connecting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6487879" y="3675496"/>
            <a:ext cx="4572116" cy="4572116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E9F2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603427" y="4625387"/>
            <a:ext cx="4341022" cy="1653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7"/>
              </a:lnSpc>
            </a:pPr>
            <a:r>
              <a:rPr lang="en-US" sz="4199" spc="-348">
                <a:solidFill>
                  <a:srgbClr val="545454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To strengthen at least 3 close relationships overall</a:t>
            </a:r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44367" y="5750557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1057562" y="-428653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208811" y="-1425747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565930" y="7989904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028700" y="1028700"/>
            <a:ext cx="13077338" cy="1543050"/>
            <a:chOff x="0" y="0"/>
            <a:chExt cx="3444237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44237" cy="406400"/>
            </a:xfrm>
            <a:custGeom>
              <a:avLst/>
              <a:gdLst/>
              <a:ahLst/>
              <a:cxnLst/>
              <a:rect l="l" t="t" r="r" b="b"/>
              <a:pathLst>
                <a:path w="3444237" h="406400">
                  <a:moveTo>
                    <a:pt x="3241037" y="0"/>
                  </a:moveTo>
                  <a:cubicBezTo>
                    <a:pt x="3353261" y="0"/>
                    <a:pt x="3444237" y="90976"/>
                    <a:pt x="3444237" y="203200"/>
                  </a:cubicBezTo>
                  <a:cubicBezTo>
                    <a:pt x="3444237" y="315424"/>
                    <a:pt x="3353261" y="406400"/>
                    <a:pt x="324103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8DAD1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444237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0642254" y="6481923"/>
            <a:ext cx="7645746" cy="4147525"/>
          </a:xfrm>
          <a:custGeom>
            <a:avLst/>
            <a:gdLst/>
            <a:ahLst/>
            <a:cxnLst/>
            <a:rect l="l" t="t" r="r" b="b"/>
            <a:pathLst>
              <a:path w="7645746" h="4147525">
                <a:moveTo>
                  <a:pt x="0" y="0"/>
                </a:moveTo>
                <a:lnTo>
                  <a:pt x="7645746" y="0"/>
                </a:lnTo>
                <a:lnTo>
                  <a:pt x="7645746" y="4147525"/>
                </a:lnTo>
                <a:lnTo>
                  <a:pt x="0" y="41475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7633" r="-3694"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1869838" y="3068164"/>
            <a:ext cx="13724534" cy="723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</a:pPr>
            <a:r>
              <a:rPr lang="en-US" sz="3600" b="1" spc="111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Interacting with a variety of people is more rewarding.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05102" y="1260473"/>
            <a:ext cx="13724534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4200" b="1" spc="13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 To interact with 5 different people each week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26530" y="4591047"/>
            <a:ext cx="6046369" cy="253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spc="111">
                <a:solidFill>
                  <a:srgbClr val="545454"/>
                </a:solidFill>
                <a:latin typeface="Noto Sans JP"/>
                <a:ea typeface="Noto Sans JP"/>
                <a:cs typeface="Noto Sans JP"/>
                <a:sym typeface="Noto Sans JP"/>
              </a:rPr>
              <a:t>Your five include</a:t>
            </a:r>
          </a:p>
          <a:p>
            <a:pPr algn="l">
              <a:lnSpc>
                <a:spcPts val="5040"/>
              </a:lnSpc>
            </a:pPr>
            <a:r>
              <a:rPr lang="en-US" sz="3600" spc="111">
                <a:solidFill>
                  <a:srgbClr val="545454"/>
                </a:solidFill>
                <a:latin typeface="Noto Sans JP"/>
                <a:ea typeface="Noto Sans JP"/>
                <a:cs typeface="Noto Sans JP"/>
                <a:sym typeface="Noto Sans JP"/>
              </a:rPr>
              <a:t>・close loved ones</a:t>
            </a:r>
          </a:p>
          <a:p>
            <a:pPr algn="l">
              <a:lnSpc>
                <a:spcPts val="5040"/>
              </a:lnSpc>
            </a:pPr>
            <a:r>
              <a:rPr lang="en-US" sz="3600" spc="111">
                <a:solidFill>
                  <a:srgbClr val="545454"/>
                </a:solidFill>
                <a:latin typeface="Noto Sans JP"/>
                <a:ea typeface="Noto Sans JP"/>
                <a:cs typeface="Noto Sans JP"/>
                <a:sym typeface="Noto Sans JP"/>
              </a:rPr>
              <a:t>・casual acquaintances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spc="111">
                <a:solidFill>
                  <a:srgbClr val="545454"/>
                </a:solidFill>
                <a:latin typeface="Noto Sans JP"/>
                <a:ea typeface="Noto Sans JP"/>
                <a:cs typeface="Noto Sans JP"/>
                <a:sym typeface="Noto Sans JP"/>
              </a:rPr>
              <a:t>・complete strangers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72899" y="4582638"/>
            <a:ext cx="10015101" cy="1899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40"/>
              </a:lnSpc>
            </a:pPr>
            <a:r>
              <a:rPr lang="en-US" sz="3600" spc="111">
                <a:solidFill>
                  <a:srgbClr val="545454"/>
                </a:solidFill>
                <a:latin typeface="Noto Sans JP"/>
                <a:ea typeface="Noto Sans JP"/>
                <a:cs typeface="Noto Sans JP"/>
                <a:sym typeface="Noto Sans JP"/>
              </a:rPr>
              <a:t>For example</a:t>
            </a:r>
          </a:p>
          <a:p>
            <a:pPr algn="just">
              <a:lnSpc>
                <a:spcPts val="5040"/>
              </a:lnSpc>
              <a:spcBef>
                <a:spcPct val="0"/>
              </a:spcBef>
            </a:pPr>
            <a:r>
              <a:rPr lang="en-US" sz="3600" spc="111">
                <a:solidFill>
                  <a:srgbClr val="545454"/>
                </a:solidFill>
                <a:latin typeface="Noto Sans JP"/>
                <a:ea typeface="Noto Sans JP"/>
                <a:cs typeface="Noto Sans JP"/>
                <a:sym typeface="Noto Sans JP"/>
              </a:rPr>
              <a:t>making eye contact, or chit-chatting with barista.</a:t>
            </a: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44367" y="5750557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1057562" y="-428653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192000" y="-851139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565930" y="7989904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028700" y="1028700"/>
            <a:ext cx="14543887" cy="1543050"/>
            <a:chOff x="0" y="0"/>
            <a:chExt cx="3830489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30489" cy="406400"/>
            </a:xfrm>
            <a:custGeom>
              <a:avLst/>
              <a:gdLst/>
              <a:ahLst/>
              <a:cxnLst/>
              <a:rect l="l" t="t" r="r" b="b"/>
              <a:pathLst>
                <a:path w="3830489" h="406400">
                  <a:moveTo>
                    <a:pt x="3627289" y="0"/>
                  </a:moveTo>
                  <a:cubicBezTo>
                    <a:pt x="3739513" y="0"/>
                    <a:pt x="3830489" y="90976"/>
                    <a:pt x="3830489" y="203200"/>
                  </a:cubicBezTo>
                  <a:cubicBezTo>
                    <a:pt x="3830489" y="315424"/>
                    <a:pt x="3739513" y="406400"/>
                    <a:pt x="362728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1E9F2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830489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3057928" y="2762932"/>
            <a:ext cx="5029317" cy="3611882"/>
          </a:xfrm>
          <a:custGeom>
            <a:avLst/>
            <a:gdLst/>
            <a:ahLst/>
            <a:cxnLst/>
            <a:rect l="l" t="t" r="r" b="b"/>
            <a:pathLst>
              <a:path w="5029317" h="3611882">
                <a:moveTo>
                  <a:pt x="0" y="0"/>
                </a:moveTo>
                <a:lnTo>
                  <a:pt x="5029317" y="0"/>
                </a:lnTo>
                <a:lnTo>
                  <a:pt x="5029317" y="3611882"/>
                </a:lnTo>
                <a:lnTo>
                  <a:pt x="0" y="36118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1810" b="-17433"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1274505" y="1281113"/>
            <a:ext cx="14298081" cy="8382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4200" b="1" spc="130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To strengthen at least 3 close relationships overall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5930" y="2929255"/>
            <a:ext cx="7875904" cy="2214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spc="99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Step1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spc="99">
                <a:solidFill>
                  <a:srgbClr val="545454"/>
                </a:solidFill>
                <a:latin typeface="Noto Sans JP"/>
                <a:ea typeface="Noto Sans JP"/>
                <a:cs typeface="Noto Sans JP"/>
                <a:sym typeface="Noto Sans JP"/>
              </a:rPr>
              <a:t> Writing a to-love list. 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spc="99">
                <a:solidFill>
                  <a:srgbClr val="545454"/>
                </a:solidFill>
                <a:latin typeface="Noto Sans JP"/>
                <a:ea typeface="Noto Sans JP"/>
                <a:cs typeface="Noto Sans JP"/>
                <a:sym typeface="Noto Sans JP"/>
              </a:rPr>
              <a:t>Write those who matter most to you, who can you be yourself with.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30528" y="5368022"/>
            <a:ext cx="13396168" cy="2776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spc="99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Step2</a:t>
            </a:r>
          </a:p>
          <a:p>
            <a:pPr algn="l">
              <a:lnSpc>
                <a:spcPts val="4480"/>
              </a:lnSpc>
            </a:pPr>
            <a:r>
              <a:rPr lang="en-US" sz="3200" spc="99">
                <a:solidFill>
                  <a:srgbClr val="545454"/>
                </a:solidFill>
                <a:latin typeface="Noto Sans JP"/>
                <a:ea typeface="Noto Sans JP"/>
                <a:cs typeface="Noto Sans JP"/>
                <a:sym typeface="Noto Sans JP"/>
              </a:rPr>
              <a:t>Scheduling regular time together, </a:t>
            </a:r>
          </a:p>
          <a:p>
            <a:pPr algn="l">
              <a:lnSpc>
                <a:spcPts val="4480"/>
              </a:lnSpc>
            </a:pPr>
            <a:r>
              <a:rPr lang="en-US" sz="3200" spc="99">
                <a:solidFill>
                  <a:srgbClr val="545454"/>
                </a:solidFill>
                <a:latin typeface="Noto Sans JP"/>
                <a:ea typeface="Noto Sans JP"/>
                <a:cs typeface="Noto Sans JP"/>
                <a:sym typeface="Noto Sans JP"/>
              </a:rPr>
              <a:t>showing a genuine interest in their lives, </a:t>
            </a:r>
          </a:p>
          <a:p>
            <a:pPr algn="l">
              <a:lnSpc>
                <a:spcPts val="4480"/>
              </a:lnSpc>
            </a:pPr>
            <a:r>
              <a:rPr lang="en-US" sz="3200" spc="99">
                <a:solidFill>
                  <a:srgbClr val="545454"/>
                </a:solidFill>
                <a:latin typeface="Noto Sans JP"/>
                <a:ea typeface="Noto Sans JP"/>
                <a:cs typeface="Noto Sans JP"/>
                <a:sym typeface="Noto Sans JP"/>
              </a:rPr>
              <a:t>and  opening up about the experiences that you are going through.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endParaRPr lang="en-US" sz="3200" spc="99">
              <a:solidFill>
                <a:srgbClr val="545454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144000" y="8970328"/>
            <a:ext cx="8013107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spc="99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*Face-to-face is ideal but texting is ok</a:t>
            </a:r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44367" y="5750557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1057562" y="-428653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208811" y="-1425747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565930" y="7989904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028700" y="1028700"/>
            <a:ext cx="13077338" cy="1543050"/>
            <a:chOff x="0" y="0"/>
            <a:chExt cx="3444237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44237" cy="406400"/>
            </a:xfrm>
            <a:custGeom>
              <a:avLst/>
              <a:gdLst/>
              <a:ahLst/>
              <a:cxnLst/>
              <a:rect l="l" t="t" r="r" b="b"/>
              <a:pathLst>
                <a:path w="3444237" h="406400">
                  <a:moveTo>
                    <a:pt x="3241037" y="0"/>
                  </a:moveTo>
                  <a:cubicBezTo>
                    <a:pt x="3353261" y="0"/>
                    <a:pt x="3444237" y="90976"/>
                    <a:pt x="3444237" y="203200"/>
                  </a:cubicBezTo>
                  <a:cubicBezTo>
                    <a:pt x="3444237" y="315424"/>
                    <a:pt x="3353261" y="406400"/>
                    <a:pt x="324103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7C3C2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444237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4366882" y="2380306"/>
            <a:ext cx="3605191" cy="3722404"/>
          </a:xfrm>
          <a:custGeom>
            <a:avLst/>
            <a:gdLst/>
            <a:ahLst/>
            <a:cxnLst/>
            <a:rect l="l" t="t" r="r" b="b"/>
            <a:pathLst>
              <a:path w="3605191" h="3722404">
                <a:moveTo>
                  <a:pt x="0" y="0"/>
                </a:moveTo>
                <a:lnTo>
                  <a:pt x="3605191" y="0"/>
                </a:lnTo>
                <a:lnTo>
                  <a:pt x="3605191" y="3722404"/>
                </a:lnTo>
                <a:lnTo>
                  <a:pt x="0" y="37224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295" r="-7686"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10" name="Freeform 10"/>
          <p:cNvSpPr/>
          <p:nvPr/>
        </p:nvSpPr>
        <p:spPr>
          <a:xfrm>
            <a:off x="7041" y="6492880"/>
            <a:ext cx="4107759" cy="3681833"/>
          </a:xfrm>
          <a:custGeom>
            <a:avLst/>
            <a:gdLst/>
            <a:ahLst/>
            <a:cxnLst/>
            <a:rect l="l" t="t" r="r" b="b"/>
            <a:pathLst>
              <a:path w="4886973" h="4369619">
                <a:moveTo>
                  <a:pt x="0" y="0"/>
                </a:moveTo>
                <a:lnTo>
                  <a:pt x="4886973" y="0"/>
                </a:lnTo>
                <a:lnTo>
                  <a:pt x="4886973" y="4369619"/>
                </a:lnTo>
                <a:lnTo>
                  <a:pt x="0" y="43696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5567" r="-13520"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11" name="Freeform 11"/>
          <p:cNvSpPr/>
          <p:nvPr/>
        </p:nvSpPr>
        <p:spPr>
          <a:xfrm>
            <a:off x="13644367" y="6654942"/>
            <a:ext cx="4540693" cy="3603724"/>
          </a:xfrm>
          <a:custGeom>
            <a:avLst/>
            <a:gdLst/>
            <a:ahLst/>
            <a:cxnLst/>
            <a:rect l="l" t="t" r="r" b="b"/>
            <a:pathLst>
              <a:path w="4540693" h="3603724">
                <a:moveTo>
                  <a:pt x="0" y="0"/>
                </a:moveTo>
                <a:lnTo>
                  <a:pt x="4540693" y="0"/>
                </a:lnTo>
                <a:lnTo>
                  <a:pt x="4540693" y="3603724"/>
                </a:lnTo>
                <a:lnTo>
                  <a:pt x="0" y="36037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12" name="TextBox 12"/>
          <p:cNvSpPr txBox="1"/>
          <p:nvPr/>
        </p:nvSpPr>
        <p:spPr>
          <a:xfrm>
            <a:off x="705102" y="1281113"/>
            <a:ext cx="13724534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4200" b="1" spc="13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To spend 1 hour a day connecting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7079" y="4051296"/>
            <a:ext cx="3122417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spc="111">
                <a:solidFill>
                  <a:srgbClr val="545454"/>
                </a:solidFill>
                <a:latin typeface="Noto Sans JP"/>
                <a:ea typeface="Noto Sans JP"/>
                <a:cs typeface="Noto Sans JP"/>
                <a:sym typeface="Noto Sans JP"/>
              </a:rPr>
              <a:t>Instead of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17087" y="2833368"/>
            <a:ext cx="12100563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 spc="111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Spend one hour a day on meaning ful connection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17087" y="4755657"/>
            <a:ext cx="13165722" cy="1899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spc="111">
                <a:solidFill>
                  <a:srgbClr val="545454"/>
                </a:solidFill>
                <a:latin typeface="Noto Sans JP"/>
                <a:ea typeface="Noto Sans JP"/>
                <a:cs typeface="Noto Sans JP"/>
                <a:sym typeface="Noto Sans JP"/>
              </a:rPr>
              <a:t>scrolling on social media⇨text a friend.</a:t>
            </a:r>
          </a:p>
          <a:p>
            <a:pPr algn="ctr">
              <a:lnSpc>
                <a:spcPts val="5040"/>
              </a:lnSpc>
            </a:pPr>
            <a:r>
              <a:rPr lang="en-US" sz="3600" spc="111">
                <a:solidFill>
                  <a:srgbClr val="545454"/>
                </a:solidFill>
                <a:latin typeface="Noto Sans JP"/>
                <a:ea typeface="Noto Sans JP"/>
                <a:cs typeface="Noto Sans JP"/>
                <a:sym typeface="Noto Sans JP"/>
              </a:rPr>
              <a:t> listening a podcast⇨call a family member.</a:t>
            </a:r>
          </a:p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spc="111">
                <a:solidFill>
                  <a:srgbClr val="545454"/>
                </a:solidFill>
                <a:latin typeface="Noto Sans JP"/>
                <a:ea typeface="Noto Sans JP"/>
                <a:cs typeface="Noto Sans JP"/>
                <a:sym typeface="Noto Sans JP"/>
              </a:rPr>
              <a:t>reading news headlines⇨write a thank-you card.</a:t>
            </a:r>
          </a:p>
        </p:txBody>
      </p:sp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44367" y="5750557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1057562" y="-428653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208811" y="-1425747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565930" y="7989904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940253" y="3394083"/>
            <a:ext cx="15966747" cy="1543050"/>
            <a:chOff x="0" y="0"/>
            <a:chExt cx="4034646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4646" cy="406400"/>
            </a:xfrm>
            <a:custGeom>
              <a:avLst/>
              <a:gdLst/>
              <a:ahLst/>
              <a:cxnLst/>
              <a:rect l="l" t="t" r="r" b="b"/>
              <a:pathLst>
                <a:path w="4034646" h="406400">
                  <a:moveTo>
                    <a:pt x="3831446" y="0"/>
                  </a:moveTo>
                  <a:cubicBezTo>
                    <a:pt x="3943670" y="0"/>
                    <a:pt x="4034646" y="90976"/>
                    <a:pt x="4034646" y="203200"/>
                  </a:cubicBezTo>
                  <a:cubicBezTo>
                    <a:pt x="4034646" y="315424"/>
                    <a:pt x="3943670" y="406400"/>
                    <a:pt x="383144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8DAD1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4034646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940253" y="639693"/>
            <a:ext cx="14407493" cy="2078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spc="-982">
                <a:solidFill>
                  <a:srgbClr val="785941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Engaging questioons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940253" y="5613181"/>
            <a:ext cx="15966747" cy="1543050"/>
            <a:chOff x="0" y="0"/>
            <a:chExt cx="4034646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034646" cy="406400"/>
            </a:xfrm>
            <a:custGeom>
              <a:avLst/>
              <a:gdLst/>
              <a:ahLst/>
              <a:cxnLst/>
              <a:rect l="l" t="t" r="r" b="b"/>
              <a:pathLst>
                <a:path w="4034646" h="406400">
                  <a:moveTo>
                    <a:pt x="3831446" y="0"/>
                  </a:moveTo>
                  <a:cubicBezTo>
                    <a:pt x="3943670" y="0"/>
                    <a:pt x="4034646" y="90976"/>
                    <a:pt x="4034646" y="203200"/>
                  </a:cubicBezTo>
                  <a:cubicBezTo>
                    <a:pt x="4034646" y="315424"/>
                    <a:pt x="3943670" y="406400"/>
                    <a:pt x="383144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1E9F2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4034646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940253" y="7603906"/>
            <a:ext cx="15966747" cy="1543050"/>
            <a:chOff x="0" y="0"/>
            <a:chExt cx="4034646" cy="40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034646" cy="406400"/>
            </a:xfrm>
            <a:custGeom>
              <a:avLst/>
              <a:gdLst/>
              <a:ahLst/>
              <a:cxnLst/>
              <a:rect l="l" t="t" r="r" b="b"/>
              <a:pathLst>
                <a:path w="4034646" h="406400">
                  <a:moveTo>
                    <a:pt x="3831446" y="0"/>
                  </a:moveTo>
                  <a:cubicBezTo>
                    <a:pt x="3943670" y="0"/>
                    <a:pt x="4034646" y="90976"/>
                    <a:pt x="4034646" y="203200"/>
                  </a:cubicBezTo>
                  <a:cubicBezTo>
                    <a:pt x="4034646" y="315424"/>
                    <a:pt x="3943670" y="406400"/>
                    <a:pt x="383144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7C3C2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4034646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195006" y="3713171"/>
            <a:ext cx="15319047" cy="706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</a:pPr>
            <a:r>
              <a:rPr lang="en-US" sz="3600" b="1" spc="111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1.Have  you ever felt stress caused by the lack of social health?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40252" y="7963267"/>
            <a:ext cx="15438617" cy="7238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</a:pPr>
            <a:r>
              <a:rPr lang="en-US" sz="3600" b="1" spc="111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3.To build up social health, which guideline do you want to try?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20683" y="6035139"/>
            <a:ext cx="15857717" cy="6006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 spc="111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2.How important are the friendships for maintaining good health?</a:t>
            </a: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44367" y="5750557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1057562" y="-428653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192000" y="-780669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565930" y="7989904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6" name="Freeform 6"/>
          <p:cNvSpPr/>
          <p:nvPr/>
        </p:nvSpPr>
        <p:spPr>
          <a:xfrm>
            <a:off x="124441" y="5526054"/>
            <a:ext cx="4828559" cy="4846191"/>
          </a:xfrm>
          <a:custGeom>
            <a:avLst/>
            <a:gdLst/>
            <a:ahLst/>
            <a:cxnLst/>
            <a:rect l="l" t="t" r="r" b="b"/>
            <a:pathLst>
              <a:path w="6369199" h="6206649">
                <a:moveTo>
                  <a:pt x="0" y="0"/>
                </a:moveTo>
                <a:lnTo>
                  <a:pt x="6369199" y="0"/>
                </a:lnTo>
                <a:lnTo>
                  <a:pt x="6369199" y="6206649"/>
                </a:lnTo>
                <a:lnTo>
                  <a:pt x="0" y="62066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4233"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7" name="TextBox 7"/>
          <p:cNvSpPr txBox="1"/>
          <p:nvPr/>
        </p:nvSpPr>
        <p:spPr>
          <a:xfrm>
            <a:off x="1940252" y="1741243"/>
            <a:ext cx="15128548" cy="10741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 dirty="0">
                <a:solidFill>
                  <a:srgbClr val="785941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Make the best choices to build social health!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59174" y="629721"/>
            <a:ext cx="11969651" cy="95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 dirty="0">
                <a:solidFill>
                  <a:srgbClr val="785941"/>
                </a:solidFill>
                <a:latin typeface="Slackside One"/>
                <a:ea typeface="Slackside One"/>
                <a:cs typeface="Slackside One"/>
                <a:sym typeface="Slackside One"/>
              </a:rPr>
              <a:t>Fun activity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89840" y="3553285"/>
            <a:ext cx="14978960" cy="2598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dirty="0">
                <a:solidFill>
                  <a:srgbClr val="545454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Imagine yourself in the following situations.</a:t>
            </a:r>
          </a:p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dirty="0">
                <a:solidFill>
                  <a:srgbClr val="545454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 And think about what actions you could take to improve your social health!</a:t>
            </a:r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44367" y="5750557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1057562" y="-428653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208811" y="-1425747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565930" y="7989904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7174408" y="5285390"/>
            <a:ext cx="9224018" cy="3835842"/>
            <a:chOff x="0" y="0"/>
            <a:chExt cx="2429371" cy="101026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29371" cy="1010263"/>
            </a:xfrm>
            <a:custGeom>
              <a:avLst/>
              <a:gdLst/>
              <a:ahLst/>
              <a:cxnLst/>
              <a:rect l="l" t="t" r="r" b="b"/>
              <a:pathLst>
                <a:path w="2429371" h="1010263">
                  <a:moveTo>
                    <a:pt x="42805" y="0"/>
                  </a:moveTo>
                  <a:lnTo>
                    <a:pt x="2386566" y="0"/>
                  </a:lnTo>
                  <a:cubicBezTo>
                    <a:pt x="2410206" y="0"/>
                    <a:pt x="2429371" y="19165"/>
                    <a:pt x="2429371" y="42805"/>
                  </a:cubicBezTo>
                  <a:lnTo>
                    <a:pt x="2429371" y="967458"/>
                  </a:lnTo>
                  <a:cubicBezTo>
                    <a:pt x="2429371" y="991098"/>
                    <a:pt x="2410206" y="1010263"/>
                    <a:pt x="2386566" y="1010263"/>
                  </a:cubicBezTo>
                  <a:lnTo>
                    <a:pt x="42805" y="1010263"/>
                  </a:lnTo>
                  <a:cubicBezTo>
                    <a:pt x="19165" y="1010263"/>
                    <a:pt x="0" y="991098"/>
                    <a:pt x="0" y="967458"/>
                  </a:cubicBezTo>
                  <a:lnTo>
                    <a:pt x="0" y="42805"/>
                  </a:lnTo>
                  <a:cubicBezTo>
                    <a:pt x="0" y="19165"/>
                    <a:pt x="19165" y="0"/>
                    <a:pt x="42805" y="0"/>
                  </a:cubicBezTo>
                  <a:close/>
                </a:path>
              </a:pathLst>
            </a:custGeom>
            <a:solidFill>
              <a:srgbClr val="FFFFFF"/>
            </a:solidFill>
            <a:ln w="209550" cap="rnd">
              <a:solidFill>
                <a:srgbClr val="F8DAD1"/>
              </a:solidFill>
              <a:prstDash val="solid"/>
              <a:round/>
            </a:ln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429371" cy="10388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3086100"/>
            <a:ext cx="6477000" cy="4876381"/>
          </a:xfrm>
          <a:custGeom>
            <a:avLst/>
            <a:gdLst/>
            <a:ahLst/>
            <a:cxnLst/>
            <a:rect l="l" t="t" r="r" b="b"/>
            <a:pathLst>
              <a:path w="7149410" h="5354183">
                <a:moveTo>
                  <a:pt x="0" y="0"/>
                </a:moveTo>
                <a:lnTo>
                  <a:pt x="7149410" y="0"/>
                </a:lnTo>
                <a:lnTo>
                  <a:pt x="7149410" y="5354183"/>
                </a:lnTo>
                <a:lnTo>
                  <a:pt x="0" y="5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7479644" y="5447498"/>
            <a:ext cx="8918782" cy="3368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37"/>
              </a:lnSpc>
            </a:pPr>
            <a:r>
              <a:rPr lang="en-US" sz="3198" b="1" spc="99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1.Glancing the  story.</a:t>
            </a:r>
          </a:p>
          <a:p>
            <a:pPr algn="l">
              <a:lnSpc>
                <a:spcPts val="5437"/>
              </a:lnSpc>
            </a:pPr>
            <a:r>
              <a:rPr lang="en-US" sz="3198" b="1" spc="99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2.Trying to go out with someone.</a:t>
            </a:r>
          </a:p>
          <a:p>
            <a:pPr algn="l">
              <a:lnSpc>
                <a:spcPts val="5437"/>
              </a:lnSpc>
            </a:pPr>
            <a:r>
              <a:rPr lang="en-US" sz="3198" b="1" spc="99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3.Responding to the story and contacting the friend.</a:t>
            </a:r>
          </a:p>
          <a:p>
            <a:pPr algn="ctr">
              <a:lnSpc>
                <a:spcPts val="5437"/>
              </a:lnSpc>
            </a:pPr>
            <a:endParaRPr lang="en-US" sz="3198" b="1" spc="99">
              <a:solidFill>
                <a:srgbClr val="545454"/>
              </a:solidFill>
              <a:latin typeface="Noto Sans JP Medium"/>
              <a:ea typeface="Noto Sans JP Medium"/>
              <a:cs typeface="Noto Sans JP Medium"/>
              <a:sym typeface="Noto Sans JP Medium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311869" y="1566041"/>
            <a:ext cx="10213085" cy="1855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545454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When you see your friend’s fun Instagram story and feel self-loathing</a:t>
            </a:r>
          </a:p>
        </p:txBody>
      </p:sp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44367" y="5750557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1057562" y="-428653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208811" y="-1425747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565930" y="7989904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6971758" y="4308400"/>
            <a:ext cx="9553196" cy="3835842"/>
            <a:chOff x="0" y="0"/>
            <a:chExt cx="2516068" cy="101026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6068" cy="1010263"/>
            </a:xfrm>
            <a:custGeom>
              <a:avLst/>
              <a:gdLst/>
              <a:ahLst/>
              <a:cxnLst/>
              <a:rect l="l" t="t" r="r" b="b"/>
              <a:pathLst>
                <a:path w="2516068" h="1010263">
                  <a:moveTo>
                    <a:pt x="41330" y="0"/>
                  </a:moveTo>
                  <a:lnTo>
                    <a:pt x="2474738" y="0"/>
                  </a:lnTo>
                  <a:cubicBezTo>
                    <a:pt x="2485699" y="0"/>
                    <a:pt x="2496212" y="4354"/>
                    <a:pt x="2503963" y="12105"/>
                  </a:cubicBezTo>
                  <a:cubicBezTo>
                    <a:pt x="2511714" y="19856"/>
                    <a:pt x="2516068" y="30369"/>
                    <a:pt x="2516068" y="41330"/>
                  </a:cubicBezTo>
                  <a:lnTo>
                    <a:pt x="2516068" y="968933"/>
                  </a:lnTo>
                  <a:cubicBezTo>
                    <a:pt x="2516068" y="979894"/>
                    <a:pt x="2511714" y="990407"/>
                    <a:pt x="2503963" y="998158"/>
                  </a:cubicBezTo>
                  <a:cubicBezTo>
                    <a:pt x="2496212" y="1005908"/>
                    <a:pt x="2485699" y="1010263"/>
                    <a:pt x="2474738" y="1010263"/>
                  </a:cubicBezTo>
                  <a:lnTo>
                    <a:pt x="41330" y="1010263"/>
                  </a:lnTo>
                  <a:cubicBezTo>
                    <a:pt x="30369" y="1010263"/>
                    <a:pt x="19856" y="1005908"/>
                    <a:pt x="12105" y="998158"/>
                  </a:cubicBezTo>
                  <a:cubicBezTo>
                    <a:pt x="4354" y="990407"/>
                    <a:pt x="0" y="979894"/>
                    <a:pt x="0" y="968933"/>
                  </a:cubicBezTo>
                  <a:lnTo>
                    <a:pt x="0" y="41330"/>
                  </a:lnTo>
                  <a:cubicBezTo>
                    <a:pt x="0" y="30369"/>
                    <a:pt x="4354" y="19856"/>
                    <a:pt x="12105" y="12105"/>
                  </a:cubicBezTo>
                  <a:cubicBezTo>
                    <a:pt x="19856" y="4354"/>
                    <a:pt x="30369" y="0"/>
                    <a:pt x="41330" y="0"/>
                  </a:cubicBezTo>
                  <a:close/>
                </a:path>
              </a:pathLst>
            </a:custGeom>
            <a:solidFill>
              <a:srgbClr val="FFFFFF"/>
            </a:solidFill>
            <a:ln w="209550" cap="rnd">
              <a:solidFill>
                <a:srgbClr val="F8DAD1"/>
              </a:solidFill>
              <a:prstDash val="solid"/>
              <a:round/>
            </a:ln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516068" cy="10388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4141585"/>
            <a:ext cx="6821223" cy="6123452"/>
          </a:xfrm>
          <a:custGeom>
            <a:avLst/>
            <a:gdLst/>
            <a:ahLst/>
            <a:cxnLst/>
            <a:rect l="l" t="t" r="r" b="b"/>
            <a:pathLst>
              <a:path w="6821223" h="6123452">
                <a:moveTo>
                  <a:pt x="0" y="0"/>
                </a:moveTo>
                <a:lnTo>
                  <a:pt x="6821223" y="0"/>
                </a:lnTo>
                <a:lnTo>
                  <a:pt x="6821223" y="6123452"/>
                </a:lnTo>
                <a:lnTo>
                  <a:pt x="0" y="61234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6394"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7344011" y="4470508"/>
            <a:ext cx="8851764" cy="3368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37"/>
              </a:lnSpc>
            </a:pPr>
            <a:r>
              <a:rPr lang="en-US" sz="3198" b="1" spc="99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1.Just receiving them.</a:t>
            </a:r>
          </a:p>
          <a:p>
            <a:pPr algn="l">
              <a:lnSpc>
                <a:spcPts val="5437"/>
              </a:lnSpc>
            </a:pPr>
            <a:r>
              <a:rPr lang="en-US" sz="3198" b="1" spc="99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2.Giving a slight bow.</a:t>
            </a:r>
          </a:p>
          <a:p>
            <a:pPr algn="l">
              <a:lnSpc>
                <a:spcPts val="5437"/>
              </a:lnSpc>
            </a:pPr>
            <a:r>
              <a:rPr lang="en-US" sz="3198" b="1" spc="99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3.Saying thank you while looking the clerk in the eye.</a:t>
            </a:r>
          </a:p>
          <a:p>
            <a:pPr algn="l">
              <a:lnSpc>
                <a:spcPts val="5437"/>
              </a:lnSpc>
            </a:pPr>
            <a:endParaRPr lang="en-US" sz="3198" b="1" spc="99">
              <a:solidFill>
                <a:srgbClr val="545454"/>
              </a:solidFill>
              <a:latin typeface="Noto Sans JP Medium"/>
              <a:ea typeface="Noto Sans JP Medium"/>
              <a:cs typeface="Noto Sans JP Medium"/>
              <a:sym typeface="Noto Sans JP Medium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133600" y="1507731"/>
            <a:ext cx="14978960" cy="1855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dirty="0">
                <a:solidFill>
                  <a:srgbClr val="545454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You are at the cash register paying for your purchase.</a:t>
            </a:r>
          </a:p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dirty="0">
                <a:solidFill>
                  <a:srgbClr val="545454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 What do you do when the clerk gives you your change and the item?</a:t>
            </a:r>
          </a:p>
        </p:txBody>
      </p:sp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44367" y="5750557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1057562" y="-428653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208811" y="-1425747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565930" y="7989904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7174408" y="5285390"/>
            <a:ext cx="8385052" cy="3835842"/>
            <a:chOff x="0" y="0"/>
            <a:chExt cx="2208409" cy="101026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08409" cy="1010263"/>
            </a:xfrm>
            <a:custGeom>
              <a:avLst/>
              <a:gdLst/>
              <a:ahLst/>
              <a:cxnLst/>
              <a:rect l="l" t="t" r="r" b="b"/>
              <a:pathLst>
                <a:path w="2208409" h="1010263">
                  <a:moveTo>
                    <a:pt x="47088" y="0"/>
                  </a:moveTo>
                  <a:lnTo>
                    <a:pt x="2161321" y="0"/>
                  </a:lnTo>
                  <a:cubicBezTo>
                    <a:pt x="2187327" y="0"/>
                    <a:pt x="2208409" y="21082"/>
                    <a:pt x="2208409" y="47088"/>
                  </a:cubicBezTo>
                  <a:lnTo>
                    <a:pt x="2208409" y="963175"/>
                  </a:lnTo>
                  <a:cubicBezTo>
                    <a:pt x="2208409" y="975663"/>
                    <a:pt x="2203448" y="987640"/>
                    <a:pt x="2194617" y="996471"/>
                  </a:cubicBezTo>
                  <a:cubicBezTo>
                    <a:pt x="2185786" y="1005302"/>
                    <a:pt x="2173809" y="1010263"/>
                    <a:pt x="2161321" y="1010263"/>
                  </a:cubicBezTo>
                  <a:lnTo>
                    <a:pt x="47088" y="1010263"/>
                  </a:lnTo>
                  <a:cubicBezTo>
                    <a:pt x="21082" y="1010263"/>
                    <a:pt x="0" y="989181"/>
                    <a:pt x="0" y="963175"/>
                  </a:cubicBezTo>
                  <a:lnTo>
                    <a:pt x="0" y="47088"/>
                  </a:lnTo>
                  <a:cubicBezTo>
                    <a:pt x="0" y="21082"/>
                    <a:pt x="21082" y="0"/>
                    <a:pt x="47088" y="0"/>
                  </a:cubicBezTo>
                  <a:close/>
                </a:path>
              </a:pathLst>
            </a:custGeom>
            <a:solidFill>
              <a:srgbClr val="FFFFFF"/>
            </a:solidFill>
            <a:ln w="209550" cap="rnd">
              <a:solidFill>
                <a:srgbClr val="F8DAD1"/>
              </a:solidFill>
              <a:prstDash val="solid"/>
              <a:round/>
            </a:ln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208409" cy="10388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383017" y="3794121"/>
            <a:ext cx="6355189" cy="6355189"/>
          </a:xfrm>
          <a:custGeom>
            <a:avLst/>
            <a:gdLst/>
            <a:ahLst/>
            <a:cxnLst/>
            <a:rect l="l" t="t" r="r" b="b"/>
            <a:pathLst>
              <a:path w="6355189" h="6355189">
                <a:moveTo>
                  <a:pt x="0" y="0"/>
                </a:moveTo>
                <a:lnTo>
                  <a:pt x="6355189" y="0"/>
                </a:lnTo>
                <a:lnTo>
                  <a:pt x="6355189" y="6355189"/>
                </a:lnTo>
                <a:lnTo>
                  <a:pt x="0" y="63551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7588244" y="5447498"/>
            <a:ext cx="7660333" cy="3368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37"/>
              </a:lnSpc>
            </a:pPr>
            <a:r>
              <a:rPr lang="en-US" sz="3198" b="1" spc="99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1.Saying hello to them.</a:t>
            </a:r>
          </a:p>
          <a:p>
            <a:pPr algn="l">
              <a:lnSpc>
                <a:spcPts val="5437"/>
              </a:lnSpc>
            </a:pPr>
            <a:r>
              <a:rPr lang="en-US" sz="3198" b="1" spc="99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2.Keeping studying without saying anything.</a:t>
            </a:r>
          </a:p>
          <a:p>
            <a:pPr algn="l">
              <a:lnSpc>
                <a:spcPts val="5437"/>
              </a:lnSpc>
            </a:pPr>
            <a:r>
              <a:rPr lang="en-US" sz="3198" b="1" spc="99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3.Having a light chat.</a:t>
            </a:r>
          </a:p>
          <a:p>
            <a:pPr algn="ctr">
              <a:lnSpc>
                <a:spcPts val="5437"/>
              </a:lnSpc>
            </a:pPr>
            <a:endParaRPr lang="en-US" sz="3198" b="1" spc="99">
              <a:solidFill>
                <a:srgbClr val="545454"/>
              </a:solidFill>
              <a:latin typeface="Noto Sans JP Medium"/>
              <a:ea typeface="Noto Sans JP Medium"/>
              <a:cs typeface="Noto Sans JP Medium"/>
              <a:sym typeface="Noto Sans JP Medium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311869" y="1566041"/>
            <a:ext cx="10213085" cy="2598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dirty="0">
                <a:solidFill>
                  <a:srgbClr val="545454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When you are studying in a classroom, busy with a test or assignment, and your friends come into the classroom</a:t>
            </a:r>
          </a:p>
        </p:txBody>
      </p:sp>
    </p:spTree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44367" y="5750557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1057562" y="-428653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208811" y="-1425747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565930" y="7989904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6" name="Freeform 6"/>
          <p:cNvSpPr/>
          <p:nvPr/>
        </p:nvSpPr>
        <p:spPr>
          <a:xfrm>
            <a:off x="12478245" y="0"/>
            <a:ext cx="5809755" cy="4195783"/>
          </a:xfrm>
          <a:custGeom>
            <a:avLst/>
            <a:gdLst/>
            <a:ahLst/>
            <a:cxnLst/>
            <a:rect l="l" t="t" r="r" b="b"/>
            <a:pathLst>
              <a:path w="5809755" h="4195783">
                <a:moveTo>
                  <a:pt x="0" y="0"/>
                </a:moveTo>
                <a:lnTo>
                  <a:pt x="5809755" y="0"/>
                </a:lnTo>
                <a:lnTo>
                  <a:pt x="5809755" y="4195783"/>
                </a:lnTo>
                <a:lnTo>
                  <a:pt x="0" y="41957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0026" r="-44495" b="-51508"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7" name="Freeform 7"/>
          <p:cNvSpPr/>
          <p:nvPr/>
        </p:nvSpPr>
        <p:spPr>
          <a:xfrm>
            <a:off x="0" y="5694832"/>
            <a:ext cx="8913617" cy="4898819"/>
          </a:xfrm>
          <a:custGeom>
            <a:avLst/>
            <a:gdLst/>
            <a:ahLst/>
            <a:cxnLst/>
            <a:rect l="l" t="t" r="r" b="b"/>
            <a:pathLst>
              <a:path w="8913617" h="4898819">
                <a:moveTo>
                  <a:pt x="0" y="0"/>
                </a:moveTo>
                <a:lnTo>
                  <a:pt x="8913617" y="0"/>
                </a:lnTo>
                <a:lnTo>
                  <a:pt x="8913617" y="4898819"/>
                </a:lnTo>
                <a:lnTo>
                  <a:pt x="0" y="4898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378" r="-6213"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8" name="TextBox 8"/>
          <p:cNvSpPr txBox="1"/>
          <p:nvPr/>
        </p:nvSpPr>
        <p:spPr>
          <a:xfrm>
            <a:off x="399476" y="2606040"/>
            <a:ext cx="13668077" cy="253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spc="11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Did you make the best choices? </a:t>
            </a:r>
          </a:p>
          <a:p>
            <a:pPr algn="ctr">
              <a:lnSpc>
                <a:spcPts val="5040"/>
              </a:lnSpc>
            </a:pPr>
            <a:r>
              <a:rPr lang="en-US" sz="3600" spc="11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Small things like interacting with others can improve your social health. </a:t>
            </a:r>
          </a:p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spc="11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Try to keep them in mind every day!</a:t>
            </a:r>
          </a:p>
        </p:txBody>
      </p:sp>
    </p:spTree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44367" y="5750557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1057562" y="-428653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208811" y="-1425747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565930" y="7989904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028700" y="1028700"/>
            <a:ext cx="15496254" cy="1543050"/>
            <a:chOff x="0" y="0"/>
            <a:chExt cx="3900455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900455" cy="406400"/>
            </a:xfrm>
            <a:custGeom>
              <a:avLst/>
              <a:gdLst/>
              <a:ahLst/>
              <a:cxnLst/>
              <a:rect l="l" t="t" r="r" b="b"/>
              <a:pathLst>
                <a:path w="3900455" h="406400">
                  <a:moveTo>
                    <a:pt x="3697255" y="0"/>
                  </a:moveTo>
                  <a:cubicBezTo>
                    <a:pt x="3809479" y="0"/>
                    <a:pt x="3900455" y="90976"/>
                    <a:pt x="3900455" y="203200"/>
                  </a:cubicBezTo>
                  <a:cubicBezTo>
                    <a:pt x="3900455" y="315424"/>
                    <a:pt x="3809479" y="406400"/>
                    <a:pt x="369725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8DAD1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900455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71877" y="3403967"/>
            <a:ext cx="16544245" cy="6111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40"/>
              </a:lnSpc>
            </a:pPr>
            <a:r>
              <a:rPr lang="en-US" sz="3200" b="1" spc="99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Yes, I have.</a:t>
            </a:r>
          </a:p>
          <a:p>
            <a:pPr algn="l">
              <a:lnSpc>
                <a:spcPts val="5440"/>
              </a:lnSpc>
            </a:pPr>
            <a:r>
              <a:rPr lang="en-US" sz="3200" b="1" spc="99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When I have a lot of things like assignment and part-time jobs, I cannot spend time to communicate with my family and friends. In such cases, I fell stress, and I get little depressed. I do not want to do anything like going to school or even talking with my family. Also, I feel restless and cannot sleep well.</a:t>
            </a:r>
          </a:p>
          <a:p>
            <a:pPr algn="l">
              <a:lnSpc>
                <a:spcPts val="5440"/>
              </a:lnSpc>
            </a:pPr>
            <a:r>
              <a:rPr lang="en-US" sz="3200" b="1" spc="99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To relieve stress, I eat too much food and snacks. After that I regret having done such a things.</a:t>
            </a:r>
          </a:p>
          <a:p>
            <a:pPr algn="l">
              <a:lnSpc>
                <a:spcPts val="5440"/>
              </a:lnSpc>
            </a:pPr>
            <a:endParaRPr lang="en-US" sz="3200" b="1" spc="99">
              <a:solidFill>
                <a:srgbClr val="545454"/>
              </a:solidFill>
              <a:latin typeface="Noto Sans JP Bold"/>
              <a:ea typeface="Noto Sans JP Bold"/>
              <a:cs typeface="Noto Sans JP Bold"/>
              <a:sym typeface="Noto Sans JP Bold"/>
            </a:endParaRPr>
          </a:p>
          <a:p>
            <a:pPr algn="l">
              <a:lnSpc>
                <a:spcPts val="5440"/>
              </a:lnSpc>
            </a:pPr>
            <a:endParaRPr lang="en-US" sz="3200" b="1" spc="99">
              <a:solidFill>
                <a:srgbClr val="545454"/>
              </a:solidFill>
              <a:latin typeface="Noto Sans JP Bold"/>
              <a:ea typeface="Noto Sans JP Bold"/>
              <a:cs typeface="Noto Sans JP Bold"/>
              <a:sym typeface="Noto Sans JP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1347788"/>
            <a:ext cx="15201900" cy="706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</a:pPr>
            <a:r>
              <a:rPr lang="en-US" sz="3600" b="1" spc="111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1.Have  you ever felt stress caused by the lack of social health?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4984" y="127712"/>
            <a:ext cx="3052615" cy="622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 spc="111" dirty="0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My answer</a:t>
            </a:r>
          </a:p>
        </p:txBody>
      </p:sp>
    </p:spTree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44367" y="5750557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1057562" y="-428653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208811" y="-1425747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565930" y="7989904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028700" y="1028700"/>
            <a:ext cx="16116300" cy="1543050"/>
            <a:chOff x="0" y="0"/>
            <a:chExt cx="4066138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66138" cy="406400"/>
            </a:xfrm>
            <a:custGeom>
              <a:avLst/>
              <a:gdLst/>
              <a:ahLst/>
              <a:cxnLst/>
              <a:rect l="l" t="t" r="r" b="b"/>
              <a:pathLst>
                <a:path w="4066138" h="406400">
                  <a:moveTo>
                    <a:pt x="3862938" y="0"/>
                  </a:moveTo>
                  <a:cubicBezTo>
                    <a:pt x="3975162" y="0"/>
                    <a:pt x="4066138" y="90976"/>
                    <a:pt x="4066138" y="203200"/>
                  </a:cubicBezTo>
                  <a:cubicBezTo>
                    <a:pt x="4066138" y="315424"/>
                    <a:pt x="3975162" y="406400"/>
                    <a:pt x="3862938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1E9F2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4066138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65930" y="3746496"/>
            <a:ext cx="14901387" cy="5024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 b="1" spc="99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I think friendships has an effect to reduces stress and loneliness, and it is highly connected to social health.</a:t>
            </a:r>
          </a:p>
          <a:p>
            <a:pPr algn="just">
              <a:lnSpc>
                <a:spcPts val="4480"/>
              </a:lnSpc>
            </a:pPr>
            <a:r>
              <a:rPr lang="en-US" sz="3200" b="1" spc="99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This is because when you spend time with your friends, you feel supported and understood. </a:t>
            </a:r>
          </a:p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en-US" sz="3200" b="1" spc="99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As for me, when I have enough time to communicate with my friends, I think my life is fulfilling and I feel very positive. So, I can try various kinds of things like starting to learn new languages or doing some exercises. Friendships has an impact to physical health and mental health.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4984" y="127712"/>
            <a:ext cx="3052615" cy="622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 spc="111" dirty="0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My answer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55194" y="1450658"/>
            <a:ext cx="15989806" cy="6006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 spc="111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2.How important are the friendships for maintaining good health?</a:t>
            </a:r>
          </a:p>
        </p:txBody>
      </p:sp>
    </p:spTree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44367" y="5750557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1057562" y="-428653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208811" y="-1425747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565930" y="7989904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028700" y="1028700"/>
            <a:ext cx="16127818" cy="1543050"/>
            <a:chOff x="0" y="0"/>
            <a:chExt cx="3994621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994621" cy="406400"/>
            </a:xfrm>
            <a:custGeom>
              <a:avLst/>
              <a:gdLst/>
              <a:ahLst/>
              <a:cxnLst/>
              <a:rect l="l" t="t" r="r" b="b"/>
              <a:pathLst>
                <a:path w="3994621" h="406400">
                  <a:moveTo>
                    <a:pt x="3791421" y="0"/>
                  </a:moveTo>
                  <a:cubicBezTo>
                    <a:pt x="3903645" y="0"/>
                    <a:pt x="3994621" y="90976"/>
                    <a:pt x="3994621" y="203200"/>
                  </a:cubicBezTo>
                  <a:cubicBezTo>
                    <a:pt x="3994621" y="315424"/>
                    <a:pt x="3903645" y="406400"/>
                    <a:pt x="3791421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7C3C2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994621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17087" y="2833368"/>
            <a:ext cx="14678688" cy="688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endParaRPr/>
          </a:p>
          <a:p>
            <a:pPr algn="just">
              <a:lnSpc>
                <a:spcPts val="4480"/>
              </a:lnSpc>
            </a:pPr>
            <a:r>
              <a:rPr lang="en-US" sz="3200" b="1" spc="99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I want to try “To spend 1 hour a day connecting”.</a:t>
            </a:r>
          </a:p>
          <a:p>
            <a:pPr algn="just">
              <a:lnSpc>
                <a:spcPts val="4480"/>
              </a:lnSpc>
            </a:pPr>
            <a:r>
              <a:rPr lang="en-US" sz="3200" b="1" spc="99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At first, I think one hour is too long and I do not have enough time to do so. </a:t>
            </a:r>
          </a:p>
          <a:p>
            <a:pPr algn="just">
              <a:lnSpc>
                <a:spcPts val="4480"/>
              </a:lnSpc>
            </a:pPr>
            <a:r>
              <a:rPr lang="en-US" sz="3200" b="1" spc="99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However, I realize that I spend about an hour watching YouTube or listening to music when I am on the train or after eating dinner. Instead of doing such a things, I will try to interact with people rather than enjoying my free time alone. </a:t>
            </a:r>
          </a:p>
          <a:p>
            <a:pPr algn="just">
              <a:lnSpc>
                <a:spcPts val="4480"/>
              </a:lnSpc>
            </a:pPr>
            <a:r>
              <a:rPr lang="en-US" sz="3200" b="1" spc="99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Even just talking a little can help me to change my mood, For example, I will chat with my friend on LINE or react to Instagram stories.</a:t>
            </a:r>
          </a:p>
          <a:p>
            <a:pPr algn="ctr">
              <a:lnSpc>
                <a:spcPts val="5040"/>
              </a:lnSpc>
              <a:spcBef>
                <a:spcPct val="0"/>
              </a:spcBef>
            </a:pPr>
            <a:endParaRPr lang="en-US" sz="3200" b="1" spc="99">
              <a:solidFill>
                <a:srgbClr val="545454"/>
              </a:solidFill>
              <a:latin typeface="Noto Sans JP Bold"/>
              <a:ea typeface="Noto Sans JP Bold"/>
              <a:cs typeface="Noto Sans JP Bold"/>
              <a:sym typeface="Noto Sans JP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04984" y="127712"/>
            <a:ext cx="2900215" cy="622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 spc="111" dirty="0">
                <a:solidFill>
                  <a:srgbClr val="545454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My answer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1482" y="1377671"/>
            <a:ext cx="15393472" cy="7238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</a:pPr>
            <a:r>
              <a:rPr lang="en-US" sz="3600" b="1" spc="111" dirty="0">
                <a:solidFill>
                  <a:srgbClr val="545454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3.To build up social health, which guideline do you want to try?</a:t>
            </a:r>
          </a:p>
        </p:txBody>
      </p:sp>
    </p:spTree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44367" y="5750557"/>
            <a:ext cx="5102817" cy="4787370"/>
          </a:xfrm>
          <a:custGeom>
            <a:avLst/>
            <a:gdLst/>
            <a:ahLst/>
            <a:cxnLst/>
            <a:rect l="l" t="t" r="r" b="b"/>
            <a:pathLst>
              <a:path w="5102817" h="4787370">
                <a:moveTo>
                  <a:pt x="0" y="0"/>
                </a:moveTo>
                <a:lnTo>
                  <a:pt x="5102817" y="0"/>
                </a:lnTo>
                <a:lnTo>
                  <a:pt x="5102817" y="4787370"/>
                </a:lnTo>
                <a:lnTo>
                  <a:pt x="0" y="478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3" name="Freeform 3"/>
          <p:cNvSpPr/>
          <p:nvPr/>
        </p:nvSpPr>
        <p:spPr>
          <a:xfrm>
            <a:off x="-1057562" y="-428653"/>
            <a:ext cx="5854799" cy="4222774"/>
          </a:xfrm>
          <a:custGeom>
            <a:avLst/>
            <a:gdLst/>
            <a:ahLst/>
            <a:cxnLst/>
            <a:rect l="l" t="t" r="r" b="b"/>
            <a:pathLst>
              <a:path w="5854799" h="4222774">
                <a:moveTo>
                  <a:pt x="0" y="0"/>
                </a:moveTo>
                <a:lnTo>
                  <a:pt x="5854799" y="0"/>
                </a:lnTo>
                <a:lnTo>
                  <a:pt x="5854799" y="4222774"/>
                </a:lnTo>
                <a:lnTo>
                  <a:pt x="0" y="422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4" name="Freeform 4"/>
          <p:cNvSpPr/>
          <p:nvPr/>
        </p:nvSpPr>
        <p:spPr>
          <a:xfrm>
            <a:off x="12208811" y="-1425747"/>
            <a:ext cx="4316143" cy="3806053"/>
          </a:xfrm>
          <a:custGeom>
            <a:avLst/>
            <a:gdLst/>
            <a:ahLst/>
            <a:cxnLst/>
            <a:rect l="l" t="t" r="r" b="b"/>
            <a:pathLst>
              <a:path w="4316143" h="3806053">
                <a:moveTo>
                  <a:pt x="0" y="0"/>
                </a:moveTo>
                <a:lnTo>
                  <a:pt x="4316143" y="0"/>
                </a:lnTo>
                <a:lnTo>
                  <a:pt x="4316143" y="3806053"/>
                </a:lnTo>
                <a:lnTo>
                  <a:pt x="0" y="380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sp>
        <p:nvSpPr>
          <p:cNvPr id="5" name="Freeform 5"/>
          <p:cNvSpPr/>
          <p:nvPr/>
        </p:nvSpPr>
        <p:spPr>
          <a:xfrm>
            <a:off x="1565930" y="7989904"/>
            <a:ext cx="5172276" cy="3507743"/>
          </a:xfrm>
          <a:custGeom>
            <a:avLst/>
            <a:gdLst/>
            <a:ahLst/>
            <a:cxnLst/>
            <a:rect l="l" t="t" r="r" b="b"/>
            <a:pathLst>
              <a:path w="5172276" h="3507743">
                <a:moveTo>
                  <a:pt x="0" y="0"/>
                </a:moveTo>
                <a:lnTo>
                  <a:pt x="5172276" y="0"/>
                </a:lnTo>
                <a:lnTo>
                  <a:pt x="5172276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ja-US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8526928" y="2072684"/>
            <a:ext cx="703135" cy="615243"/>
            <a:chOff x="0" y="0"/>
            <a:chExt cx="812800" cy="711200"/>
          </a:xfrm>
        </p:grpSpPr>
        <p:sp>
          <p:nvSpPr>
            <p:cNvPr id="7" name="Freeform 7"/>
            <p:cNvSpPr/>
            <p:nvPr/>
          </p:nvSpPr>
          <p:spPr>
            <a:xfrm>
              <a:off x="-33680" y="-8369"/>
              <a:ext cx="854946" cy="719569"/>
            </a:xfrm>
            <a:custGeom>
              <a:avLst/>
              <a:gdLst/>
              <a:ahLst/>
              <a:cxnLst/>
              <a:rect l="l" t="t" r="r" b="b"/>
              <a:pathLst>
                <a:path w="854946" h="719569">
                  <a:moveTo>
                    <a:pt x="65903" y="121927"/>
                  </a:moveTo>
                  <a:cubicBezTo>
                    <a:pt x="0" y="230500"/>
                    <a:pt x="46429" y="336178"/>
                    <a:pt x="104776" y="392266"/>
                  </a:cubicBezTo>
                  <a:lnTo>
                    <a:pt x="445927" y="719569"/>
                  </a:lnTo>
                  <a:lnTo>
                    <a:pt x="779877" y="393436"/>
                  </a:lnTo>
                  <a:cubicBezTo>
                    <a:pt x="834145" y="333099"/>
                    <a:pt x="854946" y="269099"/>
                    <a:pt x="843393" y="197834"/>
                  </a:cubicBezTo>
                  <a:cubicBezTo>
                    <a:pt x="827435" y="99251"/>
                    <a:pt x="746197" y="22767"/>
                    <a:pt x="645842" y="11845"/>
                  </a:cubicBezTo>
                  <a:cubicBezTo>
                    <a:pt x="584292" y="5218"/>
                    <a:pt x="524835" y="22636"/>
                    <a:pt x="478430" y="61198"/>
                  </a:cubicBezTo>
                  <a:cubicBezTo>
                    <a:pt x="465940" y="71573"/>
                    <a:pt x="454776" y="83173"/>
                    <a:pt x="445047" y="95780"/>
                  </a:cubicBezTo>
                  <a:cubicBezTo>
                    <a:pt x="433503" y="81425"/>
                    <a:pt x="419967" y="68294"/>
                    <a:pt x="404657" y="56657"/>
                  </a:cubicBezTo>
                  <a:cubicBezTo>
                    <a:pt x="351294" y="16102"/>
                    <a:pt x="283367" y="0"/>
                    <a:pt x="218120" y="12523"/>
                  </a:cubicBezTo>
                  <a:cubicBezTo>
                    <a:pt x="156323" y="24461"/>
                    <a:pt x="100853" y="64323"/>
                    <a:pt x="65903" y="121927"/>
                  </a:cubicBezTo>
                  <a:close/>
                </a:path>
              </a:pathLst>
            </a:custGeom>
            <a:solidFill>
              <a:srgbClr val="785941"/>
            </a:solidFill>
          </p:spPr>
          <p:txBody>
            <a:bodyPr/>
            <a:lstStyle/>
            <a:p>
              <a:endParaRPr lang="ja-US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22225"/>
              <a:ext cx="660400" cy="561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19082" y="2062188"/>
            <a:ext cx="15731797" cy="2078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spc="-982">
                <a:solidFill>
                  <a:srgbClr val="785941"/>
                </a:solidFill>
                <a:latin typeface="筑紫AMゴシック"/>
                <a:ea typeface="筑紫AMゴシック"/>
                <a:cs typeface="筑紫AMゴシック"/>
                <a:sym typeface="筑紫AMゴシック"/>
              </a:rPr>
              <a:t>Thank you for listening.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38206" y="559155"/>
            <a:ext cx="4280580" cy="182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800">
                <a:solidFill>
                  <a:srgbClr val="785941"/>
                </a:solidFill>
                <a:latin typeface="Slackside One"/>
                <a:ea typeface="Slackside One"/>
                <a:cs typeface="Slackside One"/>
                <a:sym typeface="Slackside One"/>
              </a:rPr>
              <a:t>Thank you so much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9082" y="4860849"/>
            <a:ext cx="16997199" cy="5426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37"/>
              </a:lnSpc>
            </a:pPr>
            <a:r>
              <a:rPr lang="en-US" sz="3198" b="1" spc="99" dirty="0">
                <a:solidFill>
                  <a:srgbClr val="785941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Source of information</a:t>
            </a:r>
          </a:p>
          <a:p>
            <a:pPr algn="just">
              <a:lnSpc>
                <a:spcPts val="5437"/>
              </a:lnSpc>
            </a:pPr>
            <a:r>
              <a:rPr lang="en-US" sz="3198" spc="99" dirty="0">
                <a:solidFill>
                  <a:srgbClr val="785941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Title: Why social health is key to happiness and longevity</a:t>
            </a:r>
          </a:p>
          <a:p>
            <a:pPr algn="just">
              <a:lnSpc>
                <a:spcPts val="5437"/>
              </a:lnSpc>
            </a:pPr>
            <a:r>
              <a:rPr lang="en-US" sz="3198" spc="99" dirty="0">
                <a:solidFill>
                  <a:srgbClr val="785941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Speaker: </a:t>
            </a:r>
            <a:r>
              <a:rPr lang="en-US" sz="3198" spc="99" dirty="0" err="1">
                <a:solidFill>
                  <a:srgbClr val="785941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Kasley</a:t>
            </a:r>
            <a:r>
              <a:rPr lang="en-US" sz="3198" spc="99" dirty="0">
                <a:solidFill>
                  <a:srgbClr val="785941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 Killam</a:t>
            </a:r>
          </a:p>
          <a:p>
            <a:pPr algn="just">
              <a:lnSpc>
                <a:spcPts val="5437"/>
              </a:lnSpc>
              <a:spcBef>
                <a:spcPct val="0"/>
              </a:spcBef>
            </a:pPr>
            <a:r>
              <a:rPr lang="en-US" sz="3198" spc="99" dirty="0">
                <a:solidFill>
                  <a:srgbClr val="785941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Link: </a:t>
            </a:r>
          </a:p>
          <a:p>
            <a:pPr algn="just">
              <a:lnSpc>
                <a:spcPts val="5437"/>
              </a:lnSpc>
              <a:spcBef>
                <a:spcPct val="0"/>
              </a:spcBef>
            </a:pPr>
            <a:r>
              <a:rPr lang="en-US" sz="3198" b="1" u="sng" spc="99" dirty="0">
                <a:solidFill>
                  <a:srgbClr val="785941"/>
                </a:solidFill>
                <a:latin typeface="Noto Sans JP Medium"/>
                <a:ea typeface="Noto Sans JP Medium"/>
                <a:cs typeface="Noto Sans JP Medium"/>
                <a:sym typeface="Noto Sans JP Medium"/>
                <a:hlinkClick r:id="rId6" tooltip="https://www.ted.com/talks/kasley_killam_why_social_health_is_key_to_happiness_and_longevity?utm_campaign=tedspread&amp;utm_medium=referral&amp;utm_source=tedcomshare"/>
              </a:rPr>
              <a:t>https://www.ted.com/talks/kasley_killam_why_social_health_is_key_to_happiness_and_longevity?utm_campaign=tedspread&amp;utm_medium=referral&amp;utm_source=tedcomshare</a:t>
            </a:r>
          </a:p>
          <a:p>
            <a:pPr algn="just">
              <a:lnSpc>
                <a:spcPts val="5437"/>
              </a:lnSpc>
              <a:spcBef>
                <a:spcPct val="0"/>
              </a:spcBef>
            </a:pPr>
            <a:endParaRPr lang="en-US" sz="3198" b="1" u="sng" spc="99" dirty="0">
              <a:solidFill>
                <a:srgbClr val="785941"/>
              </a:solidFill>
              <a:latin typeface="Noto Sans JP Medium"/>
              <a:ea typeface="Noto Sans JP Medium"/>
              <a:cs typeface="Noto Sans JP Medium"/>
              <a:sym typeface="Noto Sans JP Medium"/>
              <a:hlinkClick r:id="rId6" tooltip="https://www.ted.com/talks/kasley_killam_why_social_health_is_key_to_happiness_and_longevity?utm_campaign=tedspread&amp;utm_medium=referral&amp;utm_source=tedcomshare"/>
            </a:endParaRPr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1201</Words>
  <Application>Microsoft Macintosh PowerPoint</Application>
  <PresentationFormat>Custom</PresentationFormat>
  <Paragraphs>114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Slackside One</vt:lpstr>
      <vt:lpstr>Noto Sans JP Bold</vt:lpstr>
      <vt:lpstr>Calibri</vt:lpstr>
      <vt:lpstr>Noto Sans JP</vt:lpstr>
      <vt:lpstr>筑紫AMゴシック</vt:lpstr>
      <vt:lpstr>Noto Sans JP Medium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social health is key to happiness and longeviti/</dc:title>
  <cp:lastModifiedBy>Jason Pipe</cp:lastModifiedBy>
  <cp:revision>5</cp:revision>
  <dcterms:created xsi:type="dcterms:W3CDTF">2006-08-16T00:00:00Z</dcterms:created>
  <dcterms:modified xsi:type="dcterms:W3CDTF">2025-11-28T09:19:03Z</dcterms:modified>
  <dc:identifier>DAG33yiY0X0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2025-11-28T09:19:03Z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c3190d07-9b8d-4149-a28e-022375805862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