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Lazydog" pitchFamily="2" charset="0"/>
      <p:regular r:id="rId10"/>
    </p:embeddedFont>
    <p:embeddedFont>
      <p:font typeface="Open Sans" panose="020B0606030504020204" pitchFamily="34" charset="0"/>
      <p:regular r:id="rId11"/>
      <p:bold r:id="rId12"/>
      <p:italic r:id="rId13"/>
      <p:boldItalic r:id="rId14"/>
    </p:embeddedFont>
    <p:embeddedFont>
      <p:font typeface="Quicksand Bold" pitchFamily="2" charset="77"/>
      <p:regular r:id="rId15"/>
      <p:bold r:id="rId16"/>
    </p:embeddedFont>
    <p:embeddedFont>
      <p:font typeface="Quicksand Medium" pitchFamily="2" charset="77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 autoAdjust="0"/>
    <p:restoredTop sz="94646" autoAdjust="0"/>
  </p:normalViewPr>
  <p:slideViewPr>
    <p:cSldViewPr>
      <p:cViewPr varScale="1">
        <p:scale>
          <a:sx n="59" d="100"/>
          <a:sy n="59" d="100"/>
        </p:scale>
        <p:origin x="94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32.pn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3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584" t="-46530" r="-32444" b="-33652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TextBox 3"/>
          <p:cNvSpPr txBox="1"/>
          <p:nvPr/>
        </p:nvSpPr>
        <p:spPr>
          <a:xfrm>
            <a:off x="2777394" y="2455653"/>
            <a:ext cx="12023227" cy="4303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228"/>
              </a:lnSpc>
            </a:pPr>
            <a:r>
              <a:rPr lang="en-US" sz="9936" spc="-417" dirty="0">
                <a:solidFill>
                  <a:srgbClr val="2E2E2E"/>
                </a:solidFill>
                <a:latin typeface="Lazydog"/>
                <a:ea typeface="Lazydog"/>
                <a:cs typeface="Lazydog"/>
                <a:sym typeface="Lazydog"/>
              </a:rPr>
              <a:t>why you procrastinate even when it feels bad?</a:t>
            </a:r>
          </a:p>
        </p:txBody>
      </p:sp>
      <p:sp>
        <p:nvSpPr>
          <p:cNvPr id="4" name="Freeform 4"/>
          <p:cNvSpPr/>
          <p:nvPr/>
        </p:nvSpPr>
        <p:spPr>
          <a:xfrm>
            <a:off x="-1337406" y="10287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4247804" y="-1706772"/>
            <a:ext cx="4077393" cy="4114800"/>
          </a:xfrm>
          <a:custGeom>
            <a:avLst/>
            <a:gdLst/>
            <a:ahLst/>
            <a:cxnLst/>
            <a:rect l="l" t="t" r="r" b="b"/>
            <a:pathLst>
              <a:path w="4077393" h="4114800">
                <a:moveTo>
                  <a:pt x="0" y="0"/>
                </a:moveTo>
                <a:lnTo>
                  <a:pt x="4077392" y="0"/>
                </a:lnTo>
                <a:lnTo>
                  <a:pt x="40773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>
            <a:off x="-1028700" y="7208943"/>
            <a:ext cx="7315200" cy="2487168"/>
          </a:xfrm>
          <a:custGeom>
            <a:avLst/>
            <a:gdLst/>
            <a:ahLst/>
            <a:cxnLst/>
            <a:rect l="l" t="t" r="r" b="b"/>
            <a:pathLst>
              <a:path w="7315200" h="2487168">
                <a:moveTo>
                  <a:pt x="0" y="0"/>
                </a:moveTo>
                <a:lnTo>
                  <a:pt x="7315200" y="0"/>
                </a:lnTo>
                <a:lnTo>
                  <a:pt x="7315200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>
            <a:off x="11721393" y="-766876"/>
            <a:ext cx="3823023" cy="4114800"/>
          </a:xfrm>
          <a:custGeom>
            <a:avLst/>
            <a:gdLst/>
            <a:ahLst/>
            <a:cxnLst/>
            <a:rect l="l" t="t" r="r" b="b"/>
            <a:pathLst>
              <a:path w="3823023" h="4114800">
                <a:moveTo>
                  <a:pt x="0" y="0"/>
                </a:moveTo>
                <a:lnTo>
                  <a:pt x="3823023" y="0"/>
                </a:lnTo>
                <a:lnTo>
                  <a:pt x="38230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>
            <a:off x="13632904" y="6172200"/>
            <a:ext cx="4463787" cy="4114800"/>
          </a:xfrm>
          <a:custGeom>
            <a:avLst/>
            <a:gdLst/>
            <a:ahLst/>
            <a:cxnLst/>
            <a:rect l="l" t="t" r="r" b="b"/>
            <a:pathLst>
              <a:path w="4463787" h="4114800">
                <a:moveTo>
                  <a:pt x="0" y="0"/>
                </a:moveTo>
                <a:lnTo>
                  <a:pt x="4463787" y="0"/>
                </a:lnTo>
                <a:lnTo>
                  <a:pt x="446378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584" t="-46530" r="-32444" b="-33652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 rot="6862463">
            <a:off x="15166929" y="497072"/>
            <a:ext cx="1984774" cy="2544581"/>
          </a:xfrm>
          <a:custGeom>
            <a:avLst/>
            <a:gdLst/>
            <a:ahLst/>
            <a:cxnLst/>
            <a:rect l="l" t="t" r="r" b="b"/>
            <a:pathLst>
              <a:path w="1984774" h="2544581">
                <a:moveTo>
                  <a:pt x="0" y="0"/>
                </a:moveTo>
                <a:lnTo>
                  <a:pt x="1984774" y="0"/>
                </a:lnTo>
                <a:lnTo>
                  <a:pt x="1984774" y="2544581"/>
                </a:lnTo>
                <a:lnTo>
                  <a:pt x="0" y="25445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8518416" y="8857403"/>
            <a:ext cx="3763172" cy="4114800"/>
          </a:xfrm>
          <a:custGeom>
            <a:avLst/>
            <a:gdLst/>
            <a:ahLst/>
            <a:cxnLst/>
            <a:rect l="l" t="t" r="r" b="b"/>
            <a:pathLst>
              <a:path w="3763172" h="4114800">
                <a:moveTo>
                  <a:pt x="0" y="0"/>
                </a:moveTo>
                <a:lnTo>
                  <a:pt x="3763171" y="0"/>
                </a:lnTo>
                <a:lnTo>
                  <a:pt x="376317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-1711427" y="8281876"/>
            <a:ext cx="3815542" cy="4114800"/>
          </a:xfrm>
          <a:custGeom>
            <a:avLst/>
            <a:gdLst/>
            <a:ahLst/>
            <a:cxnLst/>
            <a:rect l="l" t="t" r="r" b="b"/>
            <a:pathLst>
              <a:path w="3815542" h="4114800">
                <a:moveTo>
                  <a:pt x="0" y="0"/>
                </a:moveTo>
                <a:lnTo>
                  <a:pt x="3815541" y="0"/>
                </a:lnTo>
                <a:lnTo>
                  <a:pt x="38155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TextBox 6"/>
          <p:cNvSpPr txBox="1"/>
          <p:nvPr/>
        </p:nvSpPr>
        <p:spPr>
          <a:xfrm>
            <a:off x="1769664" y="1530535"/>
            <a:ext cx="12517753" cy="1003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99"/>
              </a:lnSpc>
            </a:pPr>
            <a:r>
              <a:rPr lang="en-US" sz="6999" spc="-293">
                <a:solidFill>
                  <a:srgbClr val="2E2E2E"/>
                </a:solidFill>
                <a:latin typeface="Lazydog"/>
                <a:ea typeface="Lazydog"/>
                <a:cs typeface="Lazydog"/>
                <a:sym typeface="Lazydog"/>
              </a:rPr>
              <a:t>the reason i chose this topic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04114" y="3428428"/>
            <a:ext cx="9933047" cy="4477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2"/>
              </a:lnSpc>
              <a:spcBef>
                <a:spcPct val="0"/>
              </a:spcBef>
            </a:pPr>
            <a:endParaRPr/>
          </a:p>
          <a:p>
            <a:pPr algn="l">
              <a:lnSpc>
                <a:spcPts val="5330"/>
              </a:lnSpc>
              <a:spcBef>
                <a:spcPct val="0"/>
              </a:spcBef>
            </a:pPr>
            <a:r>
              <a:rPr lang="en-US" sz="3807" b="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often procrastinate on things that need to be done and regret it. I chose this topic because I want to know the mechanism of this bad habit and see if it could help me get rid of it.</a:t>
            </a:r>
          </a:p>
          <a:p>
            <a:pPr algn="l">
              <a:lnSpc>
                <a:spcPts val="4642"/>
              </a:lnSpc>
              <a:spcBef>
                <a:spcPct val="0"/>
              </a:spcBef>
            </a:pPr>
            <a:endParaRPr lang="en-US" sz="3807" b="1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584" t="-46530" r="-32444" b="-33652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TextBox 3"/>
          <p:cNvSpPr txBox="1"/>
          <p:nvPr/>
        </p:nvSpPr>
        <p:spPr>
          <a:xfrm>
            <a:off x="3942866" y="1085850"/>
            <a:ext cx="10402268" cy="1003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99"/>
              </a:lnSpc>
            </a:pPr>
            <a:r>
              <a:rPr lang="en-US" sz="6999" spc="-293">
                <a:solidFill>
                  <a:srgbClr val="2E2E2E"/>
                </a:solidFill>
                <a:latin typeface="Lazydog"/>
                <a:ea typeface="Lazydog"/>
                <a:cs typeface="Lazydog"/>
                <a:sym typeface="Lazydog"/>
              </a:rPr>
              <a:t> VOCABULARIES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787790" y="2339202"/>
            <a:ext cx="15192435" cy="7870516"/>
            <a:chOff x="0" y="0"/>
            <a:chExt cx="3865834" cy="20027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65834" cy="2002715"/>
            </a:xfrm>
            <a:custGeom>
              <a:avLst/>
              <a:gdLst/>
              <a:ahLst/>
              <a:cxnLst/>
              <a:rect l="l" t="t" r="r" b="b"/>
              <a:pathLst>
                <a:path w="3865834" h="2002715">
                  <a:moveTo>
                    <a:pt x="25989" y="0"/>
                  </a:moveTo>
                  <a:lnTo>
                    <a:pt x="3839845" y="0"/>
                  </a:lnTo>
                  <a:cubicBezTo>
                    <a:pt x="3854198" y="0"/>
                    <a:pt x="3865834" y="11636"/>
                    <a:pt x="3865834" y="25989"/>
                  </a:cubicBezTo>
                  <a:lnTo>
                    <a:pt x="3865834" y="1976725"/>
                  </a:lnTo>
                  <a:cubicBezTo>
                    <a:pt x="3865834" y="1991079"/>
                    <a:pt x="3854198" y="2002715"/>
                    <a:pt x="3839845" y="2002715"/>
                  </a:cubicBezTo>
                  <a:lnTo>
                    <a:pt x="25989" y="2002715"/>
                  </a:lnTo>
                  <a:cubicBezTo>
                    <a:pt x="11636" y="2002715"/>
                    <a:pt x="0" y="1991079"/>
                    <a:pt x="0" y="1976725"/>
                  </a:cubicBezTo>
                  <a:lnTo>
                    <a:pt x="0" y="25989"/>
                  </a:lnTo>
                  <a:cubicBezTo>
                    <a:pt x="0" y="11636"/>
                    <a:pt x="11636" y="0"/>
                    <a:pt x="25989" y="0"/>
                  </a:cubicBezTo>
                  <a:close/>
                </a:path>
              </a:pathLst>
            </a:custGeom>
            <a:solidFill>
              <a:srgbClr val="A191DD"/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865834" cy="20408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2931820"/>
            <a:ext cx="6508863" cy="6723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0"/>
              </a:lnSpc>
            </a:pPr>
            <a:r>
              <a:rPr lang="en-US" sz="4400" spc="-184">
                <a:solidFill>
                  <a:srgbClr val="2E2E2E"/>
                </a:solidFill>
                <a:latin typeface="Open Sans"/>
                <a:ea typeface="Open Sans"/>
                <a:cs typeface="Open Sans"/>
                <a:sym typeface="Open Sans"/>
              </a:rPr>
              <a:t>procrastinate </a:t>
            </a:r>
          </a:p>
          <a:p>
            <a:pPr algn="ctr">
              <a:lnSpc>
                <a:spcPts val="4840"/>
              </a:lnSpc>
            </a:pPr>
            <a:endParaRPr lang="en-US" sz="4400" spc="-184">
              <a:solidFill>
                <a:srgbClr val="2E2E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4840"/>
              </a:lnSpc>
            </a:pPr>
            <a:endParaRPr lang="en-US" sz="4400" spc="-184">
              <a:solidFill>
                <a:srgbClr val="2E2E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4840"/>
              </a:lnSpc>
            </a:pPr>
            <a:r>
              <a:rPr lang="en-US" sz="4400" spc="-184">
                <a:solidFill>
                  <a:srgbClr val="2E2E2E"/>
                </a:solidFill>
                <a:latin typeface="Open Sans"/>
                <a:ea typeface="Open Sans"/>
                <a:cs typeface="Open Sans"/>
                <a:sym typeface="Open Sans"/>
              </a:rPr>
              <a:t>buckle down</a:t>
            </a:r>
          </a:p>
          <a:p>
            <a:pPr algn="ctr">
              <a:lnSpc>
                <a:spcPts val="4840"/>
              </a:lnSpc>
            </a:pPr>
            <a:endParaRPr lang="en-US" sz="4400" spc="-184">
              <a:solidFill>
                <a:srgbClr val="2E2E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4840"/>
              </a:lnSpc>
            </a:pPr>
            <a:endParaRPr lang="en-US" sz="4400" spc="-184">
              <a:solidFill>
                <a:srgbClr val="2E2E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4840"/>
              </a:lnSpc>
            </a:pPr>
            <a:r>
              <a:rPr lang="en-US" sz="4400" spc="-184">
                <a:solidFill>
                  <a:srgbClr val="2E2E2E"/>
                </a:solidFill>
                <a:latin typeface="Open Sans"/>
                <a:ea typeface="Open Sans"/>
                <a:cs typeface="Open Sans"/>
                <a:sym typeface="Open Sans"/>
              </a:rPr>
              <a:t>ailment</a:t>
            </a:r>
          </a:p>
          <a:p>
            <a:pPr algn="ctr">
              <a:lnSpc>
                <a:spcPts val="4840"/>
              </a:lnSpc>
            </a:pPr>
            <a:endParaRPr lang="en-US" sz="4400" spc="-184">
              <a:solidFill>
                <a:srgbClr val="2E2E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4840"/>
              </a:lnSpc>
            </a:pPr>
            <a:endParaRPr lang="en-US" sz="4400" spc="-184">
              <a:solidFill>
                <a:srgbClr val="2E2E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4840"/>
              </a:lnSpc>
            </a:pPr>
            <a:r>
              <a:rPr lang="en-US" sz="4400" spc="-184">
                <a:solidFill>
                  <a:srgbClr val="2E2E2E"/>
                </a:solidFill>
                <a:latin typeface="Open Sans"/>
                <a:ea typeface="Open Sans"/>
                <a:cs typeface="Open Sans"/>
                <a:sym typeface="Open Sans"/>
              </a:rPr>
              <a:t>amygdala</a:t>
            </a:r>
          </a:p>
          <a:p>
            <a:pPr algn="ctr">
              <a:lnSpc>
                <a:spcPts val="4840"/>
              </a:lnSpc>
              <a:spcBef>
                <a:spcPct val="0"/>
              </a:spcBef>
            </a:pPr>
            <a:endParaRPr lang="en-US" sz="4400" spc="-184">
              <a:solidFill>
                <a:srgbClr val="2E2E2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301177" y="2931820"/>
            <a:ext cx="5903615" cy="627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4400" spc="-184">
                <a:solidFill>
                  <a:srgbClr val="2E2E2E"/>
                </a:solidFill>
                <a:latin typeface="Open Sans"/>
                <a:ea typeface="Open Sans"/>
                <a:cs typeface="Open Sans"/>
                <a:sym typeface="Open Sans"/>
              </a:rPr>
              <a:t>delay or postpone action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301177" y="4848860"/>
            <a:ext cx="4985742" cy="627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4400" spc="-184">
                <a:solidFill>
                  <a:srgbClr val="2E2E2E"/>
                </a:solidFill>
                <a:latin typeface="Open Sans"/>
                <a:ea typeface="Open Sans"/>
                <a:cs typeface="Open Sans"/>
                <a:sym typeface="Open Sans"/>
              </a:rPr>
              <a:t>to start working hard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301177" y="6706235"/>
            <a:ext cx="2177951" cy="627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4400" spc="-184">
                <a:solidFill>
                  <a:srgbClr val="2E2E2E"/>
                </a:solidFill>
                <a:latin typeface="Open Sans"/>
                <a:ea typeface="Open Sans"/>
                <a:cs typeface="Open Sans"/>
                <a:sym typeface="Open Sans"/>
              </a:rPr>
              <a:t>an illness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2193" y="7973059"/>
            <a:ext cx="7822599" cy="1846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4400" spc="-184">
                <a:solidFill>
                  <a:srgbClr val="2E2E2E"/>
                </a:solidFill>
                <a:latin typeface="Open Sans"/>
                <a:ea typeface="Open Sans"/>
                <a:cs typeface="Open Sans"/>
                <a:sym typeface="Open Sans"/>
              </a:rPr>
              <a:t>one of two parts of brain  that affect how people feel emotions, especially fear and pleasure </a:t>
            </a:r>
          </a:p>
        </p:txBody>
      </p:sp>
      <p:sp>
        <p:nvSpPr>
          <p:cNvPr id="12" name="AutoShape 12"/>
          <p:cNvSpPr/>
          <p:nvPr/>
        </p:nvSpPr>
        <p:spPr>
          <a:xfrm>
            <a:off x="6234967" y="3245510"/>
            <a:ext cx="348612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AutoShape 13"/>
          <p:cNvSpPr/>
          <p:nvPr/>
        </p:nvSpPr>
        <p:spPr>
          <a:xfrm>
            <a:off x="6234967" y="5124450"/>
            <a:ext cx="348612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AutoShape 14"/>
          <p:cNvSpPr/>
          <p:nvPr/>
        </p:nvSpPr>
        <p:spPr>
          <a:xfrm>
            <a:off x="6234967" y="7000875"/>
            <a:ext cx="348612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AutoShape 15"/>
          <p:cNvSpPr/>
          <p:nvPr/>
        </p:nvSpPr>
        <p:spPr>
          <a:xfrm flipV="1">
            <a:off x="6098147" y="8877299"/>
            <a:ext cx="1879691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584" t="-46530" r="-32444" b="-33652"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3" name="Group 3"/>
          <p:cNvGrpSpPr/>
          <p:nvPr/>
        </p:nvGrpSpPr>
        <p:grpSpPr>
          <a:xfrm>
            <a:off x="3124041" y="3464935"/>
            <a:ext cx="1678565" cy="1678565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92245" y="0"/>
                  </a:moveTo>
                  <a:lnTo>
                    <a:pt x="720555" y="0"/>
                  </a:lnTo>
                  <a:cubicBezTo>
                    <a:pt x="771501" y="0"/>
                    <a:pt x="812800" y="41299"/>
                    <a:pt x="812800" y="92245"/>
                  </a:cubicBezTo>
                  <a:lnTo>
                    <a:pt x="812800" y="720555"/>
                  </a:lnTo>
                  <a:cubicBezTo>
                    <a:pt x="812800" y="771501"/>
                    <a:pt x="771501" y="812800"/>
                    <a:pt x="720555" y="812800"/>
                  </a:cubicBezTo>
                  <a:lnTo>
                    <a:pt x="92245" y="812800"/>
                  </a:lnTo>
                  <a:cubicBezTo>
                    <a:pt x="41299" y="812800"/>
                    <a:pt x="0" y="771501"/>
                    <a:pt x="0" y="720555"/>
                  </a:cubicBezTo>
                  <a:lnTo>
                    <a:pt x="0" y="92245"/>
                  </a:lnTo>
                  <a:cubicBezTo>
                    <a:pt x="0" y="41299"/>
                    <a:pt x="41299" y="0"/>
                    <a:pt x="92245" y="0"/>
                  </a:cubicBezTo>
                  <a:close/>
                </a:path>
              </a:pathLst>
            </a:custGeom>
            <a:solidFill>
              <a:srgbClr val="E962A2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04775"/>
              <a:ext cx="8128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694"/>
                </a:lnSpc>
              </a:pPr>
              <a:r>
                <a:rPr lang="en-US" sz="6499" b="1" spc="461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01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304881" y="3464935"/>
            <a:ext cx="1678565" cy="1678565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92245" y="0"/>
                  </a:moveTo>
                  <a:lnTo>
                    <a:pt x="720555" y="0"/>
                  </a:lnTo>
                  <a:cubicBezTo>
                    <a:pt x="771501" y="0"/>
                    <a:pt x="812800" y="41299"/>
                    <a:pt x="812800" y="92245"/>
                  </a:cubicBezTo>
                  <a:lnTo>
                    <a:pt x="812800" y="720555"/>
                  </a:lnTo>
                  <a:cubicBezTo>
                    <a:pt x="812800" y="771501"/>
                    <a:pt x="771501" y="812800"/>
                    <a:pt x="720555" y="812800"/>
                  </a:cubicBezTo>
                  <a:lnTo>
                    <a:pt x="92245" y="812800"/>
                  </a:lnTo>
                  <a:cubicBezTo>
                    <a:pt x="41299" y="812800"/>
                    <a:pt x="0" y="771501"/>
                    <a:pt x="0" y="720555"/>
                  </a:cubicBezTo>
                  <a:lnTo>
                    <a:pt x="0" y="92245"/>
                  </a:lnTo>
                  <a:cubicBezTo>
                    <a:pt x="0" y="41299"/>
                    <a:pt x="41299" y="0"/>
                    <a:pt x="92245" y="0"/>
                  </a:cubicBezTo>
                  <a:close/>
                </a:path>
              </a:pathLst>
            </a:custGeom>
            <a:solidFill>
              <a:srgbClr val="FF9750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04775"/>
              <a:ext cx="8128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694"/>
                </a:lnSpc>
              </a:pPr>
              <a:r>
                <a:rPr lang="en-US" sz="6499" b="1" spc="461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02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485394" y="3464935"/>
            <a:ext cx="1678565" cy="1678565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92245" y="0"/>
                  </a:moveTo>
                  <a:lnTo>
                    <a:pt x="720555" y="0"/>
                  </a:lnTo>
                  <a:cubicBezTo>
                    <a:pt x="771501" y="0"/>
                    <a:pt x="812800" y="41299"/>
                    <a:pt x="812800" y="92245"/>
                  </a:cubicBezTo>
                  <a:lnTo>
                    <a:pt x="812800" y="720555"/>
                  </a:lnTo>
                  <a:cubicBezTo>
                    <a:pt x="812800" y="771501"/>
                    <a:pt x="771501" y="812800"/>
                    <a:pt x="720555" y="812800"/>
                  </a:cubicBezTo>
                  <a:lnTo>
                    <a:pt x="92245" y="812800"/>
                  </a:lnTo>
                  <a:cubicBezTo>
                    <a:pt x="41299" y="812800"/>
                    <a:pt x="0" y="771501"/>
                    <a:pt x="0" y="720555"/>
                  </a:cubicBezTo>
                  <a:lnTo>
                    <a:pt x="0" y="92245"/>
                  </a:lnTo>
                  <a:cubicBezTo>
                    <a:pt x="0" y="41299"/>
                    <a:pt x="41299" y="0"/>
                    <a:pt x="92245" y="0"/>
                  </a:cubicBezTo>
                  <a:close/>
                </a:path>
              </a:pathLst>
            </a:custGeom>
            <a:solidFill>
              <a:srgbClr val="FFDB85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04775"/>
              <a:ext cx="8128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694"/>
                </a:lnSpc>
              </a:pPr>
              <a:r>
                <a:rPr lang="en-US" sz="6499" b="1" spc="461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03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14324676" y="8618478"/>
            <a:ext cx="4190353" cy="3337045"/>
          </a:xfrm>
          <a:custGeom>
            <a:avLst/>
            <a:gdLst/>
            <a:ahLst/>
            <a:cxnLst/>
            <a:rect l="l" t="t" r="r" b="b"/>
            <a:pathLst>
              <a:path w="4190353" h="3337045">
                <a:moveTo>
                  <a:pt x="0" y="0"/>
                </a:moveTo>
                <a:lnTo>
                  <a:pt x="4190353" y="0"/>
                </a:lnTo>
                <a:lnTo>
                  <a:pt x="4190353" y="3337044"/>
                </a:lnTo>
                <a:lnTo>
                  <a:pt x="0" y="3337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748500" y="1478537"/>
            <a:ext cx="14791000" cy="1003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99"/>
              </a:lnSpc>
              <a:spcBef>
                <a:spcPct val="0"/>
              </a:spcBef>
            </a:pPr>
            <a:r>
              <a:rPr lang="en-US" sz="6999" spc="-293">
                <a:solidFill>
                  <a:srgbClr val="2E2E2E"/>
                </a:solidFill>
                <a:latin typeface="Lazydog"/>
                <a:ea typeface="Lazydog"/>
                <a:cs typeface="Lazydog"/>
                <a:sym typeface="Lazydog"/>
              </a:rPr>
              <a:t>quiz / true or false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21757" y="5627505"/>
            <a:ext cx="4483133" cy="2668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89"/>
              </a:lnSpc>
            </a:pPr>
            <a:r>
              <a:rPr lang="en-US" sz="3499" b="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 perception of how difficult the task is increase while you’re putting it off.</a:t>
            </a:r>
          </a:p>
        </p:txBody>
      </p:sp>
      <p:sp>
        <p:nvSpPr>
          <p:cNvPr id="15" name="Freeform 15"/>
          <p:cNvSpPr/>
          <p:nvPr/>
        </p:nvSpPr>
        <p:spPr>
          <a:xfrm rot="-10800000">
            <a:off x="-771471" y="-1668522"/>
            <a:ext cx="4190353" cy="3337045"/>
          </a:xfrm>
          <a:custGeom>
            <a:avLst/>
            <a:gdLst/>
            <a:ahLst/>
            <a:cxnLst/>
            <a:rect l="l" t="t" r="r" b="b"/>
            <a:pathLst>
              <a:path w="4190353" h="3337045">
                <a:moveTo>
                  <a:pt x="0" y="0"/>
                </a:moveTo>
                <a:lnTo>
                  <a:pt x="4190353" y="0"/>
                </a:lnTo>
                <a:lnTo>
                  <a:pt x="4190353" y="3337044"/>
                </a:lnTo>
                <a:lnTo>
                  <a:pt x="0" y="33370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6" name="TextBox 16"/>
          <p:cNvSpPr txBox="1"/>
          <p:nvPr/>
        </p:nvSpPr>
        <p:spPr>
          <a:xfrm>
            <a:off x="12293324" y="5627505"/>
            <a:ext cx="4062705" cy="1991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89"/>
              </a:lnSpc>
            </a:pPr>
            <a:r>
              <a:rPr lang="en-US" sz="3499" b="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procrastination temporarily reduce our stress level.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38358" y="5627505"/>
            <a:ext cx="4011610" cy="2668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89"/>
              </a:lnSpc>
            </a:pPr>
            <a:r>
              <a:rPr lang="en-US" sz="3499" b="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All procrastinators are lazy and not good at time management.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584" t="-46530" r="-32444" b="-33652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1028700" y="214846"/>
            <a:ext cx="3363240" cy="2806777"/>
          </a:xfrm>
          <a:custGeom>
            <a:avLst/>
            <a:gdLst/>
            <a:ahLst/>
            <a:cxnLst/>
            <a:rect l="l" t="t" r="r" b="b"/>
            <a:pathLst>
              <a:path w="3363240" h="2806777">
                <a:moveTo>
                  <a:pt x="0" y="0"/>
                </a:moveTo>
                <a:lnTo>
                  <a:pt x="3363240" y="0"/>
                </a:lnTo>
                <a:lnTo>
                  <a:pt x="3363240" y="2806777"/>
                </a:lnTo>
                <a:lnTo>
                  <a:pt x="0" y="28067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TextBox 4"/>
          <p:cNvSpPr txBox="1"/>
          <p:nvPr/>
        </p:nvSpPr>
        <p:spPr>
          <a:xfrm>
            <a:off x="3199793" y="2422485"/>
            <a:ext cx="11888414" cy="197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99"/>
              </a:lnSpc>
            </a:pPr>
            <a:r>
              <a:rPr lang="en-US" sz="6999" spc="-293">
                <a:solidFill>
                  <a:srgbClr val="2E2E2E"/>
                </a:solidFill>
                <a:latin typeface="Lazydog"/>
                <a:ea typeface="Lazydog"/>
                <a:cs typeface="Lazydog"/>
                <a:sym typeface="Lazydog"/>
              </a:rPr>
              <a:t>let’s discuss the following Questions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10320" y="4797358"/>
            <a:ext cx="12695988" cy="629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4500" spc="-189">
                <a:solidFill>
                  <a:srgbClr val="2E2E2E"/>
                </a:solidFill>
                <a:latin typeface="Open Sans"/>
                <a:ea typeface="Open Sans"/>
                <a:cs typeface="Open Sans"/>
                <a:sym typeface="Open Sans"/>
              </a:rPr>
              <a:t>・What tasks do you tend to procrastinate?</a:t>
            </a:r>
          </a:p>
          <a:p>
            <a:pPr algn="ctr">
              <a:lnSpc>
                <a:spcPts val="4950"/>
              </a:lnSpc>
            </a:pPr>
            <a:endParaRPr lang="en-US" sz="4500" spc="-189">
              <a:solidFill>
                <a:srgbClr val="2E2E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4950"/>
              </a:lnSpc>
            </a:pPr>
            <a:r>
              <a:rPr lang="en-US" sz="4500" spc="-189">
                <a:solidFill>
                  <a:srgbClr val="2E2E2E"/>
                </a:solidFill>
                <a:latin typeface="Open Sans"/>
                <a:ea typeface="Open Sans"/>
                <a:cs typeface="Open Sans"/>
                <a:sym typeface="Open Sans"/>
              </a:rPr>
              <a:t>・How you feel after procrastination?</a:t>
            </a:r>
          </a:p>
          <a:p>
            <a:pPr algn="ctr">
              <a:lnSpc>
                <a:spcPts val="4950"/>
              </a:lnSpc>
            </a:pPr>
            <a:endParaRPr lang="en-US" sz="4500" spc="-189">
              <a:solidFill>
                <a:srgbClr val="2E2E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4950"/>
              </a:lnSpc>
            </a:pPr>
            <a:r>
              <a:rPr lang="en-US" sz="4500" spc="-189">
                <a:solidFill>
                  <a:srgbClr val="2E2E2E"/>
                </a:solidFill>
                <a:latin typeface="Open Sans"/>
                <a:ea typeface="Open Sans"/>
                <a:cs typeface="Open Sans"/>
                <a:sym typeface="Open Sans"/>
              </a:rPr>
              <a:t>・How do you think you can break your habit of procrastination?</a:t>
            </a:r>
          </a:p>
          <a:p>
            <a:pPr algn="ctr">
              <a:lnSpc>
                <a:spcPts val="4950"/>
              </a:lnSpc>
            </a:pPr>
            <a:endParaRPr lang="en-US" sz="4500" spc="-189">
              <a:solidFill>
                <a:srgbClr val="2E2E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4950"/>
              </a:lnSpc>
            </a:pPr>
            <a:endParaRPr lang="en-US" sz="4500" spc="-189">
              <a:solidFill>
                <a:srgbClr val="2E2E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4950"/>
              </a:lnSpc>
            </a:pPr>
            <a:endParaRPr lang="en-US" sz="4500" spc="-189">
              <a:solidFill>
                <a:srgbClr val="2E2E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4950"/>
              </a:lnSpc>
              <a:spcBef>
                <a:spcPct val="0"/>
              </a:spcBef>
            </a:pPr>
            <a:endParaRPr lang="en-US" sz="4500" spc="-189">
              <a:solidFill>
                <a:srgbClr val="2E2E2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" name="Freeform 6"/>
          <p:cNvSpPr/>
          <p:nvPr/>
        </p:nvSpPr>
        <p:spPr>
          <a:xfrm rot="-10800000">
            <a:off x="13896060" y="7191774"/>
            <a:ext cx="3363240" cy="2806777"/>
          </a:xfrm>
          <a:custGeom>
            <a:avLst/>
            <a:gdLst/>
            <a:ahLst/>
            <a:cxnLst/>
            <a:rect l="l" t="t" r="r" b="b"/>
            <a:pathLst>
              <a:path w="3363240" h="2806777">
                <a:moveTo>
                  <a:pt x="0" y="0"/>
                </a:moveTo>
                <a:lnTo>
                  <a:pt x="3363240" y="0"/>
                </a:lnTo>
                <a:lnTo>
                  <a:pt x="3363240" y="2806777"/>
                </a:lnTo>
                <a:lnTo>
                  <a:pt x="0" y="28067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584" t="-46530" r="-32444" b="-33652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-1453317" y="7220820"/>
            <a:ext cx="3649941" cy="4552080"/>
          </a:xfrm>
          <a:custGeom>
            <a:avLst/>
            <a:gdLst/>
            <a:ahLst/>
            <a:cxnLst/>
            <a:rect l="l" t="t" r="r" b="b"/>
            <a:pathLst>
              <a:path w="3649941" h="4552080">
                <a:moveTo>
                  <a:pt x="0" y="0"/>
                </a:moveTo>
                <a:lnTo>
                  <a:pt x="3649941" y="0"/>
                </a:lnTo>
                <a:lnTo>
                  <a:pt x="3649941" y="4552080"/>
                </a:lnTo>
                <a:lnTo>
                  <a:pt x="0" y="45520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16380229" y="771962"/>
            <a:ext cx="3815542" cy="4114800"/>
          </a:xfrm>
          <a:custGeom>
            <a:avLst/>
            <a:gdLst/>
            <a:ahLst/>
            <a:cxnLst/>
            <a:rect l="l" t="t" r="r" b="b"/>
            <a:pathLst>
              <a:path w="3815542" h="4114800">
                <a:moveTo>
                  <a:pt x="0" y="0"/>
                </a:moveTo>
                <a:lnTo>
                  <a:pt x="3815542" y="0"/>
                </a:lnTo>
                <a:lnTo>
                  <a:pt x="38155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TextBox 5"/>
          <p:cNvSpPr txBox="1"/>
          <p:nvPr/>
        </p:nvSpPr>
        <p:spPr>
          <a:xfrm>
            <a:off x="3815051" y="1940362"/>
            <a:ext cx="10657899" cy="1003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99"/>
              </a:lnSpc>
            </a:pPr>
            <a:r>
              <a:rPr lang="en-US" sz="6999" spc="-293">
                <a:solidFill>
                  <a:srgbClr val="2E2E2E"/>
                </a:solidFill>
                <a:latin typeface="Lazydog"/>
                <a:ea typeface="Lazydog"/>
                <a:cs typeface="Lazydog"/>
                <a:sym typeface="Lazydog"/>
              </a:rPr>
              <a:t>ted talks link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50566" y="5076825"/>
            <a:ext cx="10386869" cy="1216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https://www.ted.com/talks/ted_ed_why_you_procrastinate_even_when_it_feels_bad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584" t="-46530" r="-32444" b="-33652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-1453317" y="7220820"/>
            <a:ext cx="3649941" cy="4552080"/>
          </a:xfrm>
          <a:custGeom>
            <a:avLst/>
            <a:gdLst/>
            <a:ahLst/>
            <a:cxnLst/>
            <a:rect l="l" t="t" r="r" b="b"/>
            <a:pathLst>
              <a:path w="3649941" h="4552080">
                <a:moveTo>
                  <a:pt x="0" y="0"/>
                </a:moveTo>
                <a:lnTo>
                  <a:pt x="3649941" y="0"/>
                </a:lnTo>
                <a:lnTo>
                  <a:pt x="3649941" y="4552080"/>
                </a:lnTo>
                <a:lnTo>
                  <a:pt x="0" y="45520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16380229" y="771962"/>
            <a:ext cx="3815542" cy="4114800"/>
          </a:xfrm>
          <a:custGeom>
            <a:avLst/>
            <a:gdLst/>
            <a:ahLst/>
            <a:cxnLst/>
            <a:rect l="l" t="t" r="r" b="b"/>
            <a:pathLst>
              <a:path w="3815542" h="4114800">
                <a:moveTo>
                  <a:pt x="0" y="0"/>
                </a:moveTo>
                <a:lnTo>
                  <a:pt x="3815542" y="0"/>
                </a:lnTo>
                <a:lnTo>
                  <a:pt x="38155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TextBox 5"/>
          <p:cNvSpPr txBox="1"/>
          <p:nvPr/>
        </p:nvSpPr>
        <p:spPr>
          <a:xfrm>
            <a:off x="3815051" y="555625"/>
            <a:ext cx="10657899" cy="1003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99"/>
              </a:lnSpc>
            </a:pPr>
            <a:r>
              <a:rPr lang="en-US" sz="6999" spc="-293">
                <a:solidFill>
                  <a:srgbClr val="2E2E2E"/>
                </a:solidFill>
                <a:latin typeface="Lazydog"/>
                <a:ea typeface="Lazydog"/>
                <a:cs typeface="Lazydog"/>
                <a:sym typeface="Lazydog"/>
              </a:rPr>
              <a:t>answers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96624" y="1492250"/>
            <a:ext cx="14337434" cy="9757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3699" b="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1. true</a:t>
            </a:r>
          </a:p>
          <a:p>
            <a:pPr algn="l">
              <a:lnSpc>
                <a:spcPts val="5179"/>
              </a:lnSpc>
            </a:pPr>
            <a:r>
              <a:rPr lang="en-US" sz="3699" b="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 perception of how difficult the task is increase while you’re putting it off. There is one experiment that shows procrastination makes studying difficult to get started.</a:t>
            </a:r>
          </a:p>
          <a:p>
            <a:pPr algn="l">
              <a:lnSpc>
                <a:spcPts val="5179"/>
              </a:lnSpc>
            </a:pPr>
            <a:endParaRPr lang="en-US" sz="3699" b="1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algn="l">
              <a:lnSpc>
                <a:spcPts val="5179"/>
              </a:lnSpc>
            </a:pPr>
            <a:r>
              <a:rPr lang="en-US" sz="3699" b="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2.false</a:t>
            </a:r>
          </a:p>
          <a:p>
            <a:pPr algn="l">
              <a:lnSpc>
                <a:spcPts val="5179"/>
              </a:lnSpc>
            </a:pPr>
            <a:r>
              <a:rPr lang="en-US" sz="3699" b="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It’s a common misconception that all procrastinators are lazy.</a:t>
            </a:r>
          </a:p>
          <a:p>
            <a:pPr algn="l">
              <a:lnSpc>
                <a:spcPts val="5179"/>
              </a:lnSpc>
            </a:pPr>
            <a:r>
              <a:rPr lang="en-US" sz="3699" b="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Some individuals are more susceptible to procrastination regardless of how good they are at time management.</a:t>
            </a:r>
          </a:p>
          <a:p>
            <a:pPr algn="l">
              <a:lnSpc>
                <a:spcPts val="5179"/>
              </a:lnSpc>
            </a:pPr>
            <a:endParaRPr lang="en-US" sz="3699" b="1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algn="l">
              <a:lnSpc>
                <a:spcPts val="5179"/>
              </a:lnSpc>
            </a:pPr>
            <a:r>
              <a:rPr lang="en-US" sz="3699" b="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3.true</a:t>
            </a:r>
          </a:p>
          <a:p>
            <a:pPr algn="l">
              <a:lnSpc>
                <a:spcPts val="5179"/>
              </a:lnSpc>
            </a:pPr>
            <a:r>
              <a:rPr lang="en-US" sz="3699" b="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procrastination temporarily reduce our stress level reinforcing it as a body response for coping with stressful tasks.</a:t>
            </a:r>
          </a:p>
          <a:p>
            <a:pPr algn="ctr">
              <a:lnSpc>
                <a:spcPts val="4899"/>
              </a:lnSpc>
            </a:pPr>
            <a:endParaRPr lang="en-US" sz="3699" b="1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699" b="1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584" t="-46530" r="-32444" b="-33652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323096" y="4873634"/>
            <a:ext cx="3823023" cy="4114800"/>
          </a:xfrm>
          <a:custGeom>
            <a:avLst/>
            <a:gdLst/>
            <a:ahLst/>
            <a:cxnLst/>
            <a:rect l="l" t="t" r="r" b="b"/>
            <a:pathLst>
              <a:path w="3823023" h="4114800">
                <a:moveTo>
                  <a:pt x="0" y="0"/>
                </a:moveTo>
                <a:lnTo>
                  <a:pt x="3823023" y="0"/>
                </a:lnTo>
                <a:lnTo>
                  <a:pt x="38230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10525908" y="-1477619"/>
            <a:ext cx="4463787" cy="4114800"/>
          </a:xfrm>
          <a:custGeom>
            <a:avLst/>
            <a:gdLst/>
            <a:ahLst/>
            <a:cxnLst/>
            <a:rect l="l" t="t" r="r" b="b"/>
            <a:pathLst>
              <a:path w="4463787" h="4114800">
                <a:moveTo>
                  <a:pt x="0" y="0"/>
                </a:moveTo>
                <a:lnTo>
                  <a:pt x="4463787" y="0"/>
                </a:lnTo>
                <a:lnTo>
                  <a:pt x="446378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15615518" y="61722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TextBox 6"/>
          <p:cNvSpPr txBox="1"/>
          <p:nvPr/>
        </p:nvSpPr>
        <p:spPr>
          <a:xfrm>
            <a:off x="4146119" y="4542790"/>
            <a:ext cx="9995761" cy="1153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25"/>
              </a:lnSpc>
            </a:pPr>
            <a:r>
              <a:rPr lang="en-US" sz="7300" spc="-306">
                <a:solidFill>
                  <a:srgbClr val="2E2E2E"/>
                </a:solidFill>
                <a:latin typeface="Lazydog"/>
                <a:ea typeface="Lazydog"/>
                <a:cs typeface="Lazydog"/>
                <a:sym typeface="Lazydog"/>
              </a:rPr>
              <a:t>Thank you for reading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285</Words>
  <Application>Microsoft Macintosh PowerPoint</Application>
  <PresentationFormat>Custom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Lazydog</vt:lpstr>
      <vt:lpstr>Calibri</vt:lpstr>
      <vt:lpstr>Quicksand Medium</vt:lpstr>
      <vt:lpstr>Arial</vt:lpstr>
      <vt:lpstr>Open Sans</vt:lpstr>
      <vt:lpstr>Quicksand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プレゼンテーションの作成</dc:title>
  <cp:lastModifiedBy>Jason Pipe</cp:lastModifiedBy>
  <cp:revision>2</cp:revision>
  <dcterms:created xsi:type="dcterms:W3CDTF">2006-08-16T00:00:00Z</dcterms:created>
  <dcterms:modified xsi:type="dcterms:W3CDTF">2025-02-18T23:33:33Z</dcterms:modified>
  <dc:identifier>DAGd9lN0YYg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2025-02-18T23:33:33Z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9fe9007d-4e35-44a9-a789-7be2af0d4da9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