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Jella" pitchFamily="2" charset="-34"/>
      <p:regular r:id="rId19"/>
    </p:embeddedFont>
    <p:embeddedFont>
      <p:font typeface="Jella Bold" pitchFamily="2" charset="-34"/>
      <p:regular r:id="rId20"/>
      <p:bold r:id="rId21"/>
    </p:embeddedFont>
    <p:embeddedFont>
      <p:font typeface="Wedges" panose="02000500000000000000" pitchFamily="2"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94587" autoAdjust="0"/>
  </p:normalViewPr>
  <p:slideViewPr>
    <p:cSldViewPr>
      <p:cViewPr varScale="1">
        <p:scale>
          <a:sx n="58" d="100"/>
          <a:sy n="58" d="100"/>
        </p:scale>
        <p:origin x="1024" y="2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5/30/25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5/30/25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5/30/25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5/30/25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2.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4.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2.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2.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7.svg"/><Relationship Id="rId4" Type="http://schemas.openxmlformats.org/officeDocument/2006/relationships/image" Target="../media/image5.sv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2.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5.sv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5.sv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2.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7.svg"/><Relationship Id="rId4" Type="http://schemas.openxmlformats.org/officeDocument/2006/relationships/image" Target="../media/image15.svg"/><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4.pn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7.svg"/><Relationship Id="rId4" Type="http://schemas.openxmlformats.org/officeDocument/2006/relationships/image" Target="../media/image5.svg"/><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25.svg"/><Relationship Id="rId4" Type="http://schemas.openxmlformats.org/officeDocument/2006/relationships/image" Target="../media/image5.svg"/><Relationship Id="rId9"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7.svg"/><Relationship Id="rId4" Type="http://schemas.openxmlformats.org/officeDocument/2006/relationships/image" Target="../media/image5.svg"/><Relationship Id="rId9"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2.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sp>
        <p:nvSpPr>
          <p:cNvPr id="3" name="Freeform 3"/>
          <p:cNvSpPr/>
          <p:nvPr/>
        </p:nvSpPr>
        <p:spPr>
          <a:xfrm>
            <a:off x="1881392" y="685508"/>
            <a:ext cx="14525217" cy="7438121"/>
          </a:xfrm>
          <a:custGeom>
            <a:avLst/>
            <a:gdLst/>
            <a:ahLst/>
            <a:cxnLst/>
            <a:rect l="l" t="t" r="r" b="b"/>
            <a:pathLst>
              <a:path w="14525217" h="7438121">
                <a:moveTo>
                  <a:pt x="0" y="0"/>
                </a:moveTo>
                <a:lnTo>
                  <a:pt x="14525216" y="0"/>
                </a:lnTo>
                <a:lnTo>
                  <a:pt x="14525216" y="7438122"/>
                </a:lnTo>
                <a:lnTo>
                  <a:pt x="0" y="74381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4" name="Freeform 4"/>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5" name="Freeform 5"/>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1517919"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7" name="Freeform 7"/>
          <p:cNvSpPr/>
          <p:nvPr/>
        </p:nvSpPr>
        <p:spPr>
          <a:xfrm flipH="1">
            <a:off x="14309402"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
        <p:nvSpPr>
          <p:cNvPr id="8" name="Freeform 8"/>
          <p:cNvSpPr/>
          <p:nvPr/>
        </p:nvSpPr>
        <p:spPr>
          <a:xfrm flipH="1">
            <a:off x="13027894" y="5540254"/>
            <a:ext cx="1177117" cy="901826"/>
          </a:xfrm>
          <a:custGeom>
            <a:avLst/>
            <a:gdLst/>
            <a:ahLst/>
            <a:cxnLst/>
            <a:rect l="l" t="t" r="r" b="b"/>
            <a:pathLst>
              <a:path w="1177117" h="901826">
                <a:moveTo>
                  <a:pt x="1177116" y="0"/>
                </a:moveTo>
                <a:lnTo>
                  <a:pt x="0" y="0"/>
                </a:lnTo>
                <a:lnTo>
                  <a:pt x="0" y="901826"/>
                </a:lnTo>
                <a:lnTo>
                  <a:pt x="1177116" y="901826"/>
                </a:lnTo>
                <a:lnTo>
                  <a:pt x="1177116"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9" name="TextBox 9"/>
          <p:cNvSpPr txBox="1"/>
          <p:nvPr/>
        </p:nvSpPr>
        <p:spPr>
          <a:xfrm>
            <a:off x="3030815" y="2639065"/>
            <a:ext cx="12226370" cy="3803015"/>
          </a:xfrm>
          <a:prstGeom prst="rect">
            <a:avLst/>
          </a:prstGeom>
        </p:spPr>
        <p:txBody>
          <a:bodyPr lIns="0" tIns="0" rIns="0" bIns="0" rtlCol="0" anchor="t">
            <a:spAutoFit/>
          </a:bodyPr>
          <a:lstStyle/>
          <a:p>
            <a:pPr marL="0" lvl="0" indent="0" algn="ctr">
              <a:lnSpc>
                <a:spcPts val="10029"/>
              </a:lnSpc>
              <a:spcBef>
                <a:spcPct val="0"/>
              </a:spcBef>
            </a:pPr>
            <a:r>
              <a:rPr lang="en-US" sz="8499" spc="475" dirty="0">
                <a:solidFill>
                  <a:srgbClr val="65503D"/>
                </a:solidFill>
                <a:latin typeface="Wedges"/>
                <a:ea typeface="Wedges"/>
                <a:cs typeface="Wedges"/>
                <a:sym typeface="Wedges"/>
              </a:rPr>
              <a:t>WHY YOU SHOULD DISSAPOINT YOUR PARENTS</a:t>
            </a:r>
          </a:p>
        </p:txBody>
      </p:sp>
      <p:sp>
        <p:nvSpPr>
          <p:cNvPr id="10" name="Freeform 10"/>
          <p:cNvSpPr/>
          <p:nvPr/>
        </p:nvSpPr>
        <p:spPr>
          <a:xfrm rot="-840127">
            <a:off x="2992728" y="2747695"/>
            <a:ext cx="1199384" cy="1172589"/>
          </a:xfrm>
          <a:custGeom>
            <a:avLst/>
            <a:gdLst/>
            <a:ahLst/>
            <a:cxnLst/>
            <a:rect l="l" t="t" r="r" b="b"/>
            <a:pathLst>
              <a:path w="1199384" h="1172589">
                <a:moveTo>
                  <a:pt x="0" y="0"/>
                </a:moveTo>
                <a:lnTo>
                  <a:pt x="1199384" y="0"/>
                </a:lnTo>
                <a:lnTo>
                  <a:pt x="1199384" y="1172589"/>
                </a:lnTo>
                <a:lnTo>
                  <a:pt x="0" y="117258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JP"/>
          </a:p>
        </p:txBody>
      </p:sp>
      <p:sp>
        <p:nvSpPr>
          <p:cNvPr id="11" name="TextBox 11"/>
          <p:cNvSpPr txBox="1"/>
          <p:nvPr/>
        </p:nvSpPr>
        <p:spPr>
          <a:xfrm>
            <a:off x="6241224" y="6089655"/>
            <a:ext cx="5805552" cy="605935"/>
          </a:xfrm>
          <a:prstGeom prst="rect">
            <a:avLst/>
          </a:prstGeom>
        </p:spPr>
        <p:txBody>
          <a:bodyPr lIns="0" tIns="0" rIns="0" bIns="0" rtlCol="0" anchor="t">
            <a:spAutoFit/>
          </a:bodyPr>
          <a:lstStyle/>
          <a:p>
            <a:pPr algn="ctr">
              <a:lnSpc>
                <a:spcPts val="4900"/>
              </a:lnSpc>
            </a:pPr>
            <a:endParaRPr lang="en-US" sz="3500" dirty="0">
              <a:solidFill>
                <a:srgbClr val="65503D"/>
              </a:solidFill>
              <a:latin typeface="Jella"/>
              <a:ea typeface="Jella"/>
              <a:cs typeface="Jella"/>
              <a:sym typeface="Jell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sp>
        <p:nvSpPr>
          <p:cNvPr id="3" name="Freeform 3"/>
          <p:cNvSpPr/>
          <p:nvPr/>
        </p:nvSpPr>
        <p:spPr>
          <a:xfrm>
            <a:off x="2024775" y="1261877"/>
            <a:ext cx="14238450" cy="7291273"/>
          </a:xfrm>
          <a:custGeom>
            <a:avLst/>
            <a:gdLst/>
            <a:ahLst/>
            <a:cxnLst/>
            <a:rect l="l" t="t" r="r" b="b"/>
            <a:pathLst>
              <a:path w="14238450" h="7291273">
                <a:moveTo>
                  <a:pt x="0" y="0"/>
                </a:moveTo>
                <a:lnTo>
                  <a:pt x="14238450" y="0"/>
                </a:lnTo>
                <a:lnTo>
                  <a:pt x="14238450" y="7291273"/>
                </a:lnTo>
                <a:lnTo>
                  <a:pt x="0" y="72912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4" name="Freeform 4"/>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5" name="Freeform 5"/>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1517919"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7" name="Freeform 7"/>
          <p:cNvSpPr/>
          <p:nvPr/>
        </p:nvSpPr>
        <p:spPr>
          <a:xfrm flipH="1">
            <a:off x="14309402"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
        <p:nvSpPr>
          <p:cNvPr id="8" name="TextBox 8"/>
          <p:cNvSpPr txBox="1"/>
          <p:nvPr/>
        </p:nvSpPr>
        <p:spPr>
          <a:xfrm>
            <a:off x="2939163" y="3576272"/>
            <a:ext cx="12224326" cy="3163031"/>
          </a:xfrm>
          <a:prstGeom prst="rect">
            <a:avLst/>
          </a:prstGeom>
        </p:spPr>
        <p:txBody>
          <a:bodyPr lIns="0" tIns="0" rIns="0" bIns="0" rtlCol="0" anchor="t">
            <a:spAutoFit/>
          </a:bodyPr>
          <a:lstStyle/>
          <a:p>
            <a:pPr algn="ctr">
              <a:lnSpc>
                <a:spcPts val="12527"/>
              </a:lnSpc>
              <a:spcBef>
                <a:spcPct val="0"/>
              </a:spcBef>
            </a:pPr>
            <a:r>
              <a:rPr lang="en-US" sz="10616" spc="594">
                <a:solidFill>
                  <a:srgbClr val="65503D"/>
                </a:solidFill>
                <a:latin typeface="Wedges"/>
                <a:ea typeface="Wedges"/>
                <a:cs typeface="Wedges"/>
                <a:sym typeface="Wedges"/>
              </a:rPr>
              <a:t>1.WHY I CHOOSE THIS TOPIC</a:t>
            </a:r>
          </a:p>
        </p:txBody>
      </p:sp>
      <p:sp>
        <p:nvSpPr>
          <p:cNvPr id="9" name="Freeform 9"/>
          <p:cNvSpPr/>
          <p:nvPr/>
        </p:nvSpPr>
        <p:spPr>
          <a:xfrm flipH="1">
            <a:off x="12963814" y="5710388"/>
            <a:ext cx="2199676" cy="1685241"/>
          </a:xfrm>
          <a:custGeom>
            <a:avLst/>
            <a:gdLst/>
            <a:ahLst/>
            <a:cxnLst/>
            <a:rect l="l" t="t" r="r" b="b"/>
            <a:pathLst>
              <a:path w="2199676" h="1685241">
                <a:moveTo>
                  <a:pt x="2199675" y="0"/>
                </a:moveTo>
                <a:lnTo>
                  <a:pt x="0" y="0"/>
                </a:lnTo>
                <a:lnTo>
                  <a:pt x="0" y="1685241"/>
                </a:lnTo>
                <a:lnTo>
                  <a:pt x="2199675" y="1685241"/>
                </a:lnTo>
                <a:lnTo>
                  <a:pt x="2199675"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10" name="Freeform 10"/>
          <p:cNvSpPr/>
          <p:nvPr/>
        </p:nvSpPr>
        <p:spPr>
          <a:xfrm rot="-5704622">
            <a:off x="3248098" y="5317765"/>
            <a:ext cx="1805391" cy="1590532"/>
          </a:xfrm>
          <a:custGeom>
            <a:avLst/>
            <a:gdLst/>
            <a:ahLst/>
            <a:cxnLst/>
            <a:rect l="l" t="t" r="r" b="b"/>
            <a:pathLst>
              <a:path w="1805391" h="1590532">
                <a:moveTo>
                  <a:pt x="0" y="0"/>
                </a:moveTo>
                <a:lnTo>
                  <a:pt x="1805391" y="0"/>
                </a:lnTo>
                <a:lnTo>
                  <a:pt x="1805391" y="1590532"/>
                </a:lnTo>
                <a:lnTo>
                  <a:pt x="0" y="1590532"/>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JP"/>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38100" cap="sq">
              <a:solidFill>
                <a:srgbClr val="644F3D"/>
              </a:solidFill>
              <a:prstDash val="solid"/>
              <a:miter/>
            </a:ln>
          </p:spPr>
          <p:txBody>
            <a:bodyPr/>
            <a:lstStyle/>
            <a:p>
              <a:endParaRPr lang="en-JP"/>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205720" y="1170762"/>
            <a:ext cx="15876560" cy="7945476"/>
            <a:chOff x="0" y="0"/>
            <a:chExt cx="4181481" cy="2092636"/>
          </a:xfrm>
        </p:grpSpPr>
        <p:sp>
          <p:nvSpPr>
            <p:cNvPr id="7" name="Freeform 7"/>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en-JP"/>
            </a:p>
          </p:txBody>
        </p:sp>
        <p:sp>
          <p:nvSpPr>
            <p:cNvPr id="8" name="TextBox 8"/>
            <p:cNvSpPr txBox="1"/>
            <p:nvPr/>
          </p:nvSpPr>
          <p:spPr>
            <a:xfrm>
              <a:off x="0" y="-38100"/>
              <a:ext cx="4181481" cy="2130736"/>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flipH="1">
            <a:off x="292166" y="1438055"/>
            <a:ext cx="1312631" cy="837697"/>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JP"/>
          </a:p>
        </p:txBody>
      </p:sp>
      <p:sp>
        <p:nvSpPr>
          <p:cNvPr id="10" name="Freeform 10"/>
          <p:cNvSpPr/>
          <p:nvPr/>
        </p:nvSpPr>
        <p:spPr>
          <a:xfrm>
            <a:off x="1604797" y="308481"/>
            <a:ext cx="1581824" cy="1009491"/>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JP"/>
          </a:p>
        </p:txBody>
      </p:sp>
      <p:sp>
        <p:nvSpPr>
          <p:cNvPr id="11" name="Freeform 11"/>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12" name="Freeform 12"/>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13" name="TextBox 13"/>
          <p:cNvSpPr txBox="1"/>
          <p:nvPr/>
        </p:nvSpPr>
        <p:spPr>
          <a:xfrm>
            <a:off x="4180238" y="1689330"/>
            <a:ext cx="9927524" cy="1191895"/>
          </a:xfrm>
          <a:prstGeom prst="rect">
            <a:avLst/>
          </a:prstGeom>
        </p:spPr>
        <p:txBody>
          <a:bodyPr lIns="0" tIns="0" rIns="0" bIns="0" rtlCol="0" anchor="t">
            <a:spAutoFit/>
          </a:bodyPr>
          <a:lstStyle/>
          <a:p>
            <a:pPr algn="ctr">
              <a:lnSpc>
                <a:spcPts val="9439"/>
              </a:lnSpc>
            </a:pPr>
            <a:r>
              <a:rPr lang="en-US" sz="7999" spc="447">
                <a:solidFill>
                  <a:srgbClr val="65503D"/>
                </a:solidFill>
                <a:latin typeface="Wedges"/>
                <a:ea typeface="Wedges"/>
                <a:cs typeface="Wedges"/>
                <a:sym typeface="Wedges"/>
              </a:rPr>
              <a:t>WHY I CHOOSE IT</a:t>
            </a:r>
          </a:p>
        </p:txBody>
      </p:sp>
      <p:sp>
        <p:nvSpPr>
          <p:cNvPr id="14" name="TextBox 14"/>
          <p:cNvSpPr txBox="1"/>
          <p:nvPr/>
        </p:nvSpPr>
        <p:spPr>
          <a:xfrm>
            <a:off x="2142794" y="2655990"/>
            <a:ext cx="13998536" cy="6257291"/>
          </a:xfrm>
          <a:prstGeom prst="rect">
            <a:avLst/>
          </a:prstGeom>
        </p:spPr>
        <p:txBody>
          <a:bodyPr lIns="0" tIns="0" rIns="0" bIns="0" rtlCol="0" anchor="t">
            <a:spAutoFit/>
          </a:bodyPr>
          <a:lstStyle/>
          <a:p>
            <a:pPr algn="ctr">
              <a:lnSpc>
                <a:spcPts val="4759"/>
              </a:lnSpc>
            </a:pPr>
            <a:r>
              <a:rPr lang="en-US" sz="3399" dirty="0">
                <a:solidFill>
                  <a:srgbClr val="65503D"/>
                </a:solidFill>
                <a:latin typeface="Jella"/>
                <a:ea typeface="Jella"/>
                <a:cs typeface="Jella"/>
                <a:sym typeface="Jella"/>
              </a:rPr>
              <a:t>I live with my family now but I sometimes cannot understand the meanings what my parents say. Although I think I have a different idea with my family, I cannot against　my parents from the front because I love my parents. But this situation which I have to follow with my parents makes me irritated. Actually I want to insist and share my opinions against my family.</a:t>
            </a:r>
          </a:p>
          <a:p>
            <a:pPr algn="ctr">
              <a:lnSpc>
                <a:spcPts val="4759"/>
              </a:lnSpc>
            </a:pPr>
            <a:r>
              <a:rPr lang="en-US" sz="3399" dirty="0">
                <a:solidFill>
                  <a:srgbClr val="65503D"/>
                </a:solidFill>
                <a:latin typeface="Jella"/>
                <a:ea typeface="Jella"/>
                <a:cs typeface="Jella"/>
                <a:sym typeface="Jella"/>
              </a:rPr>
              <a:t>When I found this TED talks, I thought disappointing my parents is not a bad thing. I thought I can change the act for my family if I watch this video.</a:t>
            </a:r>
          </a:p>
        </p:txBody>
      </p:sp>
      <p:sp>
        <p:nvSpPr>
          <p:cNvPr id="15" name="Freeform 15"/>
          <p:cNvSpPr/>
          <p:nvPr/>
        </p:nvSpPr>
        <p:spPr>
          <a:xfrm>
            <a:off x="16143268" y="7552514"/>
            <a:ext cx="1793964" cy="1144875"/>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JP"/>
          </a:p>
        </p:txBody>
      </p:sp>
      <p:sp>
        <p:nvSpPr>
          <p:cNvPr id="16" name="Freeform 16"/>
          <p:cNvSpPr/>
          <p:nvPr/>
        </p:nvSpPr>
        <p:spPr>
          <a:xfrm>
            <a:off x="-2469220"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7" name="Freeform 17"/>
          <p:cNvSpPr/>
          <p:nvPr/>
        </p:nvSpPr>
        <p:spPr>
          <a:xfrm flipH="1">
            <a:off x="15260703"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sp>
        <p:nvSpPr>
          <p:cNvPr id="3" name="Freeform 3"/>
          <p:cNvSpPr/>
          <p:nvPr/>
        </p:nvSpPr>
        <p:spPr>
          <a:xfrm>
            <a:off x="2024775" y="1261877"/>
            <a:ext cx="14238450" cy="7291273"/>
          </a:xfrm>
          <a:custGeom>
            <a:avLst/>
            <a:gdLst/>
            <a:ahLst/>
            <a:cxnLst/>
            <a:rect l="l" t="t" r="r" b="b"/>
            <a:pathLst>
              <a:path w="14238450" h="7291273">
                <a:moveTo>
                  <a:pt x="0" y="0"/>
                </a:moveTo>
                <a:lnTo>
                  <a:pt x="14238450" y="0"/>
                </a:lnTo>
                <a:lnTo>
                  <a:pt x="14238450" y="7291273"/>
                </a:lnTo>
                <a:lnTo>
                  <a:pt x="0" y="72912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4" name="Freeform 4"/>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5" name="Freeform 5"/>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1517919"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7" name="Freeform 7"/>
          <p:cNvSpPr/>
          <p:nvPr/>
        </p:nvSpPr>
        <p:spPr>
          <a:xfrm flipH="1">
            <a:off x="14309402"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
        <p:nvSpPr>
          <p:cNvPr id="8" name="TextBox 8"/>
          <p:cNvSpPr txBox="1"/>
          <p:nvPr/>
        </p:nvSpPr>
        <p:spPr>
          <a:xfrm>
            <a:off x="2939163" y="3566747"/>
            <a:ext cx="12224326" cy="3304583"/>
          </a:xfrm>
          <a:prstGeom prst="rect">
            <a:avLst/>
          </a:prstGeom>
        </p:spPr>
        <p:txBody>
          <a:bodyPr lIns="0" tIns="0" rIns="0" bIns="0" rtlCol="0" anchor="t">
            <a:spAutoFit/>
          </a:bodyPr>
          <a:lstStyle/>
          <a:p>
            <a:pPr algn="ctr">
              <a:lnSpc>
                <a:spcPts val="12999"/>
              </a:lnSpc>
              <a:spcBef>
                <a:spcPct val="0"/>
              </a:spcBef>
            </a:pPr>
            <a:r>
              <a:rPr lang="en-US" sz="11016" spc="616">
                <a:solidFill>
                  <a:srgbClr val="65503D"/>
                </a:solidFill>
                <a:latin typeface="Wedges"/>
                <a:ea typeface="Wedges"/>
                <a:cs typeface="Wedges"/>
                <a:sym typeface="Wedges"/>
              </a:rPr>
              <a:t>2.VOCABULARY</a:t>
            </a:r>
          </a:p>
          <a:p>
            <a:pPr algn="ctr">
              <a:lnSpc>
                <a:spcPts val="12999"/>
              </a:lnSpc>
              <a:spcBef>
                <a:spcPct val="0"/>
              </a:spcBef>
            </a:pPr>
            <a:r>
              <a:rPr lang="en-US" sz="11016" u="none" strike="noStrike" spc="616">
                <a:solidFill>
                  <a:srgbClr val="65503D"/>
                </a:solidFill>
                <a:latin typeface="Wedges"/>
                <a:ea typeface="Wedges"/>
                <a:cs typeface="Wedges"/>
                <a:sym typeface="Wedges"/>
              </a:rPr>
              <a:t>GRAMMER</a:t>
            </a:r>
          </a:p>
        </p:txBody>
      </p:sp>
      <p:sp>
        <p:nvSpPr>
          <p:cNvPr id="9" name="Freeform 9"/>
          <p:cNvSpPr/>
          <p:nvPr/>
        </p:nvSpPr>
        <p:spPr>
          <a:xfrm flipH="1">
            <a:off x="12963814" y="5710388"/>
            <a:ext cx="2199676" cy="1685241"/>
          </a:xfrm>
          <a:custGeom>
            <a:avLst/>
            <a:gdLst/>
            <a:ahLst/>
            <a:cxnLst/>
            <a:rect l="l" t="t" r="r" b="b"/>
            <a:pathLst>
              <a:path w="2199676" h="1685241">
                <a:moveTo>
                  <a:pt x="2199675" y="0"/>
                </a:moveTo>
                <a:lnTo>
                  <a:pt x="0" y="0"/>
                </a:lnTo>
                <a:lnTo>
                  <a:pt x="0" y="1685241"/>
                </a:lnTo>
                <a:lnTo>
                  <a:pt x="2199675" y="1685241"/>
                </a:lnTo>
                <a:lnTo>
                  <a:pt x="2199675"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10" name="Freeform 10"/>
          <p:cNvSpPr/>
          <p:nvPr/>
        </p:nvSpPr>
        <p:spPr>
          <a:xfrm rot="-5704622">
            <a:off x="3248098" y="5317765"/>
            <a:ext cx="1805391" cy="1590532"/>
          </a:xfrm>
          <a:custGeom>
            <a:avLst/>
            <a:gdLst/>
            <a:ahLst/>
            <a:cxnLst/>
            <a:rect l="l" t="t" r="r" b="b"/>
            <a:pathLst>
              <a:path w="1805391" h="1590532">
                <a:moveTo>
                  <a:pt x="0" y="0"/>
                </a:moveTo>
                <a:lnTo>
                  <a:pt x="1805391" y="0"/>
                </a:lnTo>
                <a:lnTo>
                  <a:pt x="1805391" y="1590532"/>
                </a:lnTo>
                <a:lnTo>
                  <a:pt x="0" y="1590532"/>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JP"/>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38100" cap="sq">
              <a:solidFill>
                <a:srgbClr val="644F3D"/>
              </a:solidFill>
              <a:prstDash val="solid"/>
              <a:miter/>
            </a:ln>
          </p:spPr>
          <p:txBody>
            <a:bodyPr/>
            <a:lstStyle/>
            <a:p>
              <a:endParaRPr lang="en-JP"/>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205720" y="1170762"/>
            <a:ext cx="15876560" cy="7945476"/>
            <a:chOff x="0" y="0"/>
            <a:chExt cx="4181481" cy="2092636"/>
          </a:xfrm>
        </p:grpSpPr>
        <p:sp>
          <p:nvSpPr>
            <p:cNvPr id="7" name="Freeform 7"/>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en-JP"/>
            </a:p>
          </p:txBody>
        </p:sp>
        <p:sp>
          <p:nvSpPr>
            <p:cNvPr id="8" name="TextBox 8"/>
            <p:cNvSpPr txBox="1"/>
            <p:nvPr/>
          </p:nvSpPr>
          <p:spPr>
            <a:xfrm>
              <a:off x="0" y="-38100"/>
              <a:ext cx="4181481" cy="2130736"/>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0" name="Freeform 10"/>
          <p:cNvSpPr/>
          <p:nvPr/>
        </p:nvSpPr>
        <p:spPr>
          <a:xfrm flipH="1">
            <a:off x="292166" y="1438055"/>
            <a:ext cx="1312631" cy="837697"/>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1" name="Freeform 11"/>
          <p:cNvSpPr/>
          <p:nvPr/>
        </p:nvSpPr>
        <p:spPr>
          <a:xfrm>
            <a:off x="1604797" y="308481"/>
            <a:ext cx="1581824" cy="1009491"/>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2" name="Freeform 12"/>
          <p:cNvSpPr/>
          <p:nvPr/>
        </p:nvSpPr>
        <p:spPr>
          <a:xfrm>
            <a:off x="16143268" y="7552514"/>
            <a:ext cx="1793964" cy="1144875"/>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3" name="Freeform 13"/>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4" name="TextBox 14"/>
          <p:cNvSpPr txBox="1"/>
          <p:nvPr/>
        </p:nvSpPr>
        <p:spPr>
          <a:xfrm>
            <a:off x="4180238" y="1545739"/>
            <a:ext cx="9927524" cy="1133475"/>
          </a:xfrm>
          <a:prstGeom prst="rect">
            <a:avLst/>
          </a:prstGeom>
        </p:spPr>
        <p:txBody>
          <a:bodyPr lIns="0" tIns="0" rIns="0" bIns="0" rtlCol="0" anchor="t">
            <a:spAutoFit/>
          </a:bodyPr>
          <a:lstStyle/>
          <a:p>
            <a:pPr algn="ctr">
              <a:lnSpc>
                <a:spcPts val="8850"/>
              </a:lnSpc>
            </a:pPr>
            <a:r>
              <a:rPr lang="en-US" sz="7500" spc="420">
                <a:solidFill>
                  <a:srgbClr val="65503D"/>
                </a:solidFill>
                <a:latin typeface="Wedges"/>
                <a:ea typeface="Wedges"/>
                <a:cs typeface="Wedges"/>
                <a:sym typeface="Wedges"/>
              </a:rPr>
              <a:t>VOCABULARY</a:t>
            </a:r>
          </a:p>
        </p:txBody>
      </p:sp>
      <p:sp>
        <p:nvSpPr>
          <p:cNvPr id="15" name="TextBox 15"/>
          <p:cNvSpPr txBox="1"/>
          <p:nvPr/>
        </p:nvSpPr>
        <p:spPr>
          <a:xfrm>
            <a:off x="2144732" y="2772859"/>
            <a:ext cx="13998536" cy="6096635"/>
          </a:xfrm>
          <a:prstGeom prst="rect">
            <a:avLst/>
          </a:prstGeom>
        </p:spPr>
        <p:txBody>
          <a:bodyPr lIns="0" tIns="0" rIns="0" bIns="0" rtlCol="0" anchor="t">
            <a:spAutoFit/>
          </a:bodyPr>
          <a:lstStyle/>
          <a:p>
            <a:pPr algn="l">
              <a:lnSpc>
                <a:spcPts val="5739"/>
              </a:lnSpc>
            </a:pPr>
            <a:r>
              <a:rPr lang="en-US" sz="4099" b="1">
                <a:solidFill>
                  <a:srgbClr val="FF7D7D"/>
                </a:solidFill>
                <a:latin typeface="Jella Bold"/>
                <a:ea typeface="Jella Bold"/>
                <a:cs typeface="Jella Bold"/>
                <a:sym typeface="Jella Bold"/>
              </a:rPr>
              <a:t>Their marriage wasn't arranged, it was introduced </a:t>
            </a:r>
          </a:p>
          <a:p>
            <a:pPr algn="l">
              <a:lnSpc>
                <a:spcPts val="5739"/>
              </a:lnSpc>
            </a:pPr>
            <a:r>
              <a:rPr lang="en-US" sz="4099">
                <a:solidFill>
                  <a:srgbClr val="FF7D7D"/>
                </a:solidFill>
                <a:latin typeface="Jella"/>
                <a:ea typeface="Jella"/>
                <a:cs typeface="Jella"/>
                <a:sym typeface="Jella"/>
              </a:rPr>
              <a:t>➡They just meet through introduced and choose marriage.</a:t>
            </a:r>
          </a:p>
          <a:p>
            <a:pPr algn="l">
              <a:lnSpc>
                <a:spcPts val="5739"/>
              </a:lnSpc>
            </a:pPr>
            <a:endParaRPr lang="en-US" sz="4099">
              <a:solidFill>
                <a:srgbClr val="FF7D7D"/>
              </a:solidFill>
              <a:latin typeface="Jella"/>
              <a:ea typeface="Jella"/>
              <a:cs typeface="Jella"/>
              <a:sym typeface="Jella"/>
            </a:endParaRPr>
          </a:p>
          <a:p>
            <a:pPr algn="l">
              <a:lnSpc>
                <a:spcPts val="5739"/>
              </a:lnSpc>
            </a:pPr>
            <a:r>
              <a:rPr lang="en-US" sz="4099" b="1">
                <a:solidFill>
                  <a:srgbClr val="FF7D7D"/>
                </a:solidFill>
                <a:latin typeface="Jella Bold"/>
                <a:ea typeface="Jella Bold"/>
                <a:cs typeface="Jella Bold"/>
                <a:sym typeface="Jella Bold"/>
              </a:rPr>
              <a:t>To be fair, she had a point.</a:t>
            </a:r>
          </a:p>
          <a:p>
            <a:pPr algn="l">
              <a:lnSpc>
                <a:spcPts val="5739"/>
              </a:lnSpc>
            </a:pPr>
            <a:r>
              <a:rPr lang="en-US" sz="4099" b="1">
                <a:solidFill>
                  <a:srgbClr val="FF7D7D"/>
                </a:solidFill>
                <a:latin typeface="Jella Bold"/>
                <a:ea typeface="Jella Bold"/>
                <a:cs typeface="Jella Bold"/>
                <a:sym typeface="Jella Bold"/>
              </a:rPr>
              <a:t>➡</a:t>
            </a:r>
            <a:r>
              <a:rPr lang="en-US" sz="4099">
                <a:solidFill>
                  <a:srgbClr val="FF7D7D"/>
                </a:solidFill>
                <a:latin typeface="Jella"/>
                <a:ea typeface="Jella"/>
                <a:cs typeface="Jella"/>
                <a:sym typeface="Jella"/>
              </a:rPr>
              <a:t>To be honest, she did make a sense  </a:t>
            </a:r>
          </a:p>
          <a:p>
            <a:pPr algn="l">
              <a:lnSpc>
                <a:spcPts val="5739"/>
              </a:lnSpc>
            </a:pPr>
            <a:endParaRPr lang="en-US" sz="4099">
              <a:solidFill>
                <a:srgbClr val="FF7D7D"/>
              </a:solidFill>
              <a:latin typeface="Jella"/>
              <a:ea typeface="Jella"/>
              <a:cs typeface="Jella"/>
              <a:sym typeface="Jella"/>
            </a:endParaRPr>
          </a:p>
        </p:txBody>
      </p:sp>
      <p:sp>
        <p:nvSpPr>
          <p:cNvPr id="16" name="Freeform 16"/>
          <p:cNvSpPr/>
          <p:nvPr/>
        </p:nvSpPr>
        <p:spPr>
          <a:xfrm>
            <a:off x="-2469220"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7" name="Freeform 17"/>
          <p:cNvSpPr/>
          <p:nvPr/>
        </p:nvSpPr>
        <p:spPr>
          <a:xfrm flipH="1">
            <a:off x="15260703"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38100" cap="sq">
              <a:solidFill>
                <a:srgbClr val="644F3D"/>
              </a:solidFill>
              <a:prstDash val="solid"/>
              <a:miter/>
            </a:ln>
          </p:spPr>
          <p:txBody>
            <a:bodyPr/>
            <a:lstStyle/>
            <a:p>
              <a:endParaRPr lang="en-JP"/>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205720" y="1170762"/>
            <a:ext cx="15876560" cy="7945476"/>
            <a:chOff x="0" y="0"/>
            <a:chExt cx="4181481" cy="2092636"/>
          </a:xfrm>
        </p:grpSpPr>
        <p:sp>
          <p:nvSpPr>
            <p:cNvPr id="7" name="Freeform 7"/>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en-JP"/>
            </a:p>
          </p:txBody>
        </p:sp>
        <p:sp>
          <p:nvSpPr>
            <p:cNvPr id="8" name="TextBox 8"/>
            <p:cNvSpPr txBox="1"/>
            <p:nvPr/>
          </p:nvSpPr>
          <p:spPr>
            <a:xfrm>
              <a:off x="0" y="-38100"/>
              <a:ext cx="4181481" cy="2130736"/>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0" name="Freeform 10"/>
          <p:cNvSpPr/>
          <p:nvPr/>
        </p:nvSpPr>
        <p:spPr>
          <a:xfrm flipH="1">
            <a:off x="292166" y="1438055"/>
            <a:ext cx="1312631" cy="837697"/>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1" name="Freeform 11"/>
          <p:cNvSpPr/>
          <p:nvPr/>
        </p:nvSpPr>
        <p:spPr>
          <a:xfrm>
            <a:off x="1604797" y="308481"/>
            <a:ext cx="1581824" cy="1009491"/>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2" name="Freeform 12"/>
          <p:cNvSpPr/>
          <p:nvPr/>
        </p:nvSpPr>
        <p:spPr>
          <a:xfrm>
            <a:off x="16143268" y="7552514"/>
            <a:ext cx="1793964" cy="1144875"/>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3" name="Freeform 13"/>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4" name="TextBox 14"/>
          <p:cNvSpPr txBox="1"/>
          <p:nvPr/>
        </p:nvSpPr>
        <p:spPr>
          <a:xfrm>
            <a:off x="4180238" y="1545739"/>
            <a:ext cx="9927524" cy="1133475"/>
          </a:xfrm>
          <a:prstGeom prst="rect">
            <a:avLst/>
          </a:prstGeom>
        </p:spPr>
        <p:txBody>
          <a:bodyPr lIns="0" tIns="0" rIns="0" bIns="0" rtlCol="0" anchor="t">
            <a:spAutoFit/>
          </a:bodyPr>
          <a:lstStyle/>
          <a:p>
            <a:pPr algn="ctr">
              <a:lnSpc>
                <a:spcPts val="8850"/>
              </a:lnSpc>
            </a:pPr>
            <a:r>
              <a:rPr lang="en-US" sz="7500" spc="420">
                <a:solidFill>
                  <a:srgbClr val="65503D"/>
                </a:solidFill>
                <a:latin typeface="Wedges"/>
                <a:ea typeface="Wedges"/>
                <a:cs typeface="Wedges"/>
                <a:sym typeface="Wedges"/>
              </a:rPr>
              <a:t>VOCABULARY</a:t>
            </a:r>
          </a:p>
        </p:txBody>
      </p:sp>
      <p:sp>
        <p:nvSpPr>
          <p:cNvPr id="15" name="TextBox 15"/>
          <p:cNvSpPr txBox="1"/>
          <p:nvPr/>
        </p:nvSpPr>
        <p:spPr>
          <a:xfrm>
            <a:off x="2395709" y="2193527"/>
            <a:ext cx="14030945" cy="6426598"/>
          </a:xfrm>
          <a:prstGeom prst="rect">
            <a:avLst/>
          </a:prstGeom>
        </p:spPr>
        <p:txBody>
          <a:bodyPr lIns="0" tIns="0" rIns="0" bIns="0" rtlCol="0" anchor="t">
            <a:spAutoFit/>
          </a:bodyPr>
          <a:lstStyle/>
          <a:p>
            <a:pPr algn="l">
              <a:lnSpc>
                <a:spcPts val="4878"/>
              </a:lnSpc>
            </a:pPr>
            <a:endParaRPr/>
          </a:p>
          <a:p>
            <a:pPr algn="l">
              <a:lnSpc>
                <a:spcPts val="5599"/>
              </a:lnSpc>
            </a:pPr>
            <a:r>
              <a:rPr lang="en-US" sz="3999" b="1">
                <a:solidFill>
                  <a:srgbClr val="FF7D7D"/>
                </a:solidFill>
                <a:latin typeface="Jella Bold"/>
                <a:ea typeface="Jella Bold"/>
                <a:cs typeface="Jella Bold"/>
                <a:sym typeface="Jella Bold"/>
              </a:rPr>
              <a:t>obedient</a:t>
            </a:r>
          </a:p>
          <a:p>
            <a:pPr algn="l">
              <a:lnSpc>
                <a:spcPts val="5599"/>
              </a:lnSpc>
            </a:pPr>
            <a:r>
              <a:rPr lang="en-US" sz="3999">
                <a:solidFill>
                  <a:srgbClr val="FF7D7D"/>
                </a:solidFill>
                <a:latin typeface="Jella"/>
                <a:ea typeface="Jella"/>
                <a:cs typeface="Jella"/>
                <a:sym typeface="Jella"/>
              </a:rPr>
              <a:t>➡Someone who does what they are told to do, and follows rules or instructions.</a:t>
            </a:r>
          </a:p>
          <a:p>
            <a:pPr algn="l">
              <a:lnSpc>
                <a:spcPts val="5599"/>
              </a:lnSpc>
            </a:pPr>
            <a:endParaRPr lang="en-US" sz="3999">
              <a:solidFill>
                <a:srgbClr val="FF7D7D"/>
              </a:solidFill>
              <a:latin typeface="Jella"/>
              <a:ea typeface="Jella"/>
              <a:cs typeface="Jella"/>
              <a:sym typeface="Jella"/>
            </a:endParaRPr>
          </a:p>
          <a:p>
            <a:pPr algn="l">
              <a:lnSpc>
                <a:spcPts val="5599"/>
              </a:lnSpc>
            </a:pPr>
            <a:r>
              <a:rPr lang="en-US" sz="3999" b="1">
                <a:solidFill>
                  <a:srgbClr val="FF7D7D"/>
                </a:solidFill>
                <a:latin typeface="Jella Bold"/>
                <a:ea typeface="Jella Bold"/>
                <a:cs typeface="Jella Bold"/>
                <a:sym typeface="Jella Bold"/>
              </a:rPr>
              <a:t>paddling like hell underneath</a:t>
            </a:r>
          </a:p>
          <a:p>
            <a:pPr algn="l">
              <a:lnSpc>
                <a:spcPts val="5599"/>
              </a:lnSpc>
            </a:pPr>
            <a:r>
              <a:rPr lang="en-US" sz="3999" b="1">
                <a:solidFill>
                  <a:srgbClr val="FF7D7D"/>
                </a:solidFill>
                <a:latin typeface="Jella Bold"/>
                <a:ea typeface="Jella Bold"/>
                <a:cs typeface="Jella Bold"/>
                <a:sym typeface="Jella Bold"/>
              </a:rPr>
              <a:t>➡</a:t>
            </a:r>
            <a:r>
              <a:rPr lang="en-US" sz="3999">
                <a:solidFill>
                  <a:srgbClr val="FF7D7D"/>
                </a:solidFill>
                <a:latin typeface="Jella"/>
                <a:ea typeface="Jella"/>
                <a:cs typeface="Jella"/>
                <a:sym typeface="Jella"/>
              </a:rPr>
              <a:t>Trying really hard or struggling secretly, even though you look calm on the outside.</a:t>
            </a:r>
          </a:p>
          <a:p>
            <a:pPr algn="l">
              <a:lnSpc>
                <a:spcPts val="4878"/>
              </a:lnSpc>
            </a:pPr>
            <a:endParaRPr lang="en-US" sz="3999">
              <a:solidFill>
                <a:srgbClr val="FF7D7D"/>
              </a:solidFill>
              <a:latin typeface="Jella"/>
              <a:ea typeface="Jella"/>
              <a:cs typeface="Jella"/>
              <a:sym typeface="Jella"/>
            </a:endParaRPr>
          </a:p>
        </p:txBody>
      </p:sp>
      <p:sp>
        <p:nvSpPr>
          <p:cNvPr id="16" name="Freeform 16"/>
          <p:cNvSpPr/>
          <p:nvPr/>
        </p:nvSpPr>
        <p:spPr>
          <a:xfrm>
            <a:off x="-2469220"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7" name="Freeform 17"/>
          <p:cNvSpPr/>
          <p:nvPr/>
        </p:nvSpPr>
        <p:spPr>
          <a:xfrm flipH="1">
            <a:off x="15260703"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sp>
        <p:nvSpPr>
          <p:cNvPr id="3" name="Freeform 3"/>
          <p:cNvSpPr/>
          <p:nvPr/>
        </p:nvSpPr>
        <p:spPr>
          <a:xfrm>
            <a:off x="2024775" y="1261877"/>
            <a:ext cx="14238450" cy="7291273"/>
          </a:xfrm>
          <a:custGeom>
            <a:avLst/>
            <a:gdLst/>
            <a:ahLst/>
            <a:cxnLst/>
            <a:rect l="l" t="t" r="r" b="b"/>
            <a:pathLst>
              <a:path w="14238450" h="7291273">
                <a:moveTo>
                  <a:pt x="0" y="0"/>
                </a:moveTo>
                <a:lnTo>
                  <a:pt x="14238450" y="0"/>
                </a:lnTo>
                <a:lnTo>
                  <a:pt x="14238450" y="7291273"/>
                </a:lnTo>
                <a:lnTo>
                  <a:pt x="0" y="72912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4" name="Freeform 4"/>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5" name="Freeform 5"/>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1517919"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7" name="Freeform 7"/>
          <p:cNvSpPr/>
          <p:nvPr/>
        </p:nvSpPr>
        <p:spPr>
          <a:xfrm flipH="1">
            <a:off x="14309402"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
        <p:nvSpPr>
          <p:cNvPr id="8" name="TextBox 8"/>
          <p:cNvSpPr txBox="1"/>
          <p:nvPr/>
        </p:nvSpPr>
        <p:spPr>
          <a:xfrm>
            <a:off x="3031837" y="3986743"/>
            <a:ext cx="12224326" cy="1870117"/>
          </a:xfrm>
          <a:prstGeom prst="rect">
            <a:avLst/>
          </a:prstGeom>
        </p:spPr>
        <p:txBody>
          <a:bodyPr lIns="0" tIns="0" rIns="0" bIns="0" rtlCol="0" anchor="t">
            <a:spAutoFit/>
          </a:bodyPr>
          <a:lstStyle/>
          <a:p>
            <a:pPr algn="ctr">
              <a:lnSpc>
                <a:spcPts val="14769"/>
              </a:lnSpc>
              <a:spcBef>
                <a:spcPct val="0"/>
              </a:spcBef>
            </a:pPr>
            <a:r>
              <a:rPr lang="en-US" sz="12516" spc="700">
                <a:solidFill>
                  <a:srgbClr val="65503D"/>
                </a:solidFill>
                <a:latin typeface="Wedges"/>
                <a:ea typeface="Wedges"/>
                <a:cs typeface="Wedges"/>
                <a:sym typeface="Wedges"/>
              </a:rPr>
              <a:t>3.CONTENTS</a:t>
            </a:r>
          </a:p>
        </p:txBody>
      </p:sp>
      <p:sp>
        <p:nvSpPr>
          <p:cNvPr id="9" name="Freeform 9"/>
          <p:cNvSpPr/>
          <p:nvPr/>
        </p:nvSpPr>
        <p:spPr>
          <a:xfrm flipH="1">
            <a:off x="12963814" y="5710388"/>
            <a:ext cx="2199676" cy="1685241"/>
          </a:xfrm>
          <a:custGeom>
            <a:avLst/>
            <a:gdLst/>
            <a:ahLst/>
            <a:cxnLst/>
            <a:rect l="l" t="t" r="r" b="b"/>
            <a:pathLst>
              <a:path w="2199676" h="1685241">
                <a:moveTo>
                  <a:pt x="2199675" y="0"/>
                </a:moveTo>
                <a:lnTo>
                  <a:pt x="0" y="0"/>
                </a:lnTo>
                <a:lnTo>
                  <a:pt x="0" y="1685241"/>
                </a:lnTo>
                <a:lnTo>
                  <a:pt x="2199675" y="1685241"/>
                </a:lnTo>
                <a:lnTo>
                  <a:pt x="2199675"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10" name="Freeform 10"/>
          <p:cNvSpPr/>
          <p:nvPr/>
        </p:nvSpPr>
        <p:spPr>
          <a:xfrm rot="-3228754">
            <a:off x="3680515" y="2597839"/>
            <a:ext cx="1518817" cy="1338063"/>
          </a:xfrm>
          <a:custGeom>
            <a:avLst/>
            <a:gdLst/>
            <a:ahLst/>
            <a:cxnLst/>
            <a:rect l="l" t="t" r="r" b="b"/>
            <a:pathLst>
              <a:path w="1518817" h="1338063">
                <a:moveTo>
                  <a:pt x="0" y="0"/>
                </a:moveTo>
                <a:lnTo>
                  <a:pt x="1518817" y="0"/>
                </a:lnTo>
                <a:lnTo>
                  <a:pt x="1518817" y="1338063"/>
                </a:lnTo>
                <a:lnTo>
                  <a:pt x="0" y="1338063"/>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JP"/>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38100" cap="sq">
              <a:solidFill>
                <a:srgbClr val="644F3D"/>
              </a:solidFill>
              <a:prstDash val="solid"/>
              <a:miter/>
            </a:ln>
          </p:spPr>
          <p:txBody>
            <a:bodyPr/>
            <a:lstStyle/>
            <a:p>
              <a:endParaRPr lang="en-JP"/>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205720" y="1170762"/>
            <a:ext cx="15876560" cy="7945476"/>
            <a:chOff x="0" y="0"/>
            <a:chExt cx="4181481" cy="2092636"/>
          </a:xfrm>
        </p:grpSpPr>
        <p:sp>
          <p:nvSpPr>
            <p:cNvPr id="7" name="Freeform 7"/>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en-JP"/>
            </a:p>
          </p:txBody>
        </p:sp>
        <p:sp>
          <p:nvSpPr>
            <p:cNvPr id="8" name="TextBox 8"/>
            <p:cNvSpPr txBox="1"/>
            <p:nvPr/>
          </p:nvSpPr>
          <p:spPr>
            <a:xfrm>
              <a:off x="0" y="-38100"/>
              <a:ext cx="4181481" cy="2130736"/>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0" name="Freeform 10"/>
          <p:cNvSpPr/>
          <p:nvPr/>
        </p:nvSpPr>
        <p:spPr>
          <a:xfrm flipH="1">
            <a:off x="292166" y="1438055"/>
            <a:ext cx="1312631" cy="837697"/>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1" name="Freeform 11"/>
          <p:cNvSpPr/>
          <p:nvPr/>
        </p:nvSpPr>
        <p:spPr>
          <a:xfrm>
            <a:off x="1604797" y="308481"/>
            <a:ext cx="1581824" cy="1009491"/>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2" name="Freeform 12"/>
          <p:cNvSpPr/>
          <p:nvPr/>
        </p:nvSpPr>
        <p:spPr>
          <a:xfrm>
            <a:off x="16143268" y="7552514"/>
            <a:ext cx="1793964" cy="1144875"/>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3" name="Freeform 13"/>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4" name="TextBox 14"/>
          <p:cNvSpPr txBox="1"/>
          <p:nvPr/>
        </p:nvSpPr>
        <p:spPr>
          <a:xfrm>
            <a:off x="4180238" y="1781475"/>
            <a:ext cx="9927524" cy="1133475"/>
          </a:xfrm>
          <a:prstGeom prst="rect">
            <a:avLst/>
          </a:prstGeom>
        </p:spPr>
        <p:txBody>
          <a:bodyPr lIns="0" tIns="0" rIns="0" bIns="0" rtlCol="0" anchor="t">
            <a:spAutoFit/>
          </a:bodyPr>
          <a:lstStyle/>
          <a:p>
            <a:pPr algn="ctr">
              <a:lnSpc>
                <a:spcPts val="8850"/>
              </a:lnSpc>
            </a:pPr>
            <a:r>
              <a:rPr lang="en-US" sz="7500" spc="420">
                <a:solidFill>
                  <a:srgbClr val="65503D"/>
                </a:solidFill>
                <a:latin typeface="Wedges"/>
                <a:ea typeface="Wedges"/>
                <a:cs typeface="Wedges"/>
                <a:sym typeface="Wedges"/>
              </a:rPr>
              <a:t>CONTENTS</a:t>
            </a:r>
          </a:p>
        </p:txBody>
      </p:sp>
      <p:sp>
        <p:nvSpPr>
          <p:cNvPr id="15" name="TextBox 15"/>
          <p:cNvSpPr txBox="1"/>
          <p:nvPr/>
        </p:nvSpPr>
        <p:spPr>
          <a:xfrm>
            <a:off x="3060635" y="3014574"/>
            <a:ext cx="13691069" cy="1150620"/>
          </a:xfrm>
          <a:prstGeom prst="rect">
            <a:avLst/>
          </a:prstGeom>
        </p:spPr>
        <p:txBody>
          <a:bodyPr lIns="0" tIns="0" rIns="0" bIns="0" rtlCol="0" anchor="t">
            <a:spAutoFit/>
          </a:bodyPr>
          <a:lstStyle/>
          <a:p>
            <a:pPr algn="l">
              <a:lnSpc>
                <a:spcPts val="3780"/>
              </a:lnSpc>
            </a:pPr>
            <a:r>
              <a:rPr lang="en-US" sz="2700">
                <a:solidFill>
                  <a:srgbClr val="65503D"/>
                </a:solidFill>
                <a:latin typeface="Jella"/>
                <a:ea typeface="Jella"/>
                <a:cs typeface="Jella"/>
                <a:sym typeface="Jella"/>
              </a:rPr>
              <a:t>The author's parents are typical Iranians who had an arranged marriage. As a homosexual, the author was afraid to come out to such conservative parents. </a:t>
            </a:r>
          </a:p>
        </p:txBody>
      </p:sp>
      <p:sp>
        <p:nvSpPr>
          <p:cNvPr id="16" name="Freeform 16"/>
          <p:cNvSpPr/>
          <p:nvPr/>
        </p:nvSpPr>
        <p:spPr>
          <a:xfrm>
            <a:off x="1866873" y="3281274"/>
            <a:ext cx="1137622" cy="1063203"/>
          </a:xfrm>
          <a:custGeom>
            <a:avLst/>
            <a:gdLst/>
            <a:ahLst/>
            <a:cxnLst/>
            <a:rect l="l" t="t" r="r" b="b"/>
            <a:pathLst>
              <a:path w="1137622" h="1063203">
                <a:moveTo>
                  <a:pt x="0" y="0"/>
                </a:moveTo>
                <a:lnTo>
                  <a:pt x="1137622" y="0"/>
                </a:lnTo>
                <a:lnTo>
                  <a:pt x="1137622" y="1063203"/>
                </a:lnTo>
                <a:lnTo>
                  <a:pt x="0" y="10632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7" name="TextBox 17"/>
          <p:cNvSpPr txBox="1"/>
          <p:nvPr/>
        </p:nvSpPr>
        <p:spPr>
          <a:xfrm>
            <a:off x="3113351" y="4643363"/>
            <a:ext cx="13747209" cy="1626870"/>
          </a:xfrm>
          <a:prstGeom prst="rect">
            <a:avLst/>
          </a:prstGeom>
        </p:spPr>
        <p:txBody>
          <a:bodyPr lIns="0" tIns="0" rIns="0" bIns="0" rtlCol="0" anchor="t">
            <a:spAutoFit/>
          </a:bodyPr>
          <a:lstStyle/>
          <a:p>
            <a:pPr algn="l">
              <a:lnSpc>
                <a:spcPts val="3780"/>
              </a:lnSpc>
            </a:pPr>
            <a:r>
              <a:rPr lang="en-US" sz="2700">
                <a:solidFill>
                  <a:srgbClr val="65503D"/>
                </a:solidFill>
                <a:latin typeface="Jella"/>
                <a:ea typeface="Jella"/>
                <a:cs typeface="Jella"/>
                <a:sym typeface="Jella"/>
              </a:rPr>
              <a:t>However, once they did come out, there was nothing left to fear, and they were no longer bound by fixed ideas of how they should be. Eventually, their parents came to accept their homosexuality, and they were able to reconcile.</a:t>
            </a:r>
          </a:p>
        </p:txBody>
      </p:sp>
      <p:sp>
        <p:nvSpPr>
          <p:cNvPr id="18" name="Freeform 18"/>
          <p:cNvSpPr/>
          <p:nvPr/>
        </p:nvSpPr>
        <p:spPr>
          <a:xfrm>
            <a:off x="1866873" y="5058547"/>
            <a:ext cx="1137622" cy="1063203"/>
          </a:xfrm>
          <a:custGeom>
            <a:avLst/>
            <a:gdLst/>
            <a:ahLst/>
            <a:cxnLst/>
            <a:rect l="l" t="t" r="r" b="b"/>
            <a:pathLst>
              <a:path w="1137622" h="1063203">
                <a:moveTo>
                  <a:pt x="0" y="0"/>
                </a:moveTo>
                <a:lnTo>
                  <a:pt x="1137622" y="0"/>
                </a:lnTo>
                <a:lnTo>
                  <a:pt x="1137622" y="1063202"/>
                </a:lnTo>
                <a:lnTo>
                  <a:pt x="0" y="106320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9" name="TextBox 19"/>
          <p:cNvSpPr txBox="1"/>
          <p:nvPr/>
        </p:nvSpPr>
        <p:spPr>
          <a:xfrm>
            <a:off x="3060635" y="6569424"/>
            <a:ext cx="13029917" cy="2103120"/>
          </a:xfrm>
          <a:prstGeom prst="rect">
            <a:avLst/>
          </a:prstGeom>
        </p:spPr>
        <p:txBody>
          <a:bodyPr lIns="0" tIns="0" rIns="0" bIns="0" rtlCol="0" anchor="t">
            <a:spAutoFit/>
          </a:bodyPr>
          <a:lstStyle/>
          <a:p>
            <a:pPr algn="l">
              <a:lnSpc>
                <a:spcPts val="3780"/>
              </a:lnSpc>
            </a:pPr>
            <a:r>
              <a:rPr lang="en-US" sz="2700">
                <a:solidFill>
                  <a:srgbClr val="65503D"/>
                </a:solidFill>
                <a:latin typeface="Jella"/>
                <a:ea typeface="Jella"/>
                <a:cs typeface="Jella"/>
                <a:sym typeface="Jella"/>
              </a:rPr>
              <a:t>From this experience, the author learned the importance of living according to one's own beliefs, rather than simply following their parents' rules — even if it means disappointing them, it's essential to value and be true to oneself.</a:t>
            </a:r>
          </a:p>
        </p:txBody>
      </p:sp>
      <p:sp>
        <p:nvSpPr>
          <p:cNvPr id="20" name="Freeform 20"/>
          <p:cNvSpPr/>
          <p:nvPr/>
        </p:nvSpPr>
        <p:spPr>
          <a:xfrm>
            <a:off x="1826898" y="6836124"/>
            <a:ext cx="1137622" cy="1063203"/>
          </a:xfrm>
          <a:custGeom>
            <a:avLst/>
            <a:gdLst/>
            <a:ahLst/>
            <a:cxnLst/>
            <a:rect l="l" t="t" r="r" b="b"/>
            <a:pathLst>
              <a:path w="1137622" h="1063203">
                <a:moveTo>
                  <a:pt x="0" y="0"/>
                </a:moveTo>
                <a:lnTo>
                  <a:pt x="1137622" y="0"/>
                </a:lnTo>
                <a:lnTo>
                  <a:pt x="1137622" y="1063203"/>
                </a:lnTo>
                <a:lnTo>
                  <a:pt x="0" y="10632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21" name="Freeform 21"/>
          <p:cNvSpPr/>
          <p:nvPr/>
        </p:nvSpPr>
        <p:spPr>
          <a:xfrm>
            <a:off x="-2469220"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22" name="Freeform 22"/>
          <p:cNvSpPr/>
          <p:nvPr/>
        </p:nvSpPr>
        <p:spPr>
          <a:xfrm flipH="1">
            <a:off x="15260703"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JP"/>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sp>
        <p:nvSpPr>
          <p:cNvPr id="3" name="Freeform 3"/>
          <p:cNvSpPr/>
          <p:nvPr/>
        </p:nvSpPr>
        <p:spPr>
          <a:xfrm>
            <a:off x="2024775" y="1261877"/>
            <a:ext cx="14238450" cy="7291273"/>
          </a:xfrm>
          <a:custGeom>
            <a:avLst/>
            <a:gdLst/>
            <a:ahLst/>
            <a:cxnLst/>
            <a:rect l="l" t="t" r="r" b="b"/>
            <a:pathLst>
              <a:path w="14238450" h="7291273">
                <a:moveTo>
                  <a:pt x="0" y="0"/>
                </a:moveTo>
                <a:lnTo>
                  <a:pt x="14238450" y="0"/>
                </a:lnTo>
                <a:lnTo>
                  <a:pt x="14238450" y="7291273"/>
                </a:lnTo>
                <a:lnTo>
                  <a:pt x="0" y="72912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4" name="Freeform 4"/>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5" name="Freeform 5"/>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1517919"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7" name="Freeform 7"/>
          <p:cNvSpPr/>
          <p:nvPr/>
        </p:nvSpPr>
        <p:spPr>
          <a:xfrm flipH="1">
            <a:off x="14309402"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
        <p:nvSpPr>
          <p:cNvPr id="8" name="TextBox 8"/>
          <p:cNvSpPr txBox="1"/>
          <p:nvPr/>
        </p:nvSpPr>
        <p:spPr>
          <a:xfrm>
            <a:off x="3031837" y="3289279"/>
            <a:ext cx="12224326" cy="3737017"/>
          </a:xfrm>
          <a:prstGeom prst="rect">
            <a:avLst/>
          </a:prstGeom>
        </p:spPr>
        <p:txBody>
          <a:bodyPr lIns="0" tIns="0" rIns="0" bIns="0" rtlCol="0" anchor="t">
            <a:spAutoFit/>
          </a:bodyPr>
          <a:lstStyle/>
          <a:p>
            <a:pPr algn="ctr">
              <a:lnSpc>
                <a:spcPts val="14769"/>
              </a:lnSpc>
              <a:spcBef>
                <a:spcPct val="0"/>
              </a:spcBef>
            </a:pPr>
            <a:r>
              <a:rPr lang="en-US" sz="12516" spc="700">
                <a:solidFill>
                  <a:srgbClr val="65503D"/>
                </a:solidFill>
                <a:latin typeface="Wedges"/>
                <a:ea typeface="Wedges"/>
                <a:cs typeface="Wedges"/>
                <a:sym typeface="Wedges"/>
              </a:rPr>
              <a:t>4.ENGAZING QUESTIONS</a:t>
            </a:r>
          </a:p>
        </p:txBody>
      </p:sp>
      <p:sp>
        <p:nvSpPr>
          <p:cNvPr id="9" name="Freeform 9"/>
          <p:cNvSpPr/>
          <p:nvPr/>
        </p:nvSpPr>
        <p:spPr>
          <a:xfrm flipH="1">
            <a:off x="13598898" y="6196946"/>
            <a:ext cx="1564591" cy="1198683"/>
          </a:xfrm>
          <a:custGeom>
            <a:avLst/>
            <a:gdLst/>
            <a:ahLst/>
            <a:cxnLst/>
            <a:rect l="l" t="t" r="r" b="b"/>
            <a:pathLst>
              <a:path w="1564591" h="1198683">
                <a:moveTo>
                  <a:pt x="1564591" y="0"/>
                </a:moveTo>
                <a:lnTo>
                  <a:pt x="0" y="0"/>
                </a:lnTo>
                <a:lnTo>
                  <a:pt x="0" y="1198683"/>
                </a:lnTo>
                <a:lnTo>
                  <a:pt x="1564591" y="1198683"/>
                </a:lnTo>
                <a:lnTo>
                  <a:pt x="15645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10" name="Freeform 10"/>
          <p:cNvSpPr/>
          <p:nvPr/>
        </p:nvSpPr>
        <p:spPr>
          <a:xfrm rot="-3228754">
            <a:off x="3846378" y="2625024"/>
            <a:ext cx="1002655" cy="883330"/>
          </a:xfrm>
          <a:custGeom>
            <a:avLst/>
            <a:gdLst/>
            <a:ahLst/>
            <a:cxnLst/>
            <a:rect l="l" t="t" r="r" b="b"/>
            <a:pathLst>
              <a:path w="1002655" h="883330">
                <a:moveTo>
                  <a:pt x="0" y="0"/>
                </a:moveTo>
                <a:lnTo>
                  <a:pt x="1002655" y="0"/>
                </a:lnTo>
                <a:lnTo>
                  <a:pt x="1002655" y="883330"/>
                </a:lnTo>
                <a:lnTo>
                  <a:pt x="0" y="883330"/>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JP"/>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38100" cap="sq">
              <a:solidFill>
                <a:srgbClr val="644F3D"/>
              </a:solidFill>
              <a:prstDash val="solid"/>
              <a:miter/>
            </a:ln>
          </p:spPr>
          <p:txBody>
            <a:bodyPr/>
            <a:lstStyle/>
            <a:p>
              <a:endParaRPr lang="en-JP"/>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205720" y="1170762"/>
            <a:ext cx="15876560" cy="7945476"/>
            <a:chOff x="0" y="0"/>
            <a:chExt cx="4181481" cy="2092636"/>
          </a:xfrm>
        </p:grpSpPr>
        <p:sp>
          <p:nvSpPr>
            <p:cNvPr id="7" name="Freeform 7"/>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en-JP"/>
            </a:p>
          </p:txBody>
        </p:sp>
        <p:sp>
          <p:nvSpPr>
            <p:cNvPr id="8" name="TextBox 8"/>
            <p:cNvSpPr txBox="1"/>
            <p:nvPr/>
          </p:nvSpPr>
          <p:spPr>
            <a:xfrm>
              <a:off x="0" y="-38100"/>
              <a:ext cx="4181481" cy="2130736"/>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0" name="Freeform 10"/>
          <p:cNvSpPr/>
          <p:nvPr/>
        </p:nvSpPr>
        <p:spPr>
          <a:xfrm flipH="1">
            <a:off x="292166" y="1438055"/>
            <a:ext cx="1312631" cy="837697"/>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1" name="Freeform 11"/>
          <p:cNvSpPr/>
          <p:nvPr/>
        </p:nvSpPr>
        <p:spPr>
          <a:xfrm>
            <a:off x="1604797" y="308481"/>
            <a:ext cx="1581824" cy="1009491"/>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2" name="Freeform 12"/>
          <p:cNvSpPr/>
          <p:nvPr/>
        </p:nvSpPr>
        <p:spPr>
          <a:xfrm>
            <a:off x="16143268" y="7552514"/>
            <a:ext cx="1793964" cy="1144875"/>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3" name="Freeform 13"/>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4" name="Freeform 14"/>
          <p:cNvSpPr/>
          <p:nvPr/>
        </p:nvSpPr>
        <p:spPr>
          <a:xfrm>
            <a:off x="-2469220"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5" name="Freeform 15"/>
          <p:cNvSpPr/>
          <p:nvPr/>
        </p:nvSpPr>
        <p:spPr>
          <a:xfrm flipH="1">
            <a:off x="15260703"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
        <p:nvSpPr>
          <p:cNvPr id="16" name="TextBox 16"/>
          <p:cNvSpPr txBox="1"/>
          <p:nvPr/>
        </p:nvSpPr>
        <p:spPr>
          <a:xfrm>
            <a:off x="3506205" y="1689330"/>
            <a:ext cx="12271085" cy="1191895"/>
          </a:xfrm>
          <a:prstGeom prst="rect">
            <a:avLst/>
          </a:prstGeom>
        </p:spPr>
        <p:txBody>
          <a:bodyPr lIns="0" tIns="0" rIns="0" bIns="0" rtlCol="0" anchor="t">
            <a:spAutoFit/>
          </a:bodyPr>
          <a:lstStyle/>
          <a:p>
            <a:pPr algn="ctr">
              <a:lnSpc>
                <a:spcPts val="9439"/>
              </a:lnSpc>
            </a:pPr>
            <a:r>
              <a:rPr lang="en-US" sz="7999" spc="447">
                <a:solidFill>
                  <a:srgbClr val="65503D"/>
                </a:solidFill>
                <a:latin typeface="Wedges"/>
                <a:ea typeface="Wedges"/>
                <a:cs typeface="Wedges"/>
                <a:sym typeface="Wedges"/>
              </a:rPr>
              <a:t>ENGAZING QUESTIONS</a:t>
            </a:r>
          </a:p>
        </p:txBody>
      </p:sp>
      <p:sp>
        <p:nvSpPr>
          <p:cNvPr id="17" name="TextBox 17"/>
          <p:cNvSpPr txBox="1"/>
          <p:nvPr/>
        </p:nvSpPr>
        <p:spPr>
          <a:xfrm>
            <a:off x="3406374" y="2828071"/>
            <a:ext cx="5711499" cy="5683252"/>
          </a:xfrm>
          <a:prstGeom prst="rect">
            <a:avLst/>
          </a:prstGeom>
        </p:spPr>
        <p:txBody>
          <a:bodyPr lIns="0" tIns="0" rIns="0" bIns="0" rtlCol="0" anchor="t">
            <a:spAutoFit/>
          </a:bodyPr>
          <a:lstStyle/>
          <a:p>
            <a:pPr algn="l">
              <a:lnSpc>
                <a:spcPts val="6999"/>
              </a:lnSpc>
            </a:pPr>
            <a:r>
              <a:rPr lang="en-US" sz="4999">
                <a:solidFill>
                  <a:srgbClr val="65503D"/>
                </a:solidFill>
                <a:latin typeface="Jella"/>
                <a:ea typeface="Jella"/>
                <a:cs typeface="Jella"/>
                <a:sym typeface="Jella"/>
              </a:rPr>
              <a:t>Is it important to protect idea even though this idea is opposite of your family’s idea?</a:t>
            </a:r>
          </a:p>
        </p:txBody>
      </p:sp>
      <p:sp>
        <p:nvSpPr>
          <p:cNvPr id="18" name="Freeform 18"/>
          <p:cNvSpPr/>
          <p:nvPr/>
        </p:nvSpPr>
        <p:spPr>
          <a:xfrm>
            <a:off x="2079579" y="3323371"/>
            <a:ext cx="1065117" cy="1065117"/>
          </a:xfrm>
          <a:custGeom>
            <a:avLst/>
            <a:gdLst/>
            <a:ahLst/>
            <a:cxnLst/>
            <a:rect l="l" t="t" r="r" b="b"/>
            <a:pathLst>
              <a:path w="1065117" h="1065117">
                <a:moveTo>
                  <a:pt x="0" y="0"/>
                </a:moveTo>
                <a:lnTo>
                  <a:pt x="1065117" y="0"/>
                </a:lnTo>
                <a:lnTo>
                  <a:pt x="1065117" y="1065116"/>
                </a:lnTo>
                <a:lnTo>
                  <a:pt x="0" y="106511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19" name="TextBox 19"/>
          <p:cNvSpPr txBox="1"/>
          <p:nvPr/>
        </p:nvSpPr>
        <p:spPr>
          <a:xfrm>
            <a:off x="2017634" y="3478104"/>
            <a:ext cx="1189008" cy="755650"/>
          </a:xfrm>
          <a:prstGeom prst="rect">
            <a:avLst/>
          </a:prstGeom>
        </p:spPr>
        <p:txBody>
          <a:bodyPr lIns="0" tIns="0" rIns="0" bIns="0" rtlCol="0" anchor="t">
            <a:spAutoFit/>
          </a:bodyPr>
          <a:lstStyle/>
          <a:p>
            <a:pPr algn="ctr">
              <a:lnSpc>
                <a:spcPts val="5900"/>
              </a:lnSpc>
            </a:pPr>
            <a:r>
              <a:rPr lang="en-US" sz="5000" spc="280">
                <a:solidFill>
                  <a:srgbClr val="65503D"/>
                </a:solidFill>
                <a:latin typeface="Wedges"/>
                <a:ea typeface="Wedges"/>
                <a:cs typeface="Wedges"/>
                <a:sym typeface="Wedges"/>
              </a:rPr>
              <a:t>1</a:t>
            </a:r>
          </a:p>
        </p:txBody>
      </p:sp>
      <p:sp>
        <p:nvSpPr>
          <p:cNvPr id="20" name="TextBox 20"/>
          <p:cNvSpPr txBox="1"/>
          <p:nvPr/>
        </p:nvSpPr>
        <p:spPr>
          <a:xfrm>
            <a:off x="10998334" y="2753847"/>
            <a:ext cx="5668090" cy="5011422"/>
          </a:xfrm>
          <a:prstGeom prst="rect">
            <a:avLst/>
          </a:prstGeom>
        </p:spPr>
        <p:txBody>
          <a:bodyPr lIns="0" tIns="0" rIns="0" bIns="0" rtlCol="0" anchor="t">
            <a:spAutoFit/>
          </a:bodyPr>
          <a:lstStyle/>
          <a:p>
            <a:pPr algn="l">
              <a:lnSpc>
                <a:spcPts val="7279"/>
              </a:lnSpc>
            </a:pPr>
            <a:r>
              <a:rPr lang="en-US" sz="5199">
                <a:solidFill>
                  <a:srgbClr val="65503D"/>
                </a:solidFill>
                <a:latin typeface="Jella"/>
                <a:ea typeface="Jella"/>
                <a:cs typeface="Jella"/>
                <a:sym typeface="Jella"/>
              </a:rPr>
              <a:t>Have you ever fought with your family due to a difference of opinion?</a:t>
            </a:r>
          </a:p>
        </p:txBody>
      </p:sp>
      <p:sp>
        <p:nvSpPr>
          <p:cNvPr id="21" name="Freeform 21"/>
          <p:cNvSpPr/>
          <p:nvPr/>
        </p:nvSpPr>
        <p:spPr>
          <a:xfrm>
            <a:off x="9703694" y="3277722"/>
            <a:ext cx="1065117" cy="1065117"/>
          </a:xfrm>
          <a:custGeom>
            <a:avLst/>
            <a:gdLst/>
            <a:ahLst/>
            <a:cxnLst/>
            <a:rect l="l" t="t" r="r" b="b"/>
            <a:pathLst>
              <a:path w="1065117" h="1065117">
                <a:moveTo>
                  <a:pt x="0" y="0"/>
                </a:moveTo>
                <a:lnTo>
                  <a:pt x="1065116" y="0"/>
                </a:lnTo>
                <a:lnTo>
                  <a:pt x="1065116" y="1065117"/>
                </a:lnTo>
                <a:lnTo>
                  <a:pt x="0" y="106511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22" name="TextBox 22"/>
          <p:cNvSpPr txBox="1"/>
          <p:nvPr/>
        </p:nvSpPr>
        <p:spPr>
          <a:xfrm>
            <a:off x="9641748" y="3432455"/>
            <a:ext cx="1189008" cy="755650"/>
          </a:xfrm>
          <a:prstGeom prst="rect">
            <a:avLst/>
          </a:prstGeom>
        </p:spPr>
        <p:txBody>
          <a:bodyPr lIns="0" tIns="0" rIns="0" bIns="0" rtlCol="0" anchor="t">
            <a:spAutoFit/>
          </a:bodyPr>
          <a:lstStyle/>
          <a:p>
            <a:pPr algn="ctr">
              <a:lnSpc>
                <a:spcPts val="5900"/>
              </a:lnSpc>
            </a:pPr>
            <a:r>
              <a:rPr lang="en-US" sz="5000" spc="280">
                <a:solidFill>
                  <a:srgbClr val="65503D"/>
                </a:solidFill>
                <a:latin typeface="Wedges"/>
                <a:ea typeface="Wedges"/>
                <a:cs typeface="Wedges"/>
                <a:sym typeface="Wedges"/>
              </a:rPr>
              <a:t>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38100" cap="sq">
              <a:solidFill>
                <a:srgbClr val="644F3D"/>
              </a:solidFill>
              <a:prstDash val="solid"/>
              <a:miter/>
            </a:ln>
          </p:spPr>
          <p:txBody>
            <a:bodyPr/>
            <a:lstStyle/>
            <a:p>
              <a:endParaRPr lang="en-JP"/>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205720" y="1170762"/>
            <a:ext cx="15876560" cy="7945476"/>
            <a:chOff x="0" y="0"/>
            <a:chExt cx="4181481" cy="2092636"/>
          </a:xfrm>
        </p:grpSpPr>
        <p:sp>
          <p:nvSpPr>
            <p:cNvPr id="7" name="Freeform 7"/>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en-JP"/>
            </a:p>
          </p:txBody>
        </p:sp>
        <p:sp>
          <p:nvSpPr>
            <p:cNvPr id="8" name="TextBox 8"/>
            <p:cNvSpPr txBox="1"/>
            <p:nvPr/>
          </p:nvSpPr>
          <p:spPr>
            <a:xfrm>
              <a:off x="0" y="-38100"/>
              <a:ext cx="4181481" cy="2130736"/>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0" name="Freeform 10"/>
          <p:cNvSpPr/>
          <p:nvPr/>
        </p:nvSpPr>
        <p:spPr>
          <a:xfrm flipH="1">
            <a:off x="292166" y="1438055"/>
            <a:ext cx="1312631" cy="837697"/>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1" name="Freeform 11"/>
          <p:cNvSpPr/>
          <p:nvPr/>
        </p:nvSpPr>
        <p:spPr>
          <a:xfrm>
            <a:off x="1604797" y="308481"/>
            <a:ext cx="1581824" cy="1009491"/>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2" name="Freeform 12"/>
          <p:cNvSpPr/>
          <p:nvPr/>
        </p:nvSpPr>
        <p:spPr>
          <a:xfrm>
            <a:off x="16143268" y="7552514"/>
            <a:ext cx="1793964" cy="1144875"/>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3" name="Freeform 13"/>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4" name="Freeform 14"/>
          <p:cNvSpPr/>
          <p:nvPr/>
        </p:nvSpPr>
        <p:spPr>
          <a:xfrm>
            <a:off x="-2469220"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5" name="Freeform 15"/>
          <p:cNvSpPr/>
          <p:nvPr/>
        </p:nvSpPr>
        <p:spPr>
          <a:xfrm flipH="1">
            <a:off x="15260703"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
        <p:nvSpPr>
          <p:cNvPr id="16" name="TextBox 16"/>
          <p:cNvSpPr txBox="1"/>
          <p:nvPr/>
        </p:nvSpPr>
        <p:spPr>
          <a:xfrm>
            <a:off x="3506205" y="1337022"/>
            <a:ext cx="12271085" cy="1191895"/>
          </a:xfrm>
          <a:prstGeom prst="rect">
            <a:avLst/>
          </a:prstGeom>
        </p:spPr>
        <p:txBody>
          <a:bodyPr lIns="0" tIns="0" rIns="0" bIns="0" rtlCol="0" anchor="t">
            <a:spAutoFit/>
          </a:bodyPr>
          <a:lstStyle/>
          <a:p>
            <a:pPr algn="ctr">
              <a:lnSpc>
                <a:spcPts val="9439"/>
              </a:lnSpc>
            </a:pPr>
            <a:r>
              <a:rPr lang="en-US" sz="7999" spc="447">
                <a:solidFill>
                  <a:srgbClr val="65503D"/>
                </a:solidFill>
                <a:latin typeface="Wedges"/>
                <a:ea typeface="Wedges"/>
                <a:cs typeface="Wedges"/>
                <a:sym typeface="Wedges"/>
              </a:rPr>
              <a:t>ENGAZING QUESTIONS</a:t>
            </a:r>
          </a:p>
        </p:txBody>
      </p:sp>
      <p:sp>
        <p:nvSpPr>
          <p:cNvPr id="17" name="TextBox 17"/>
          <p:cNvSpPr txBox="1"/>
          <p:nvPr/>
        </p:nvSpPr>
        <p:spPr>
          <a:xfrm>
            <a:off x="3378037" y="3545914"/>
            <a:ext cx="6263710" cy="4770121"/>
          </a:xfrm>
          <a:prstGeom prst="rect">
            <a:avLst/>
          </a:prstGeom>
        </p:spPr>
        <p:txBody>
          <a:bodyPr lIns="0" tIns="0" rIns="0" bIns="0" rtlCol="0" anchor="t">
            <a:spAutoFit/>
          </a:bodyPr>
          <a:lstStyle/>
          <a:p>
            <a:pPr algn="l">
              <a:lnSpc>
                <a:spcPts val="5879"/>
              </a:lnSpc>
            </a:pPr>
            <a:r>
              <a:rPr lang="en-US" sz="4199">
                <a:solidFill>
                  <a:srgbClr val="65503D"/>
                </a:solidFill>
                <a:latin typeface="Jella"/>
                <a:ea typeface="Jella"/>
                <a:cs typeface="Jella"/>
                <a:sym typeface="Jella"/>
              </a:rPr>
              <a:t>For me it depends on the situation. If this objection can cause fight, I’d not protect. I hate fighting with someone.</a:t>
            </a:r>
          </a:p>
        </p:txBody>
      </p:sp>
      <p:sp>
        <p:nvSpPr>
          <p:cNvPr id="18" name="Freeform 18"/>
          <p:cNvSpPr/>
          <p:nvPr/>
        </p:nvSpPr>
        <p:spPr>
          <a:xfrm>
            <a:off x="2121504" y="3810280"/>
            <a:ext cx="1065117" cy="1065117"/>
          </a:xfrm>
          <a:custGeom>
            <a:avLst/>
            <a:gdLst/>
            <a:ahLst/>
            <a:cxnLst/>
            <a:rect l="l" t="t" r="r" b="b"/>
            <a:pathLst>
              <a:path w="1065117" h="1065117">
                <a:moveTo>
                  <a:pt x="0" y="0"/>
                </a:moveTo>
                <a:lnTo>
                  <a:pt x="1065117" y="0"/>
                </a:lnTo>
                <a:lnTo>
                  <a:pt x="1065117" y="1065117"/>
                </a:lnTo>
                <a:lnTo>
                  <a:pt x="0" y="106511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19" name="TextBox 19"/>
          <p:cNvSpPr txBox="1"/>
          <p:nvPr/>
        </p:nvSpPr>
        <p:spPr>
          <a:xfrm>
            <a:off x="2059558" y="3965014"/>
            <a:ext cx="1189008" cy="755650"/>
          </a:xfrm>
          <a:prstGeom prst="rect">
            <a:avLst/>
          </a:prstGeom>
        </p:spPr>
        <p:txBody>
          <a:bodyPr lIns="0" tIns="0" rIns="0" bIns="0" rtlCol="0" anchor="t">
            <a:spAutoFit/>
          </a:bodyPr>
          <a:lstStyle/>
          <a:p>
            <a:pPr algn="ctr">
              <a:lnSpc>
                <a:spcPts val="5900"/>
              </a:lnSpc>
            </a:pPr>
            <a:r>
              <a:rPr lang="en-US" sz="5000" spc="280">
                <a:solidFill>
                  <a:srgbClr val="65503D"/>
                </a:solidFill>
                <a:latin typeface="Wedges"/>
                <a:ea typeface="Wedges"/>
                <a:cs typeface="Wedges"/>
                <a:sym typeface="Wedges"/>
              </a:rPr>
              <a:t>1</a:t>
            </a:r>
          </a:p>
        </p:txBody>
      </p:sp>
      <p:sp>
        <p:nvSpPr>
          <p:cNvPr id="20" name="TextBox 20"/>
          <p:cNvSpPr txBox="1"/>
          <p:nvPr/>
        </p:nvSpPr>
        <p:spPr>
          <a:xfrm>
            <a:off x="10996560" y="3479239"/>
            <a:ext cx="5668090" cy="4695192"/>
          </a:xfrm>
          <a:prstGeom prst="rect">
            <a:avLst/>
          </a:prstGeom>
        </p:spPr>
        <p:txBody>
          <a:bodyPr lIns="0" tIns="0" rIns="0" bIns="0" rtlCol="0" anchor="t">
            <a:spAutoFit/>
          </a:bodyPr>
          <a:lstStyle/>
          <a:p>
            <a:pPr algn="l">
              <a:lnSpc>
                <a:spcPts val="6859"/>
              </a:lnSpc>
            </a:pPr>
            <a:r>
              <a:rPr lang="en-US" sz="4899">
                <a:solidFill>
                  <a:srgbClr val="65503D"/>
                </a:solidFill>
                <a:latin typeface="Jella"/>
                <a:ea typeface="Jella"/>
                <a:cs typeface="Jella"/>
                <a:sym typeface="Jella"/>
              </a:rPr>
              <a:t>No, I haven’t. Even though </a:t>
            </a:r>
          </a:p>
          <a:p>
            <a:pPr algn="l">
              <a:lnSpc>
                <a:spcPts val="6859"/>
              </a:lnSpc>
            </a:pPr>
            <a:r>
              <a:rPr lang="en-US" sz="4899">
                <a:solidFill>
                  <a:srgbClr val="65503D"/>
                </a:solidFill>
                <a:latin typeface="Jella"/>
                <a:ea typeface="Jella"/>
                <a:cs typeface="Jella"/>
                <a:sym typeface="Jella"/>
              </a:rPr>
              <a:t>I have a different opinion, I usually don’t fight. </a:t>
            </a:r>
          </a:p>
        </p:txBody>
      </p:sp>
      <p:sp>
        <p:nvSpPr>
          <p:cNvPr id="21" name="Freeform 21"/>
          <p:cNvSpPr/>
          <p:nvPr/>
        </p:nvSpPr>
        <p:spPr>
          <a:xfrm>
            <a:off x="9755198" y="3810280"/>
            <a:ext cx="1065117" cy="1065117"/>
          </a:xfrm>
          <a:custGeom>
            <a:avLst/>
            <a:gdLst/>
            <a:ahLst/>
            <a:cxnLst/>
            <a:rect l="l" t="t" r="r" b="b"/>
            <a:pathLst>
              <a:path w="1065117" h="1065117">
                <a:moveTo>
                  <a:pt x="0" y="0"/>
                </a:moveTo>
                <a:lnTo>
                  <a:pt x="1065117" y="0"/>
                </a:lnTo>
                <a:lnTo>
                  <a:pt x="1065117" y="1065117"/>
                </a:lnTo>
                <a:lnTo>
                  <a:pt x="0" y="106511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22" name="TextBox 22"/>
          <p:cNvSpPr txBox="1"/>
          <p:nvPr/>
        </p:nvSpPr>
        <p:spPr>
          <a:xfrm>
            <a:off x="9693252" y="3965014"/>
            <a:ext cx="1189008" cy="755650"/>
          </a:xfrm>
          <a:prstGeom prst="rect">
            <a:avLst/>
          </a:prstGeom>
        </p:spPr>
        <p:txBody>
          <a:bodyPr lIns="0" tIns="0" rIns="0" bIns="0" rtlCol="0" anchor="t">
            <a:spAutoFit/>
          </a:bodyPr>
          <a:lstStyle/>
          <a:p>
            <a:pPr algn="ctr">
              <a:lnSpc>
                <a:spcPts val="5900"/>
              </a:lnSpc>
            </a:pPr>
            <a:r>
              <a:rPr lang="en-US" sz="5000" spc="280">
                <a:solidFill>
                  <a:srgbClr val="65503D"/>
                </a:solidFill>
                <a:latin typeface="Wedges"/>
                <a:ea typeface="Wedges"/>
                <a:cs typeface="Wedges"/>
                <a:sym typeface="Wedges"/>
              </a:rPr>
              <a:t>2</a:t>
            </a:r>
          </a:p>
        </p:txBody>
      </p:sp>
      <p:sp>
        <p:nvSpPr>
          <p:cNvPr id="23" name="TextBox 23"/>
          <p:cNvSpPr txBox="1"/>
          <p:nvPr/>
        </p:nvSpPr>
        <p:spPr>
          <a:xfrm>
            <a:off x="3506205" y="2294802"/>
            <a:ext cx="12271085" cy="1191895"/>
          </a:xfrm>
          <a:prstGeom prst="rect">
            <a:avLst/>
          </a:prstGeom>
        </p:spPr>
        <p:txBody>
          <a:bodyPr lIns="0" tIns="0" rIns="0" bIns="0" rtlCol="0" anchor="t">
            <a:spAutoFit/>
          </a:bodyPr>
          <a:lstStyle/>
          <a:p>
            <a:pPr algn="ctr">
              <a:lnSpc>
                <a:spcPts val="9439"/>
              </a:lnSpc>
            </a:pPr>
            <a:r>
              <a:rPr lang="en-US" sz="7999" spc="447">
                <a:solidFill>
                  <a:srgbClr val="65503D"/>
                </a:solidFill>
                <a:latin typeface="Wedges"/>
                <a:ea typeface="Wedges"/>
                <a:cs typeface="Wedges"/>
                <a:sym typeface="Wedges"/>
              </a:rPr>
              <a:t>MY ANSWER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sp>
        <p:nvSpPr>
          <p:cNvPr id="3" name="Freeform 3"/>
          <p:cNvSpPr/>
          <p:nvPr/>
        </p:nvSpPr>
        <p:spPr>
          <a:xfrm>
            <a:off x="2024775" y="1261877"/>
            <a:ext cx="14238450" cy="7291273"/>
          </a:xfrm>
          <a:custGeom>
            <a:avLst/>
            <a:gdLst/>
            <a:ahLst/>
            <a:cxnLst/>
            <a:rect l="l" t="t" r="r" b="b"/>
            <a:pathLst>
              <a:path w="14238450" h="7291273">
                <a:moveTo>
                  <a:pt x="0" y="0"/>
                </a:moveTo>
                <a:lnTo>
                  <a:pt x="14238450" y="0"/>
                </a:lnTo>
                <a:lnTo>
                  <a:pt x="14238450" y="7291273"/>
                </a:lnTo>
                <a:lnTo>
                  <a:pt x="0" y="72912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4" name="Freeform 4"/>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5" name="Freeform 5"/>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1517919"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7" name="Freeform 7"/>
          <p:cNvSpPr/>
          <p:nvPr/>
        </p:nvSpPr>
        <p:spPr>
          <a:xfrm flipH="1">
            <a:off x="14309402"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
        <p:nvSpPr>
          <p:cNvPr id="8" name="TextBox 8"/>
          <p:cNvSpPr txBox="1"/>
          <p:nvPr/>
        </p:nvSpPr>
        <p:spPr>
          <a:xfrm>
            <a:off x="3031837" y="3058775"/>
            <a:ext cx="12224326" cy="4198026"/>
          </a:xfrm>
          <a:prstGeom prst="rect">
            <a:avLst/>
          </a:prstGeom>
        </p:spPr>
        <p:txBody>
          <a:bodyPr lIns="0" tIns="0" rIns="0" bIns="0" rtlCol="0" anchor="t">
            <a:spAutoFit/>
          </a:bodyPr>
          <a:lstStyle/>
          <a:p>
            <a:pPr algn="ctr">
              <a:lnSpc>
                <a:spcPts val="16538"/>
              </a:lnSpc>
              <a:spcBef>
                <a:spcPct val="0"/>
              </a:spcBef>
            </a:pPr>
            <a:r>
              <a:rPr lang="en-US" sz="14016" spc="784">
                <a:solidFill>
                  <a:srgbClr val="65503D"/>
                </a:solidFill>
                <a:latin typeface="Wedges"/>
                <a:ea typeface="Wedges"/>
                <a:cs typeface="Wedges"/>
                <a:sym typeface="Wedges"/>
              </a:rPr>
              <a:t>5.FUN ACTIVITY</a:t>
            </a:r>
          </a:p>
        </p:txBody>
      </p:sp>
      <p:sp>
        <p:nvSpPr>
          <p:cNvPr id="9" name="Freeform 9"/>
          <p:cNvSpPr/>
          <p:nvPr/>
        </p:nvSpPr>
        <p:spPr>
          <a:xfrm flipH="1">
            <a:off x="13598898" y="5863962"/>
            <a:ext cx="1999221" cy="1531667"/>
          </a:xfrm>
          <a:custGeom>
            <a:avLst/>
            <a:gdLst/>
            <a:ahLst/>
            <a:cxnLst/>
            <a:rect l="l" t="t" r="r" b="b"/>
            <a:pathLst>
              <a:path w="1999221" h="1531667">
                <a:moveTo>
                  <a:pt x="1999222" y="0"/>
                </a:moveTo>
                <a:lnTo>
                  <a:pt x="0" y="0"/>
                </a:lnTo>
                <a:lnTo>
                  <a:pt x="0" y="1531667"/>
                </a:lnTo>
                <a:lnTo>
                  <a:pt x="1999222" y="1531667"/>
                </a:lnTo>
                <a:lnTo>
                  <a:pt x="1999222"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10" name="Freeform 10"/>
          <p:cNvSpPr/>
          <p:nvPr/>
        </p:nvSpPr>
        <p:spPr>
          <a:xfrm rot="-4573973">
            <a:off x="3544268" y="2778335"/>
            <a:ext cx="1689744" cy="1488649"/>
          </a:xfrm>
          <a:custGeom>
            <a:avLst/>
            <a:gdLst/>
            <a:ahLst/>
            <a:cxnLst/>
            <a:rect l="l" t="t" r="r" b="b"/>
            <a:pathLst>
              <a:path w="1689744" h="1488649">
                <a:moveTo>
                  <a:pt x="0" y="0"/>
                </a:moveTo>
                <a:lnTo>
                  <a:pt x="1689744" y="0"/>
                </a:lnTo>
                <a:lnTo>
                  <a:pt x="1689744" y="1488648"/>
                </a:lnTo>
                <a:lnTo>
                  <a:pt x="0" y="1488648"/>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JP"/>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38100" cap="sq">
              <a:solidFill>
                <a:srgbClr val="644F3D"/>
              </a:solidFill>
              <a:prstDash val="solid"/>
              <a:miter/>
            </a:ln>
          </p:spPr>
          <p:txBody>
            <a:bodyPr/>
            <a:lstStyle/>
            <a:p>
              <a:endParaRPr lang="en-JP"/>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205720" y="1170762"/>
            <a:ext cx="15876560" cy="7945476"/>
            <a:chOff x="0" y="0"/>
            <a:chExt cx="4181481" cy="2092636"/>
          </a:xfrm>
        </p:grpSpPr>
        <p:sp>
          <p:nvSpPr>
            <p:cNvPr id="7" name="Freeform 7"/>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en-JP"/>
            </a:p>
          </p:txBody>
        </p:sp>
        <p:sp>
          <p:nvSpPr>
            <p:cNvPr id="8" name="TextBox 8"/>
            <p:cNvSpPr txBox="1"/>
            <p:nvPr/>
          </p:nvSpPr>
          <p:spPr>
            <a:xfrm>
              <a:off x="0" y="-38100"/>
              <a:ext cx="4181481" cy="2130736"/>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flipH="1">
            <a:off x="292166" y="1438055"/>
            <a:ext cx="1312631" cy="837697"/>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JP"/>
          </a:p>
        </p:txBody>
      </p:sp>
      <p:sp>
        <p:nvSpPr>
          <p:cNvPr id="10" name="Freeform 10"/>
          <p:cNvSpPr/>
          <p:nvPr/>
        </p:nvSpPr>
        <p:spPr>
          <a:xfrm>
            <a:off x="1604797" y="308481"/>
            <a:ext cx="1581824" cy="1009491"/>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JP"/>
          </a:p>
        </p:txBody>
      </p:sp>
      <p:sp>
        <p:nvSpPr>
          <p:cNvPr id="11" name="Freeform 11"/>
          <p:cNvSpPr/>
          <p:nvPr/>
        </p:nvSpPr>
        <p:spPr>
          <a:xfrm>
            <a:off x="16143268" y="7552514"/>
            <a:ext cx="1793964" cy="1144875"/>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JP"/>
          </a:p>
        </p:txBody>
      </p:sp>
      <p:sp>
        <p:nvSpPr>
          <p:cNvPr id="12" name="Freeform 12"/>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13" name="Freeform 13"/>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14" name="TextBox 14"/>
          <p:cNvSpPr txBox="1"/>
          <p:nvPr/>
        </p:nvSpPr>
        <p:spPr>
          <a:xfrm>
            <a:off x="3964717" y="1781475"/>
            <a:ext cx="11080465" cy="1133475"/>
          </a:xfrm>
          <a:prstGeom prst="rect">
            <a:avLst/>
          </a:prstGeom>
        </p:spPr>
        <p:txBody>
          <a:bodyPr lIns="0" tIns="0" rIns="0" bIns="0" rtlCol="0" anchor="t">
            <a:spAutoFit/>
          </a:bodyPr>
          <a:lstStyle/>
          <a:p>
            <a:pPr algn="ctr">
              <a:lnSpc>
                <a:spcPts val="8850"/>
              </a:lnSpc>
            </a:pPr>
            <a:r>
              <a:rPr lang="en-US" sz="7500" spc="420">
                <a:solidFill>
                  <a:srgbClr val="65503D"/>
                </a:solidFill>
                <a:latin typeface="Wedges"/>
                <a:ea typeface="Wedges"/>
                <a:cs typeface="Wedges"/>
                <a:sym typeface="Wedges"/>
              </a:rPr>
              <a:t>MY MASK&amp;MY TRUTH</a:t>
            </a:r>
          </a:p>
        </p:txBody>
      </p:sp>
      <p:sp>
        <p:nvSpPr>
          <p:cNvPr id="15" name="Freeform 15"/>
          <p:cNvSpPr/>
          <p:nvPr/>
        </p:nvSpPr>
        <p:spPr>
          <a:xfrm>
            <a:off x="3365547" y="4905219"/>
            <a:ext cx="4596882" cy="3219733"/>
          </a:xfrm>
          <a:custGeom>
            <a:avLst/>
            <a:gdLst/>
            <a:ahLst/>
            <a:cxnLst/>
            <a:rect l="l" t="t" r="r" b="b"/>
            <a:pathLst>
              <a:path w="4596882" h="3219733">
                <a:moveTo>
                  <a:pt x="0" y="0"/>
                </a:moveTo>
                <a:lnTo>
                  <a:pt x="4596882" y="0"/>
                </a:lnTo>
                <a:lnTo>
                  <a:pt x="4596882" y="3219733"/>
                </a:lnTo>
                <a:lnTo>
                  <a:pt x="0" y="321973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6" name="TextBox 16"/>
          <p:cNvSpPr txBox="1"/>
          <p:nvPr/>
        </p:nvSpPr>
        <p:spPr>
          <a:xfrm>
            <a:off x="2604363" y="7749494"/>
            <a:ext cx="6119251" cy="1429992"/>
          </a:xfrm>
          <a:prstGeom prst="rect">
            <a:avLst/>
          </a:prstGeom>
        </p:spPr>
        <p:txBody>
          <a:bodyPr lIns="0" tIns="0" rIns="0" bIns="0" rtlCol="0" anchor="t">
            <a:spAutoFit/>
          </a:bodyPr>
          <a:lstStyle/>
          <a:p>
            <a:pPr algn="ctr">
              <a:lnSpc>
                <a:spcPts val="4656"/>
              </a:lnSpc>
            </a:pPr>
            <a:r>
              <a:rPr lang="en-US" sz="3326" b="1">
                <a:solidFill>
                  <a:srgbClr val="FF7D7D"/>
                </a:solidFill>
                <a:latin typeface="Jella Bold"/>
                <a:ea typeface="Jella Bold"/>
                <a:cs typeface="Jella Bold"/>
                <a:sym typeface="Jella Bold"/>
              </a:rPr>
              <a:t>The me I show to another people</a:t>
            </a:r>
          </a:p>
        </p:txBody>
      </p:sp>
      <p:sp>
        <p:nvSpPr>
          <p:cNvPr id="17" name="Freeform 17"/>
          <p:cNvSpPr/>
          <p:nvPr/>
        </p:nvSpPr>
        <p:spPr>
          <a:xfrm>
            <a:off x="10222057" y="4905219"/>
            <a:ext cx="4536800" cy="3177650"/>
          </a:xfrm>
          <a:custGeom>
            <a:avLst/>
            <a:gdLst/>
            <a:ahLst/>
            <a:cxnLst/>
            <a:rect l="l" t="t" r="r" b="b"/>
            <a:pathLst>
              <a:path w="4536800" h="3177650">
                <a:moveTo>
                  <a:pt x="0" y="0"/>
                </a:moveTo>
                <a:lnTo>
                  <a:pt x="4536800" y="0"/>
                </a:lnTo>
                <a:lnTo>
                  <a:pt x="4536800" y="3177650"/>
                </a:lnTo>
                <a:lnTo>
                  <a:pt x="0" y="31776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8" name="TextBox 18"/>
          <p:cNvSpPr txBox="1"/>
          <p:nvPr/>
        </p:nvSpPr>
        <p:spPr>
          <a:xfrm>
            <a:off x="9887209" y="7696327"/>
            <a:ext cx="5601201" cy="1097253"/>
          </a:xfrm>
          <a:prstGeom prst="rect">
            <a:avLst/>
          </a:prstGeom>
        </p:spPr>
        <p:txBody>
          <a:bodyPr lIns="0" tIns="0" rIns="0" bIns="0" rtlCol="0" anchor="t">
            <a:spAutoFit/>
          </a:bodyPr>
          <a:lstStyle/>
          <a:p>
            <a:pPr algn="ctr">
              <a:lnSpc>
                <a:spcPts val="6196"/>
              </a:lnSpc>
            </a:pPr>
            <a:r>
              <a:rPr lang="en-US" sz="4426" b="1">
                <a:solidFill>
                  <a:srgbClr val="FF7D7D"/>
                </a:solidFill>
                <a:latin typeface="Jella Bold"/>
                <a:ea typeface="Jella Bold"/>
                <a:cs typeface="Jella Bold"/>
                <a:sym typeface="Jella Bold"/>
              </a:rPr>
              <a:t>The real me</a:t>
            </a:r>
          </a:p>
        </p:txBody>
      </p:sp>
      <p:sp>
        <p:nvSpPr>
          <p:cNvPr id="19" name="Freeform 19"/>
          <p:cNvSpPr/>
          <p:nvPr/>
        </p:nvSpPr>
        <p:spPr>
          <a:xfrm>
            <a:off x="-2469220"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20" name="Freeform 20"/>
          <p:cNvSpPr/>
          <p:nvPr/>
        </p:nvSpPr>
        <p:spPr>
          <a:xfrm flipH="1">
            <a:off x="15260703"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JP"/>
          </a:p>
        </p:txBody>
      </p:sp>
      <p:sp>
        <p:nvSpPr>
          <p:cNvPr id="21" name="TextBox 21"/>
          <p:cNvSpPr txBox="1"/>
          <p:nvPr/>
        </p:nvSpPr>
        <p:spPr>
          <a:xfrm>
            <a:off x="1623070" y="2772254"/>
            <a:ext cx="15041861" cy="1894840"/>
          </a:xfrm>
          <a:prstGeom prst="rect">
            <a:avLst/>
          </a:prstGeom>
        </p:spPr>
        <p:txBody>
          <a:bodyPr lIns="0" tIns="0" rIns="0" bIns="0" rtlCol="0" anchor="t">
            <a:spAutoFit/>
          </a:bodyPr>
          <a:lstStyle/>
          <a:p>
            <a:pPr algn="ctr">
              <a:lnSpc>
                <a:spcPts val="5719"/>
              </a:lnSpc>
            </a:pPr>
            <a:r>
              <a:rPr lang="en-US" sz="5199" b="1">
                <a:solidFill>
                  <a:srgbClr val="65503D"/>
                </a:solidFill>
                <a:latin typeface="Jella Bold"/>
                <a:ea typeface="Jella Bold"/>
                <a:cs typeface="Jella Bold"/>
                <a:sym typeface="Jella Bold"/>
              </a:rPr>
              <a:t>What is your fake face? What is your real?</a:t>
            </a:r>
          </a:p>
          <a:p>
            <a:pPr algn="ctr">
              <a:lnSpc>
                <a:spcPts val="5719"/>
              </a:lnSpc>
            </a:pPr>
            <a:r>
              <a:rPr lang="en-US" sz="5199" b="1">
                <a:solidFill>
                  <a:srgbClr val="65503D"/>
                </a:solidFill>
                <a:latin typeface="Jella Bold"/>
                <a:ea typeface="Jella Bold"/>
                <a:cs typeface="Jella Bold"/>
                <a:sym typeface="Jella Bold"/>
              </a:rPr>
              <a:t>Can you write each section?</a:t>
            </a:r>
          </a:p>
        </p:txBody>
      </p:sp>
      <p:sp>
        <p:nvSpPr>
          <p:cNvPr id="22" name="TextBox 22"/>
          <p:cNvSpPr txBox="1"/>
          <p:nvPr/>
        </p:nvSpPr>
        <p:spPr>
          <a:xfrm>
            <a:off x="3880816" y="4853925"/>
            <a:ext cx="3566346" cy="3055620"/>
          </a:xfrm>
          <a:prstGeom prst="rect">
            <a:avLst/>
          </a:prstGeom>
        </p:spPr>
        <p:txBody>
          <a:bodyPr lIns="0" tIns="0" rIns="0" bIns="0" rtlCol="0" anchor="t">
            <a:spAutoFit/>
          </a:bodyPr>
          <a:lstStyle/>
          <a:p>
            <a:pPr algn="ctr">
              <a:lnSpc>
                <a:spcPts val="3780"/>
              </a:lnSpc>
            </a:pPr>
            <a:r>
              <a:rPr lang="en-US" sz="2700">
                <a:solidFill>
                  <a:srgbClr val="65503D"/>
                </a:solidFill>
                <a:latin typeface="Jella"/>
                <a:ea typeface="Jella"/>
                <a:cs typeface="Jella"/>
                <a:sym typeface="Jella"/>
              </a:rPr>
              <a:t>Draw or write words that describe how others see you.</a:t>
            </a:r>
          </a:p>
          <a:p>
            <a:pPr algn="ctr">
              <a:lnSpc>
                <a:spcPts val="3780"/>
              </a:lnSpc>
            </a:pPr>
            <a:r>
              <a:rPr lang="en-US" sz="2700">
                <a:solidFill>
                  <a:srgbClr val="65503D"/>
                </a:solidFill>
                <a:latin typeface="Jella"/>
                <a:ea typeface="Jella"/>
                <a:cs typeface="Jella"/>
                <a:sym typeface="Jella"/>
              </a:rPr>
              <a:t>(friendly, quiet, good student, smiles a lot…)</a:t>
            </a:r>
          </a:p>
        </p:txBody>
      </p:sp>
      <p:sp>
        <p:nvSpPr>
          <p:cNvPr id="23" name="TextBox 23"/>
          <p:cNvSpPr txBox="1"/>
          <p:nvPr/>
        </p:nvSpPr>
        <p:spPr>
          <a:xfrm>
            <a:off x="10583939" y="4832884"/>
            <a:ext cx="3813036" cy="3055620"/>
          </a:xfrm>
          <a:prstGeom prst="rect">
            <a:avLst/>
          </a:prstGeom>
        </p:spPr>
        <p:txBody>
          <a:bodyPr lIns="0" tIns="0" rIns="0" bIns="0" rtlCol="0" anchor="t">
            <a:spAutoFit/>
          </a:bodyPr>
          <a:lstStyle/>
          <a:p>
            <a:pPr algn="ctr">
              <a:lnSpc>
                <a:spcPts val="3780"/>
              </a:lnSpc>
            </a:pPr>
            <a:r>
              <a:rPr lang="en-US" sz="2700">
                <a:solidFill>
                  <a:srgbClr val="65503D"/>
                </a:solidFill>
                <a:latin typeface="Jella"/>
                <a:ea typeface="Jella"/>
                <a:cs typeface="Jella"/>
                <a:sym typeface="Jella"/>
              </a:rPr>
              <a:t>Draw or write words that describe who you really are inside.</a:t>
            </a:r>
          </a:p>
          <a:p>
            <a:pPr algn="ctr">
              <a:lnSpc>
                <a:spcPts val="3780"/>
              </a:lnSpc>
            </a:pPr>
            <a:r>
              <a:rPr lang="en-US" sz="2700">
                <a:solidFill>
                  <a:srgbClr val="65503D"/>
                </a:solidFill>
                <a:latin typeface="Jella"/>
                <a:ea typeface="Jella"/>
                <a:cs typeface="Jella"/>
                <a:sym typeface="Jella"/>
              </a:rPr>
              <a:t>( nervous, artistic, wants to speak up, afraid to fail…)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38100" cap="sq">
              <a:solidFill>
                <a:srgbClr val="644F3D"/>
              </a:solidFill>
              <a:prstDash val="solid"/>
              <a:miter/>
            </a:ln>
          </p:spPr>
          <p:txBody>
            <a:bodyPr/>
            <a:lstStyle/>
            <a:p>
              <a:endParaRPr lang="en-JP"/>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205720" y="1170762"/>
            <a:ext cx="15876560" cy="7945476"/>
            <a:chOff x="0" y="0"/>
            <a:chExt cx="4181481" cy="2092636"/>
          </a:xfrm>
        </p:grpSpPr>
        <p:sp>
          <p:nvSpPr>
            <p:cNvPr id="7" name="Freeform 7"/>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en-JP"/>
            </a:p>
          </p:txBody>
        </p:sp>
        <p:sp>
          <p:nvSpPr>
            <p:cNvPr id="8" name="TextBox 8"/>
            <p:cNvSpPr txBox="1"/>
            <p:nvPr/>
          </p:nvSpPr>
          <p:spPr>
            <a:xfrm>
              <a:off x="0" y="-38100"/>
              <a:ext cx="4181481" cy="2130736"/>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0" name="Freeform 10"/>
          <p:cNvSpPr/>
          <p:nvPr/>
        </p:nvSpPr>
        <p:spPr>
          <a:xfrm flipH="1">
            <a:off x="292166" y="1438055"/>
            <a:ext cx="1312631" cy="837697"/>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1" name="Freeform 11"/>
          <p:cNvSpPr/>
          <p:nvPr/>
        </p:nvSpPr>
        <p:spPr>
          <a:xfrm>
            <a:off x="1604797" y="308481"/>
            <a:ext cx="1581824" cy="1009491"/>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2" name="Freeform 12"/>
          <p:cNvSpPr/>
          <p:nvPr/>
        </p:nvSpPr>
        <p:spPr>
          <a:xfrm>
            <a:off x="16143268" y="7552514"/>
            <a:ext cx="1793964" cy="1144875"/>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3" name="Freeform 13"/>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4" name="TextBox 14"/>
          <p:cNvSpPr txBox="1"/>
          <p:nvPr/>
        </p:nvSpPr>
        <p:spPr>
          <a:xfrm>
            <a:off x="1699093" y="4519774"/>
            <a:ext cx="4341206" cy="3154680"/>
          </a:xfrm>
          <a:prstGeom prst="rect">
            <a:avLst/>
          </a:prstGeom>
        </p:spPr>
        <p:txBody>
          <a:bodyPr lIns="0" tIns="0" rIns="0" bIns="0" rtlCol="0" anchor="t">
            <a:spAutoFit/>
          </a:bodyPr>
          <a:lstStyle/>
          <a:p>
            <a:pPr algn="ctr">
              <a:lnSpc>
                <a:spcPts val="4620"/>
              </a:lnSpc>
            </a:pPr>
            <a:r>
              <a:rPr lang="en-US" sz="3300">
                <a:solidFill>
                  <a:srgbClr val="65503D"/>
                </a:solidFill>
                <a:latin typeface="Jella"/>
                <a:ea typeface="Jella"/>
                <a:cs typeface="Jella"/>
                <a:sym typeface="Jella"/>
              </a:rPr>
              <a:t>Let’s talk about the differences of both with each other.</a:t>
            </a:r>
          </a:p>
          <a:p>
            <a:pPr algn="ctr">
              <a:lnSpc>
                <a:spcPts val="4620"/>
              </a:lnSpc>
            </a:pPr>
            <a:r>
              <a:rPr lang="en-US" sz="3300">
                <a:solidFill>
                  <a:srgbClr val="65503D"/>
                </a:solidFill>
                <a:latin typeface="Jella"/>
                <a:ea typeface="Jella"/>
                <a:cs typeface="Jella"/>
                <a:sym typeface="Jella"/>
              </a:rPr>
              <a:t>Is it a big difference or not?</a:t>
            </a:r>
          </a:p>
        </p:txBody>
      </p:sp>
      <p:sp>
        <p:nvSpPr>
          <p:cNvPr id="15" name="AutoShape 15"/>
          <p:cNvSpPr/>
          <p:nvPr/>
        </p:nvSpPr>
        <p:spPr>
          <a:xfrm>
            <a:off x="3869696" y="3873863"/>
            <a:ext cx="10548608" cy="19050"/>
          </a:xfrm>
          <a:prstGeom prst="line">
            <a:avLst/>
          </a:prstGeom>
          <a:ln w="38100" cap="flat">
            <a:solidFill>
              <a:srgbClr val="65503D"/>
            </a:solidFill>
            <a:prstDash val="solid"/>
            <a:headEnd type="none" w="sm" len="sm"/>
            <a:tailEnd type="none" w="sm" len="sm"/>
          </a:ln>
        </p:spPr>
        <p:txBody>
          <a:bodyPr/>
          <a:lstStyle/>
          <a:p>
            <a:endParaRPr lang="en-JP"/>
          </a:p>
        </p:txBody>
      </p:sp>
      <p:sp>
        <p:nvSpPr>
          <p:cNvPr id="16" name="Freeform 16"/>
          <p:cNvSpPr/>
          <p:nvPr/>
        </p:nvSpPr>
        <p:spPr>
          <a:xfrm>
            <a:off x="3206058" y="3266052"/>
            <a:ext cx="1327275" cy="1253722"/>
          </a:xfrm>
          <a:custGeom>
            <a:avLst/>
            <a:gdLst/>
            <a:ahLst/>
            <a:cxnLst/>
            <a:rect l="l" t="t" r="r" b="b"/>
            <a:pathLst>
              <a:path w="1327275" h="1253722">
                <a:moveTo>
                  <a:pt x="0" y="0"/>
                </a:moveTo>
                <a:lnTo>
                  <a:pt x="1327276" y="0"/>
                </a:lnTo>
                <a:lnTo>
                  <a:pt x="1327276" y="1253722"/>
                </a:lnTo>
                <a:lnTo>
                  <a:pt x="0" y="125372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7" name="TextBox 17"/>
          <p:cNvSpPr txBox="1"/>
          <p:nvPr/>
        </p:nvSpPr>
        <p:spPr>
          <a:xfrm>
            <a:off x="6973397" y="4386424"/>
            <a:ext cx="4341206" cy="3662047"/>
          </a:xfrm>
          <a:prstGeom prst="rect">
            <a:avLst/>
          </a:prstGeom>
        </p:spPr>
        <p:txBody>
          <a:bodyPr lIns="0" tIns="0" rIns="0" bIns="0" rtlCol="0" anchor="t">
            <a:spAutoFit/>
          </a:bodyPr>
          <a:lstStyle/>
          <a:p>
            <a:pPr algn="ctr">
              <a:lnSpc>
                <a:spcPts val="6579"/>
              </a:lnSpc>
            </a:pPr>
            <a:r>
              <a:rPr lang="en-US" sz="4699">
                <a:solidFill>
                  <a:srgbClr val="65503D"/>
                </a:solidFill>
                <a:latin typeface="Jella"/>
                <a:ea typeface="Jella"/>
                <a:cs typeface="Jella"/>
                <a:sym typeface="Jella"/>
              </a:rPr>
              <a:t>Why do you have a big difference or not?</a:t>
            </a:r>
          </a:p>
        </p:txBody>
      </p:sp>
      <p:sp>
        <p:nvSpPr>
          <p:cNvPr id="18" name="Freeform 18"/>
          <p:cNvSpPr/>
          <p:nvPr/>
        </p:nvSpPr>
        <p:spPr>
          <a:xfrm>
            <a:off x="8480362" y="3266052"/>
            <a:ext cx="1327275" cy="1253722"/>
          </a:xfrm>
          <a:custGeom>
            <a:avLst/>
            <a:gdLst/>
            <a:ahLst/>
            <a:cxnLst/>
            <a:rect l="l" t="t" r="r" b="b"/>
            <a:pathLst>
              <a:path w="1327275" h="1253722">
                <a:moveTo>
                  <a:pt x="0" y="0"/>
                </a:moveTo>
                <a:lnTo>
                  <a:pt x="1327276" y="0"/>
                </a:lnTo>
                <a:lnTo>
                  <a:pt x="1327276" y="1253722"/>
                </a:lnTo>
                <a:lnTo>
                  <a:pt x="0" y="125372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9" name="TextBox 19"/>
          <p:cNvSpPr txBox="1"/>
          <p:nvPr/>
        </p:nvSpPr>
        <p:spPr>
          <a:xfrm>
            <a:off x="12247701" y="4529299"/>
            <a:ext cx="4341206" cy="3052446"/>
          </a:xfrm>
          <a:prstGeom prst="rect">
            <a:avLst/>
          </a:prstGeom>
        </p:spPr>
        <p:txBody>
          <a:bodyPr lIns="0" tIns="0" rIns="0" bIns="0" rtlCol="0" anchor="t">
            <a:spAutoFit/>
          </a:bodyPr>
          <a:lstStyle/>
          <a:p>
            <a:pPr algn="ctr">
              <a:lnSpc>
                <a:spcPts val="4479"/>
              </a:lnSpc>
            </a:pPr>
            <a:r>
              <a:rPr lang="en-US" sz="3199">
                <a:solidFill>
                  <a:srgbClr val="65503D"/>
                </a:solidFill>
                <a:latin typeface="Jella"/>
                <a:ea typeface="Jella"/>
                <a:cs typeface="Jella"/>
                <a:sym typeface="Jella"/>
              </a:rPr>
              <a:t>Do you have one thing you wish people (or your parents) knew about yours?</a:t>
            </a:r>
          </a:p>
        </p:txBody>
      </p:sp>
      <p:sp>
        <p:nvSpPr>
          <p:cNvPr id="20" name="Freeform 20"/>
          <p:cNvSpPr/>
          <p:nvPr/>
        </p:nvSpPr>
        <p:spPr>
          <a:xfrm>
            <a:off x="13754666" y="3266052"/>
            <a:ext cx="1327275" cy="1253722"/>
          </a:xfrm>
          <a:custGeom>
            <a:avLst/>
            <a:gdLst/>
            <a:ahLst/>
            <a:cxnLst/>
            <a:rect l="l" t="t" r="r" b="b"/>
            <a:pathLst>
              <a:path w="1327275" h="1253722">
                <a:moveTo>
                  <a:pt x="0" y="0"/>
                </a:moveTo>
                <a:lnTo>
                  <a:pt x="1327276" y="0"/>
                </a:lnTo>
                <a:lnTo>
                  <a:pt x="1327276" y="1253722"/>
                </a:lnTo>
                <a:lnTo>
                  <a:pt x="0" y="125372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21" name="Freeform 21"/>
          <p:cNvSpPr/>
          <p:nvPr/>
        </p:nvSpPr>
        <p:spPr>
          <a:xfrm>
            <a:off x="-2469220"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22" name="Freeform 22"/>
          <p:cNvSpPr/>
          <p:nvPr/>
        </p:nvSpPr>
        <p:spPr>
          <a:xfrm flipH="1">
            <a:off x="15260703"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JP"/>
          </a:p>
        </p:txBody>
      </p:sp>
      <p:sp>
        <p:nvSpPr>
          <p:cNvPr id="23" name="TextBox 23"/>
          <p:cNvSpPr txBox="1"/>
          <p:nvPr/>
        </p:nvSpPr>
        <p:spPr>
          <a:xfrm>
            <a:off x="4267405" y="1713777"/>
            <a:ext cx="11080465" cy="1133475"/>
          </a:xfrm>
          <a:prstGeom prst="rect">
            <a:avLst/>
          </a:prstGeom>
        </p:spPr>
        <p:txBody>
          <a:bodyPr lIns="0" tIns="0" rIns="0" bIns="0" rtlCol="0" anchor="t">
            <a:spAutoFit/>
          </a:bodyPr>
          <a:lstStyle/>
          <a:p>
            <a:pPr algn="ctr">
              <a:lnSpc>
                <a:spcPts val="8850"/>
              </a:lnSpc>
            </a:pPr>
            <a:r>
              <a:rPr lang="en-US" sz="7500" spc="420">
                <a:solidFill>
                  <a:srgbClr val="65503D"/>
                </a:solidFill>
                <a:latin typeface="Wedges"/>
                <a:ea typeface="Wedges"/>
                <a:cs typeface="Wedges"/>
                <a:sym typeface="Wedges"/>
              </a:rPr>
              <a:t>MY MASK&amp;MY TRUTH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38100" cap="sq">
              <a:solidFill>
                <a:srgbClr val="644F3D"/>
              </a:solidFill>
              <a:prstDash val="solid"/>
              <a:miter/>
            </a:ln>
          </p:spPr>
          <p:txBody>
            <a:bodyPr/>
            <a:lstStyle/>
            <a:p>
              <a:endParaRPr lang="en-JP"/>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205720" y="1170762"/>
            <a:ext cx="15876560" cy="7945476"/>
            <a:chOff x="0" y="0"/>
            <a:chExt cx="4181481" cy="2092636"/>
          </a:xfrm>
        </p:grpSpPr>
        <p:sp>
          <p:nvSpPr>
            <p:cNvPr id="7" name="Freeform 7"/>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en-JP"/>
            </a:p>
          </p:txBody>
        </p:sp>
        <p:sp>
          <p:nvSpPr>
            <p:cNvPr id="8" name="TextBox 8"/>
            <p:cNvSpPr txBox="1"/>
            <p:nvPr/>
          </p:nvSpPr>
          <p:spPr>
            <a:xfrm>
              <a:off x="0" y="-38100"/>
              <a:ext cx="4181481" cy="2130736"/>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0" name="Freeform 10"/>
          <p:cNvSpPr/>
          <p:nvPr/>
        </p:nvSpPr>
        <p:spPr>
          <a:xfrm flipH="1">
            <a:off x="292166" y="1438055"/>
            <a:ext cx="1312631" cy="837697"/>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1" name="Freeform 11"/>
          <p:cNvSpPr/>
          <p:nvPr/>
        </p:nvSpPr>
        <p:spPr>
          <a:xfrm>
            <a:off x="1604797" y="308481"/>
            <a:ext cx="1581824" cy="1009491"/>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2" name="Freeform 12"/>
          <p:cNvSpPr/>
          <p:nvPr/>
        </p:nvSpPr>
        <p:spPr>
          <a:xfrm>
            <a:off x="16143268" y="7552514"/>
            <a:ext cx="1793964" cy="1144875"/>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3" name="Freeform 13"/>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4" name="Freeform 14"/>
          <p:cNvSpPr/>
          <p:nvPr/>
        </p:nvSpPr>
        <p:spPr>
          <a:xfrm>
            <a:off x="-2469220"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5" name="Freeform 15"/>
          <p:cNvSpPr/>
          <p:nvPr/>
        </p:nvSpPr>
        <p:spPr>
          <a:xfrm flipH="1">
            <a:off x="15260703"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
        <p:nvSpPr>
          <p:cNvPr id="16" name="TextBox 16"/>
          <p:cNvSpPr txBox="1"/>
          <p:nvPr/>
        </p:nvSpPr>
        <p:spPr>
          <a:xfrm>
            <a:off x="4180238" y="2105612"/>
            <a:ext cx="9927524" cy="1133475"/>
          </a:xfrm>
          <a:prstGeom prst="rect">
            <a:avLst/>
          </a:prstGeom>
        </p:spPr>
        <p:txBody>
          <a:bodyPr lIns="0" tIns="0" rIns="0" bIns="0" rtlCol="0" anchor="t">
            <a:spAutoFit/>
          </a:bodyPr>
          <a:lstStyle/>
          <a:p>
            <a:pPr algn="ctr">
              <a:lnSpc>
                <a:spcPts val="8850"/>
              </a:lnSpc>
            </a:pPr>
            <a:r>
              <a:rPr lang="en-US" sz="7500" spc="420">
                <a:solidFill>
                  <a:srgbClr val="65503D"/>
                </a:solidFill>
                <a:latin typeface="Wedges"/>
                <a:ea typeface="Wedges"/>
                <a:cs typeface="Wedges"/>
                <a:sym typeface="Wedges"/>
              </a:rPr>
              <a:t>CONCLUSION</a:t>
            </a:r>
          </a:p>
        </p:txBody>
      </p:sp>
      <p:sp>
        <p:nvSpPr>
          <p:cNvPr id="17" name="Freeform 17"/>
          <p:cNvSpPr/>
          <p:nvPr/>
        </p:nvSpPr>
        <p:spPr>
          <a:xfrm rot="-2219639">
            <a:off x="2776325" y="3818276"/>
            <a:ext cx="725260" cy="417931"/>
          </a:xfrm>
          <a:custGeom>
            <a:avLst/>
            <a:gdLst/>
            <a:ahLst/>
            <a:cxnLst/>
            <a:rect l="l" t="t" r="r" b="b"/>
            <a:pathLst>
              <a:path w="725260" h="417931">
                <a:moveTo>
                  <a:pt x="0" y="0"/>
                </a:moveTo>
                <a:lnTo>
                  <a:pt x="725260" y="0"/>
                </a:lnTo>
                <a:lnTo>
                  <a:pt x="725260" y="417931"/>
                </a:lnTo>
                <a:lnTo>
                  <a:pt x="0" y="4179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18" name="TextBox 18"/>
          <p:cNvSpPr txBox="1"/>
          <p:nvPr/>
        </p:nvSpPr>
        <p:spPr>
          <a:xfrm>
            <a:off x="3825726" y="3346861"/>
            <a:ext cx="12317541" cy="1214755"/>
          </a:xfrm>
          <a:prstGeom prst="rect">
            <a:avLst/>
          </a:prstGeom>
        </p:spPr>
        <p:txBody>
          <a:bodyPr lIns="0" tIns="0" rIns="0" bIns="0" rtlCol="0" anchor="t">
            <a:spAutoFit/>
          </a:bodyPr>
          <a:lstStyle/>
          <a:p>
            <a:pPr algn="l">
              <a:lnSpc>
                <a:spcPts val="3919"/>
              </a:lnSpc>
            </a:pPr>
            <a:r>
              <a:rPr lang="en-US" sz="2799">
                <a:solidFill>
                  <a:srgbClr val="65503D"/>
                </a:solidFill>
                <a:latin typeface="Jella"/>
                <a:ea typeface="Jella"/>
                <a:cs typeface="Jella"/>
                <a:sym typeface="Jella"/>
              </a:rPr>
              <a:t>I don’t have the courage to disappoint my parents and to be hated by them. </a:t>
            </a:r>
          </a:p>
        </p:txBody>
      </p:sp>
      <p:sp>
        <p:nvSpPr>
          <p:cNvPr id="19" name="Freeform 19"/>
          <p:cNvSpPr/>
          <p:nvPr/>
        </p:nvSpPr>
        <p:spPr>
          <a:xfrm rot="-2219639">
            <a:off x="2776325" y="4952005"/>
            <a:ext cx="725260" cy="417931"/>
          </a:xfrm>
          <a:custGeom>
            <a:avLst/>
            <a:gdLst/>
            <a:ahLst/>
            <a:cxnLst/>
            <a:rect l="l" t="t" r="r" b="b"/>
            <a:pathLst>
              <a:path w="725260" h="417931">
                <a:moveTo>
                  <a:pt x="0" y="0"/>
                </a:moveTo>
                <a:lnTo>
                  <a:pt x="725260" y="0"/>
                </a:lnTo>
                <a:lnTo>
                  <a:pt x="725260" y="417930"/>
                </a:lnTo>
                <a:lnTo>
                  <a:pt x="0" y="41793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20" name="TextBox 20"/>
          <p:cNvSpPr txBox="1"/>
          <p:nvPr/>
        </p:nvSpPr>
        <p:spPr>
          <a:xfrm>
            <a:off x="3825726" y="5373948"/>
            <a:ext cx="12317541" cy="1710055"/>
          </a:xfrm>
          <a:prstGeom prst="rect">
            <a:avLst/>
          </a:prstGeom>
        </p:spPr>
        <p:txBody>
          <a:bodyPr lIns="0" tIns="0" rIns="0" bIns="0" rtlCol="0" anchor="t">
            <a:spAutoFit/>
          </a:bodyPr>
          <a:lstStyle/>
          <a:p>
            <a:pPr algn="l">
              <a:lnSpc>
                <a:spcPts val="3919"/>
              </a:lnSpc>
            </a:pPr>
            <a:r>
              <a:rPr lang="en-US" sz="2799">
                <a:solidFill>
                  <a:srgbClr val="65503D"/>
                </a:solidFill>
                <a:latin typeface="Jella"/>
                <a:ea typeface="Jella"/>
                <a:cs typeface="Jella"/>
                <a:sym typeface="Jella"/>
              </a:rPr>
              <a:t>Even if what I say goes against what they believe, maybe they’ll still accept me. Because in the end, they only have two choices: accept me, or abandon me.</a:t>
            </a:r>
          </a:p>
        </p:txBody>
      </p:sp>
      <p:sp>
        <p:nvSpPr>
          <p:cNvPr id="21" name="Freeform 21"/>
          <p:cNvSpPr/>
          <p:nvPr/>
        </p:nvSpPr>
        <p:spPr>
          <a:xfrm rot="-2219639">
            <a:off x="2776325" y="6085733"/>
            <a:ext cx="725260" cy="417931"/>
          </a:xfrm>
          <a:custGeom>
            <a:avLst/>
            <a:gdLst/>
            <a:ahLst/>
            <a:cxnLst/>
            <a:rect l="l" t="t" r="r" b="b"/>
            <a:pathLst>
              <a:path w="725260" h="417931">
                <a:moveTo>
                  <a:pt x="0" y="0"/>
                </a:moveTo>
                <a:lnTo>
                  <a:pt x="725260" y="0"/>
                </a:lnTo>
                <a:lnTo>
                  <a:pt x="725260" y="417931"/>
                </a:lnTo>
                <a:lnTo>
                  <a:pt x="0" y="4179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22" name="TextBox 22"/>
          <p:cNvSpPr txBox="1"/>
          <p:nvPr/>
        </p:nvSpPr>
        <p:spPr>
          <a:xfrm>
            <a:off x="3825726" y="4360404"/>
            <a:ext cx="12317541" cy="1214755"/>
          </a:xfrm>
          <a:prstGeom prst="rect">
            <a:avLst/>
          </a:prstGeom>
        </p:spPr>
        <p:txBody>
          <a:bodyPr lIns="0" tIns="0" rIns="0" bIns="0" rtlCol="0" anchor="t">
            <a:spAutoFit/>
          </a:bodyPr>
          <a:lstStyle/>
          <a:p>
            <a:pPr algn="l">
              <a:lnSpc>
                <a:spcPts val="3919"/>
              </a:lnSpc>
            </a:pPr>
            <a:r>
              <a:rPr lang="en-US" sz="2799">
                <a:solidFill>
                  <a:srgbClr val="65503D"/>
                </a:solidFill>
                <a:latin typeface="Jella"/>
                <a:ea typeface="Jella"/>
                <a:cs typeface="Jella"/>
                <a:sym typeface="Jella"/>
              </a:rPr>
              <a:t>But if I don’t speak honestly about what I truly want to say, I can’t live as my authentic self. </a:t>
            </a:r>
          </a:p>
        </p:txBody>
      </p:sp>
      <p:sp>
        <p:nvSpPr>
          <p:cNvPr id="23" name="Freeform 23"/>
          <p:cNvSpPr/>
          <p:nvPr/>
        </p:nvSpPr>
        <p:spPr>
          <a:xfrm rot="-2219639">
            <a:off x="2776325" y="7219461"/>
            <a:ext cx="725260" cy="417931"/>
          </a:xfrm>
          <a:custGeom>
            <a:avLst/>
            <a:gdLst/>
            <a:ahLst/>
            <a:cxnLst/>
            <a:rect l="l" t="t" r="r" b="b"/>
            <a:pathLst>
              <a:path w="725260" h="417931">
                <a:moveTo>
                  <a:pt x="0" y="0"/>
                </a:moveTo>
                <a:lnTo>
                  <a:pt x="725260" y="0"/>
                </a:lnTo>
                <a:lnTo>
                  <a:pt x="725260" y="417931"/>
                </a:lnTo>
                <a:lnTo>
                  <a:pt x="0" y="4179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24" name="TextBox 24"/>
          <p:cNvSpPr txBox="1"/>
          <p:nvPr/>
        </p:nvSpPr>
        <p:spPr>
          <a:xfrm>
            <a:off x="3825726" y="6748046"/>
            <a:ext cx="12317541" cy="1214755"/>
          </a:xfrm>
          <a:prstGeom prst="rect">
            <a:avLst/>
          </a:prstGeom>
        </p:spPr>
        <p:txBody>
          <a:bodyPr lIns="0" tIns="0" rIns="0" bIns="0" rtlCol="0" anchor="t">
            <a:spAutoFit/>
          </a:bodyPr>
          <a:lstStyle/>
          <a:p>
            <a:pPr algn="l">
              <a:lnSpc>
                <a:spcPts val="3919"/>
              </a:lnSpc>
            </a:pPr>
            <a:r>
              <a:rPr lang="en-US" sz="2799">
                <a:solidFill>
                  <a:srgbClr val="65503D"/>
                </a:solidFill>
                <a:latin typeface="Jella"/>
                <a:ea typeface="Jella"/>
                <a:cs typeface="Jella"/>
                <a:sym typeface="Jella"/>
              </a:rPr>
              <a:t> From now on, I want to gradually become someone who can clearly express my own thoughts.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38100" cap="sq">
              <a:solidFill>
                <a:srgbClr val="644F3D"/>
              </a:solidFill>
              <a:prstDash val="solid"/>
              <a:miter/>
            </a:ln>
          </p:spPr>
          <p:txBody>
            <a:bodyPr/>
            <a:lstStyle/>
            <a:p>
              <a:endParaRPr lang="en-JP"/>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205720" y="1170762"/>
            <a:ext cx="15876560" cy="7945476"/>
            <a:chOff x="0" y="0"/>
            <a:chExt cx="4181481" cy="2092636"/>
          </a:xfrm>
        </p:grpSpPr>
        <p:sp>
          <p:nvSpPr>
            <p:cNvPr id="7" name="Freeform 7"/>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en-JP"/>
            </a:p>
          </p:txBody>
        </p:sp>
        <p:sp>
          <p:nvSpPr>
            <p:cNvPr id="8" name="TextBox 8"/>
            <p:cNvSpPr txBox="1"/>
            <p:nvPr/>
          </p:nvSpPr>
          <p:spPr>
            <a:xfrm>
              <a:off x="0" y="-38100"/>
              <a:ext cx="4181481" cy="2130736"/>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0" name="Freeform 10"/>
          <p:cNvSpPr/>
          <p:nvPr/>
        </p:nvSpPr>
        <p:spPr>
          <a:xfrm flipH="1">
            <a:off x="292166" y="1438055"/>
            <a:ext cx="1312631" cy="837697"/>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1" name="Freeform 11"/>
          <p:cNvSpPr/>
          <p:nvPr/>
        </p:nvSpPr>
        <p:spPr>
          <a:xfrm>
            <a:off x="1604797" y="308481"/>
            <a:ext cx="1581824" cy="1009491"/>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2" name="Freeform 12"/>
          <p:cNvSpPr/>
          <p:nvPr/>
        </p:nvSpPr>
        <p:spPr>
          <a:xfrm>
            <a:off x="16143268" y="7552514"/>
            <a:ext cx="1793964" cy="1144875"/>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JP"/>
          </a:p>
        </p:txBody>
      </p:sp>
      <p:sp>
        <p:nvSpPr>
          <p:cNvPr id="13" name="Freeform 13"/>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14" name="TextBox 14"/>
          <p:cNvSpPr txBox="1"/>
          <p:nvPr/>
        </p:nvSpPr>
        <p:spPr>
          <a:xfrm>
            <a:off x="4180238" y="1781475"/>
            <a:ext cx="9927524" cy="1133475"/>
          </a:xfrm>
          <a:prstGeom prst="rect">
            <a:avLst/>
          </a:prstGeom>
        </p:spPr>
        <p:txBody>
          <a:bodyPr lIns="0" tIns="0" rIns="0" bIns="0" rtlCol="0" anchor="t">
            <a:spAutoFit/>
          </a:bodyPr>
          <a:lstStyle/>
          <a:p>
            <a:pPr algn="ctr">
              <a:lnSpc>
                <a:spcPts val="8850"/>
              </a:lnSpc>
            </a:pPr>
            <a:r>
              <a:rPr lang="en-US" sz="7500" spc="420">
                <a:solidFill>
                  <a:srgbClr val="65503D"/>
                </a:solidFill>
                <a:latin typeface="Wedges"/>
                <a:ea typeface="Wedges"/>
                <a:cs typeface="Wedges"/>
                <a:sym typeface="Wedges"/>
              </a:rPr>
              <a:t>SOURSE</a:t>
            </a:r>
          </a:p>
        </p:txBody>
      </p:sp>
      <p:sp>
        <p:nvSpPr>
          <p:cNvPr id="15" name="TextBox 15"/>
          <p:cNvSpPr txBox="1"/>
          <p:nvPr/>
        </p:nvSpPr>
        <p:spPr>
          <a:xfrm>
            <a:off x="3060635" y="3027063"/>
            <a:ext cx="13691069" cy="1123951"/>
          </a:xfrm>
          <a:prstGeom prst="rect">
            <a:avLst/>
          </a:prstGeom>
        </p:spPr>
        <p:txBody>
          <a:bodyPr lIns="0" tIns="0" rIns="0" bIns="0" rtlCol="0" anchor="t">
            <a:spAutoFit/>
          </a:bodyPr>
          <a:lstStyle/>
          <a:p>
            <a:pPr algn="l">
              <a:lnSpc>
                <a:spcPts val="6299"/>
              </a:lnSpc>
            </a:pPr>
            <a:r>
              <a:rPr lang="en-US" sz="4499" spc="-26">
                <a:solidFill>
                  <a:srgbClr val="65503D"/>
                </a:solidFill>
                <a:latin typeface="Jella"/>
                <a:ea typeface="Jella"/>
                <a:cs typeface="Jella"/>
                <a:sym typeface="Jella"/>
              </a:rPr>
              <a:t>TITLE: Why you should disappoint your parents</a:t>
            </a:r>
          </a:p>
        </p:txBody>
      </p:sp>
      <p:sp>
        <p:nvSpPr>
          <p:cNvPr id="16" name="Freeform 16"/>
          <p:cNvSpPr/>
          <p:nvPr/>
        </p:nvSpPr>
        <p:spPr>
          <a:xfrm>
            <a:off x="1866873" y="3281274"/>
            <a:ext cx="1137622" cy="1063203"/>
          </a:xfrm>
          <a:custGeom>
            <a:avLst/>
            <a:gdLst/>
            <a:ahLst/>
            <a:cxnLst/>
            <a:rect l="l" t="t" r="r" b="b"/>
            <a:pathLst>
              <a:path w="1137622" h="1063203">
                <a:moveTo>
                  <a:pt x="0" y="0"/>
                </a:moveTo>
                <a:lnTo>
                  <a:pt x="1137622" y="0"/>
                </a:lnTo>
                <a:lnTo>
                  <a:pt x="1137622" y="1063203"/>
                </a:lnTo>
                <a:lnTo>
                  <a:pt x="0" y="10632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7" name="TextBox 17"/>
          <p:cNvSpPr txBox="1"/>
          <p:nvPr/>
        </p:nvSpPr>
        <p:spPr>
          <a:xfrm>
            <a:off x="3060635" y="4804335"/>
            <a:ext cx="13747209" cy="1123951"/>
          </a:xfrm>
          <a:prstGeom prst="rect">
            <a:avLst/>
          </a:prstGeom>
        </p:spPr>
        <p:txBody>
          <a:bodyPr lIns="0" tIns="0" rIns="0" bIns="0" rtlCol="0" anchor="t">
            <a:spAutoFit/>
          </a:bodyPr>
          <a:lstStyle/>
          <a:p>
            <a:pPr algn="l">
              <a:lnSpc>
                <a:spcPts val="6299"/>
              </a:lnSpc>
            </a:pPr>
            <a:r>
              <a:rPr lang="en-US" sz="4499">
                <a:solidFill>
                  <a:srgbClr val="65503D"/>
                </a:solidFill>
                <a:latin typeface="Jella"/>
                <a:ea typeface="Jella"/>
                <a:cs typeface="Jella"/>
                <a:sym typeface="Jella"/>
              </a:rPr>
              <a:t>SPEAKER: Desiree Akhavan</a:t>
            </a:r>
          </a:p>
        </p:txBody>
      </p:sp>
      <p:sp>
        <p:nvSpPr>
          <p:cNvPr id="18" name="Freeform 18"/>
          <p:cNvSpPr/>
          <p:nvPr/>
        </p:nvSpPr>
        <p:spPr>
          <a:xfrm>
            <a:off x="1866873" y="5058547"/>
            <a:ext cx="1137622" cy="1063203"/>
          </a:xfrm>
          <a:custGeom>
            <a:avLst/>
            <a:gdLst/>
            <a:ahLst/>
            <a:cxnLst/>
            <a:rect l="l" t="t" r="r" b="b"/>
            <a:pathLst>
              <a:path w="1137622" h="1063203">
                <a:moveTo>
                  <a:pt x="0" y="0"/>
                </a:moveTo>
                <a:lnTo>
                  <a:pt x="1137622" y="0"/>
                </a:lnTo>
                <a:lnTo>
                  <a:pt x="1137622" y="1063202"/>
                </a:lnTo>
                <a:lnTo>
                  <a:pt x="0" y="106320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19" name="TextBox 19"/>
          <p:cNvSpPr txBox="1"/>
          <p:nvPr/>
        </p:nvSpPr>
        <p:spPr>
          <a:xfrm>
            <a:off x="3060635" y="5975131"/>
            <a:ext cx="13029917" cy="2951481"/>
          </a:xfrm>
          <a:prstGeom prst="rect">
            <a:avLst/>
          </a:prstGeom>
        </p:spPr>
        <p:txBody>
          <a:bodyPr lIns="0" tIns="0" rIns="0" bIns="0" rtlCol="0" anchor="t">
            <a:spAutoFit/>
          </a:bodyPr>
          <a:lstStyle/>
          <a:p>
            <a:pPr algn="l">
              <a:lnSpc>
                <a:spcPts val="5319"/>
              </a:lnSpc>
            </a:pPr>
            <a:r>
              <a:rPr lang="en-US" sz="3799">
                <a:solidFill>
                  <a:srgbClr val="65503D"/>
                </a:solidFill>
                <a:latin typeface="Jella"/>
                <a:ea typeface="Jella"/>
                <a:cs typeface="Jella"/>
                <a:sym typeface="Jella"/>
              </a:rPr>
              <a:t>URL: https://www.ted.com/talks/desiree_akhavan_why_you_should_disappoint_your_parents/transcript?c=71539&amp;language=en</a:t>
            </a:r>
          </a:p>
        </p:txBody>
      </p:sp>
      <p:sp>
        <p:nvSpPr>
          <p:cNvPr id="20" name="Freeform 20"/>
          <p:cNvSpPr/>
          <p:nvPr/>
        </p:nvSpPr>
        <p:spPr>
          <a:xfrm>
            <a:off x="1826898" y="6836124"/>
            <a:ext cx="1137622" cy="1063203"/>
          </a:xfrm>
          <a:custGeom>
            <a:avLst/>
            <a:gdLst/>
            <a:ahLst/>
            <a:cxnLst/>
            <a:rect l="l" t="t" r="r" b="b"/>
            <a:pathLst>
              <a:path w="1137622" h="1063203">
                <a:moveTo>
                  <a:pt x="0" y="0"/>
                </a:moveTo>
                <a:lnTo>
                  <a:pt x="1137622" y="0"/>
                </a:lnTo>
                <a:lnTo>
                  <a:pt x="1137622" y="1063203"/>
                </a:lnTo>
                <a:lnTo>
                  <a:pt x="0" y="10632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21" name="Freeform 21"/>
          <p:cNvSpPr/>
          <p:nvPr/>
        </p:nvSpPr>
        <p:spPr>
          <a:xfrm>
            <a:off x="-2469220"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22" name="Freeform 22"/>
          <p:cNvSpPr/>
          <p:nvPr/>
        </p:nvSpPr>
        <p:spPr>
          <a:xfrm flipH="1">
            <a:off x="15260703"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JP"/>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JP"/>
          </a:p>
        </p:txBody>
      </p:sp>
      <p:sp>
        <p:nvSpPr>
          <p:cNvPr id="3" name="Freeform 3"/>
          <p:cNvSpPr/>
          <p:nvPr/>
        </p:nvSpPr>
        <p:spPr>
          <a:xfrm>
            <a:off x="3020850" y="1771950"/>
            <a:ext cx="12246300" cy="6271126"/>
          </a:xfrm>
          <a:custGeom>
            <a:avLst/>
            <a:gdLst/>
            <a:ahLst/>
            <a:cxnLst/>
            <a:rect l="l" t="t" r="r" b="b"/>
            <a:pathLst>
              <a:path w="12246300" h="6271126">
                <a:moveTo>
                  <a:pt x="0" y="0"/>
                </a:moveTo>
                <a:lnTo>
                  <a:pt x="12246300" y="0"/>
                </a:lnTo>
                <a:lnTo>
                  <a:pt x="12246300" y="6271127"/>
                </a:lnTo>
                <a:lnTo>
                  <a:pt x="0" y="62711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JP"/>
          </a:p>
        </p:txBody>
      </p:sp>
      <p:sp>
        <p:nvSpPr>
          <p:cNvPr id="4" name="Freeform 4"/>
          <p:cNvSpPr/>
          <p:nvPr/>
        </p:nvSpPr>
        <p:spPr>
          <a:xfrm flipH="1">
            <a:off x="16143268" y="-3984217"/>
            <a:ext cx="10801253" cy="5756168"/>
          </a:xfrm>
          <a:custGeom>
            <a:avLst/>
            <a:gdLst/>
            <a:ahLst/>
            <a:cxnLst/>
            <a:rect l="l" t="t" r="r" b="b"/>
            <a:pathLst>
              <a:path w="10801253" h="5756168">
                <a:moveTo>
                  <a:pt x="10801252" y="0"/>
                </a:moveTo>
                <a:lnTo>
                  <a:pt x="0" y="0"/>
                </a:lnTo>
                <a:lnTo>
                  <a:pt x="0" y="5756167"/>
                </a:lnTo>
                <a:lnTo>
                  <a:pt x="10801252" y="5756167"/>
                </a:lnTo>
                <a:lnTo>
                  <a:pt x="1080125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5" name="Freeform 5"/>
          <p:cNvSpPr/>
          <p:nvPr/>
        </p:nvSpPr>
        <p:spPr>
          <a:xfrm>
            <a:off x="-8656520" y="-3984217"/>
            <a:ext cx="10801253" cy="5756168"/>
          </a:xfrm>
          <a:custGeom>
            <a:avLst/>
            <a:gdLst/>
            <a:ahLst/>
            <a:cxnLst/>
            <a:rect l="l" t="t" r="r" b="b"/>
            <a:pathLst>
              <a:path w="10801253" h="5756168">
                <a:moveTo>
                  <a:pt x="0" y="0"/>
                </a:moveTo>
                <a:lnTo>
                  <a:pt x="10801252" y="0"/>
                </a:lnTo>
                <a:lnTo>
                  <a:pt x="10801252" y="5756167"/>
                </a:lnTo>
                <a:lnTo>
                  <a:pt x="0" y="57561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1517919" y="7641371"/>
            <a:ext cx="5496517" cy="2970409"/>
          </a:xfrm>
          <a:custGeom>
            <a:avLst/>
            <a:gdLst/>
            <a:ahLst/>
            <a:cxnLst/>
            <a:rect l="l" t="t" r="r" b="b"/>
            <a:pathLst>
              <a:path w="5496517" h="2970409">
                <a:moveTo>
                  <a:pt x="0" y="0"/>
                </a:moveTo>
                <a:lnTo>
                  <a:pt x="5496517" y="0"/>
                </a:lnTo>
                <a:lnTo>
                  <a:pt x="5496517" y="2970409"/>
                </a:lnTo>
                <a:lnTo>
                  <a:pt x="0" y="29704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JP"/>
          </a:p>
        </p:txBody>
      </p:sp>
      <p:sp>
        <p:nvSpPr>
          <p:cNvPr id="7" name="Freeform 7"/>
          <p:cNvSpPr/>
          <p:nvPr/>
        </p:nvSpPr>
        <p:spPr>
          <a:xfrm flipH="1">
            <a:off x="14309402" y="7641371"/>
            <a:ext cx="5496517" cy="2970409"/>
          </a:xfrm>
          <a:custGeom>
            <a:avLst/>
            <a:gdLst/>
            <a:ahLst/>
            <a:cxnLst/>
            <a:rect l="l" t="t" r="r" b="b"/>
            <a:pathLst>
              <a:path w="5496517" h="2970409">
                <a:moveTo>
                  <a:pt x="5496517" y="0"/>
                </a:moveTo>
                <a:lnTo>
                  <a:pt x="0" y="0"/>
                </a:lnTo>
                <a:lnTo>
                  <a:pt x="0" y="2970409"/>
                </a:lnTo>
                <a:lnTo>
                  <a:pt x="5496517" y="2970409"/>
                </a:lnTo>
                <a:lnTo>
                  <a:pt x="5496517"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JP"/>
          </a:p>
        </p:txBody>
      </p:sp>
      <p:sp>
        <p:nvSpPr>
          <p:cNvPr id="8" name="TextBox 8"/>
          <p:cNvSpPr txBox="1"/>
          <p:nvPr/>
        </p:nvSpPr>
        <p:spPr>
          <a:xfrm>
            <a:off x="4276960" y="4392963"/>
            <a:ext cx="9734081" cy="1580712"/>
          </a:xfrm>
          <a:prstGeom prst="rect">
            <a:avLst/>
          </a:prstGeom>
        </p:spPr>
        <p:txBody>
          <a:bodyPr lIns="0" tIns="0" rIns="0" bIns="0" rtlCol="0" anchor="t">
            <a:spAutoFit/>
          </a:bodyPr>
          <a:lstStyle/>
          <a:p>
            <a:pPr marL="0" lvl="0" indent="0" algn="ctr">
              <a:lnSpc>
                <a:spcPts val="12527"/>
              </a:lnSpc>
              <a:spcBef>
                <a:spcPct val="0"/>
              </a:spcBef>
            </a:pPr>
            <a:r>
              <a:rPr lang="en-US" sz="10616" spc="594">
                <a:solidFill>
                  <a:srgbClr val="65503D"/>
                </a:solidFill>
                <a:latin typeface="Wedges"/>
                <a:ea typeface="Wedges"/>
                <a:cs typeface="Wedges"/>
                <a:sym typeface="Wedges"/>
              </a:rPr>
              <a:t>THANK YOU</a:t>
            </a:r>
          </a:p>
        </p:txBody>
      </p:sp>
      <p:sp>
        <p:nvSpPr>
          <p:cNvPr id="9" name="Freeform 9"/>
          <p:cNvSpPr/>
          <p:nvPr/>
        </p:nvSpPr>
        <p:spPr>
          <a:xfrm flipH="1">
            <a:off x="12717123" y="5460741"/>
            <a:ext cx="1339023" cy="1025868"/>
          </a:xfrm>
          <a:custGeom>
            <a:avLst/>
            <a:gdLst/>
            <a:ahLst/>
            <a:cxnLst/>
            <a:rect l="l" t="t" r="r" b="b"/>
            <a:pathLst>
              <a:path w="1339023" h="1025868">
                <a:moveTo>
                  <a:pt x="1339024" y="0"/>
                </a:moveTo>
                <a:lnTo>
                  <a:pt x="0" y="0"/>
                </a:lnTo>
                <a:lnTo>
                  <a:pt x="0" y="1025868"/>
                </a:lnTo>
                <a:lnTo>
                  <a:pt x="1339024" y="1025868"/>
                </a:lnTo>
                <a:lnTo>
                  <a:pt x="1339024"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JP"/>
          </a:p>
        </p:txBody>
      </p:sp>
      <p:sp>
        <p:nvSpPr>
          <p:cNvPr id="10" name="Freeform 10"/>
          <p:cNvSpPr/>
          <p:nvPr/>
        </p:nvSpPr>
        <p:spPr>
          <a:xfrm rot="-5704622">
            <a:off x="3714588" y="3808059"/>
            <a:ext cx="1124744" cy="990889"/>
          </a:xfrm>
          <a:custGeom>
            <a:avLst/>
            <a:gdLst/>
            <a:ahLst/>
            <a:cxnLst/>
            <a:rect l="l" t="t" r="r" b="b"/>
            <a:pathLst>
              <a:path w="1124744" h="990889">
                <a:moveTo>
                  <a:pt x="0" y="0"/>
                </a:moveTo>
                <a:lnTo>
                  <a:pt x="1124743" y="0"/>
                </a:lnTo>
                <a:lnTo>
                  <a:pt x="1124743" y="990889"/>
                </a:lnTo>
                <a:lnTo>
                  <a:pt x="0" y="990889"/>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JP"/>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696</Words>
  <Application>Microsoft Macintosh PowerPoint</Application>
  <PresentationFormat>Custom</PresentationFormat>
  <Paragraphs>63</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Jella</vt:lpstr>
      <vt:lpstr>Wedges</vt:lpstr>
      <vt:lpstr>Jella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by Anzu Watanabe</dc:title>
  <cp:lastModifiedBy>Jason Pipe</cp:lastModifiedBy>
  <cp:revision>3</cp:revision>
  <dcterms:created xsi:type="dcterms:W3CDTF">2006-08-16T00:00:00Z</dcterms:created>
  <dcterms:modified xsi:type="dcterms:W3CDTF">2025-05-30T08:47:44Z</dcterms:modified>
  <dc:identifier>DAGogNARqTw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2025-05-30T08:47:41Z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23773929-ed23-4637-8953-fc8a6736b11f</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