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2"/>
  </p:normalViewPr>
  <p:slideViewPr>
    <p:cSldViewPr snapToGrid="0">
      <p:cViewPr varScale="1">
        <p:scale>
          <a:sx n="85" d="100"/>
          <a:sy n="85" d="100"/>
        </p:scale>
        <p:origin x="1056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5F2D8-8503-419C-8183-041457A670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DB598B-9DB5-4639-817F-03A6B93CFD7E}">
      <dgm:prSet/>
      <dgm:spPr/>
      <dgm:t>
        <a:bodyPr/>
        <a:lstStyle/>
        <a:p>
          <a:r>
            <a:rPr lang="en-US"/>
            <a:t>Almost all people told us to</a:t>
          </a:r>
          <a:r>
            <a:rPr lang="ja-JP"/>
            <a:t> </a:t>
          </a:r>
          <a:r>
            <a:rPr lang="en-US"/>
            <a:t>set</a:t>
          </a:r>
          <a:r>
            <a:rPr lang="ja-JP"/>
            <a:t> </a:t>
          </a:r>
          <a:r>
            <a:rPr lang="en-US"/>
            <a:t>goals when we try to do something.</a:t>
          </a:r>
        </a:p>
      </dgm:t>
    </dgm:pt>
    <dgm:pt modelId="{6E09D152-D1ED-4FC4-AC2E-FCE1A2DE5AF6}" type="parTrans" cxnId="{C115D49C-3711-4A7F-A68B-7F94875ECE7A}">
      <dgm:prSet/>
      <dgm:spPr/>
      <dgm:t>
        <a:bodyPr/>
        <a:lstStyle/>
        <a:p>
          <a:endParaRPr lang="en-US"/>
        </a:p>
      </dgm:t>
    </dgm:pt>
    <dgm:pt modelId="{482EC06D-FA36-49C4-9557-6559C1DCBBF3}" type="sibTrans" cxnId="{C115D49C-3711-4A7F-A68B-7F94875ECE7A}">
      <dgm:prSet/>
      <dgm:spPr/>
      <dgm:t>
        <a:bodyPr/>
        <a:lstStyle/>
        <a:p>
          <a:endParaRPr lang="en-US"/>
        </a:p>
      </dgm:t>
    </dgm:pt>
    <dgm:pt modelId="{AD482AD2-1678-4124-9887-66619586223A}">
      <dgm:prSet/>
      <dgm:spPr/>
      <dgm:t>
        <a:bodyPr/>
        <a:lstStyle/>
        <a:p>
          <a:r>
            <a:rPr lang="en-US"/>
            <a:t>However, Emmanuel Acho, the speaker, insisted we should stop setting goals.</a:t>
          </a:r>
        </a:p>
      </dgm:t>
    </dgm:pt>
    <dgm:pt modelId="{3FA1EB56-D643-49C0-964A-18519E72DC1D}" type="parTrans" cxnId="{F039A8D3-ACEC-4276-B5D5-8031969ADAEE}">
      <dgm:prSet/>
      <dgm:spPr/>
      <dgm:t>
        <a:bodyPr/>
        <a:lstStyle/>
        <a:p>
          <a:endParaRPr lang="en-US"/>
        </a:p>
      </dgm:t>
    </dgm:pt>
    <dgm:pt modelId="{1C40B6DD-E9AD-4099-A5F1-3D619C8480DB}" type="sibTrans" cxnId="{F039A8D3-ACEC-4276-B5D5-8031969ADAEE}">
      <dgm:prSet/>
      <dgm:spPr/>
      <dgm:t>
        <a:bodyPr/>
        <a:lstStyle/>
        <a:p>
          <a:endParaRPr lang="en-US"/>
        </a:p>
      </dgm:t>
    </dgm:pt>
    <dgm:pt modelId="{AA8518DC-48F8-44E6-A5BB-615C9FD9F22D}">
      <dgm:prSet/>
      <dgm:spPr/>
      <dgm:t>
        <a:bodyPr/>
        <a:lstStyle/>
        <a:p>
          <a:r>
            <a:rPr lang="en-US"/>
            <a:t>We can deeply think setting goals are good things or not.</a:t>
          </a:r>
        </a:p>
      </dgm:t>
    </dgm:pt>
    <dgm:pt modelId="{DD1724CE-49E4-459C-9600-8F0AE5E64B89}" type="parTrans" cxnId="{4653925E-8F03-41C9-B95D-0BB1102534C5}">
      <dgm:prSet/>
      <dgm:spPr/>
      <dgm:t>
        <a:bodyPr/>
        <a:lstStyle/>
        <a:p>
          <a:endParaRPr lang="en-US"/>
        </a:p>
      </dgm:t>
    </dgm:pt>
    <dgm:pt modelId="{BF9066CF-DDD0-4416-B6FE-C92021A4D22A}" type="sibTrans" cxnId="{4653925E-8F03-41C9-B95D-0BB1102534C5}">
      <dgm:prSet/>
      <dgm:spPr/>
      <dgm:t>
        <a:bodyPr/>
        <a:lstStyle/>
        <a:p>
          <a:endParaRPr lang="en-US"/>
        </a:p>
      </dgm:t>
    </dgm:pt>
    <dgm:pt modelId="{2D2B457D-A810-4344-A418-2A9A982D6219}" type="pres">
      <dgm:prSet presAssocID="{1065F2D8-8503-419C-8183-041457A670A3}" presName="linear" presStyleCnt="0">
        <dgm:presLayoutVars>
          <dgm:animLvl val="lvl"/>
          <dgm:resizeHandles val="exact"/>
        </dgm:presLayoutVars>
      </dgm:prSet>
      <dgm:spPr/>
    </dgm:pt>
    <dgm:pt modelId="{0642F2A7-F6F9-41DC-A83D-BE0F63C0CDE3}" type="pres">
      <dgm:prSet presAssocID="{56DB598B-9DB5-4639-817F-03A6B93CFD7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4A42EE5-C0F6-4101-B197-5C9963BDA23D}" type="pres">
      <dgm:prSet presAssocID="{482EC06D-FA36-49C4-9557-6559C1DCBBF3}" presName="spacer" presStyleCnt="0"/>
      <dgm:spPr/>
    </dgm:pt>
    <dgm:pt modelId="{5A47D83C-79A1-4C37-B42B-A83F3579C4E7}" type="pres">
      <dgm:prSet presAssocID="{AD482AD2-1678-4124-9887-66619586223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B041C19-E667-4A28-9399-99546D2C2C71}" type="pres">
      <dgm:prSet presAssocID="{1C40B6DD-E9AD-4099-A5F1-3D619C8480DB}" presName="spacer" presStyleCnt="0"/>
      <dgm:spPr/>
    </dgm:pt>
    <dgm:pt modelId="{BE6B5B3F-4C18-4177-882F-BEE66ABCFE6F}" type="pres">
      <dgm:prSet presAssocID="{AA8518DC-48F8-44E6-A5BB-615C9FD9F22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E59A741-FE9C-42B9-B583-9AB7A8DA7BE2}" type="presOf" srcId="{1065F2D8-8503-419C-8183-041457A670A3}" destId="{2D2B457D-A810-4344-A418-2A9A982D6219}" srcOrd="0" destOrd="0" presId="urn:microsoft.com/office/officeart/2005/8/layout/vList2"/>
    <dgm:cxn modelId="{19F21D43-90E0-4073-8F57-E2AA0903DD7B}" type="presOf" srcId="{AD482AD2-1678-4124-9887-66619586223A}" destId="{5A47D83C-79A1-4C37-B42B-A83F3579C4E7}" srcOrd="0" destOrd="0" presId="urn:microsoft.com/office/officeart/2005/8/layout/vList2"/>
    <dgm:cxn modelId="{019F3B5B-45A8-4D90-BCF9-D57FBD73B023}" type="presOf" srcId="{AA8518DC-48F8-44E6-A5BB-615C9FD9F22D}" destId="{BE6B5B3F-4C18-4177-882F-BEE66ABCFE6F}" srcOrd="0" destOrd="0" presId="urn:microsoft.com/office/officeart/2005/8/layout/vList2"/>
    <dgm:cxn modelId="{4653925E-8F03-41C9-B95D-0BB1102534C5}" srcId="{1065F2D8-8503-419C-8183-041457A670A3}" destId="{AA8518DC-48F8-44E6-A5BB-615C9FD9F22D}" srcOrd="2" destOrd="0" parTransId="{DD1724CE-49E4-459C-9600-8F0AE5E64B89}" sibTransId="{BF9066CF-DDD0-4416-B6FE-C92021A4D22A}"/>
    <dgm:cxn modelId="{57A4AB7A-2D5B-4EC2-8D3C-7919EE3A4C7E}" type="presOf" srcId="{56DB598B-9DB5-4639-817F-03A6B93CFD7E}" destId="{0642F2A7-F6F9-41DC-A83D-BE0F63C0CDE3}" srcOrd="0" destOrd="0" presId="urn:microsoft.com/office/officeart/2005/8/layout/vList2"/>
    <dgm:cxn modelId="{C115D49C-3711-4A7F-A68B-7F94875ECE7A}" srcId="{1065F2D8-8503-419C-8183-041457A670A3}" destId="{56DB598B-9DB5-4639-817F-03A6B93CFD7E}" srcOrd="0" destOrd="0" parTransId="{6E09D152-D1ED-4FC4-AC2E-FCE1A2DE5AF6}" sibTransId="{482EC06D-FA36-49C4-9557-6559C1DCBBF3}"/>
    <dgm:cxn modelId="{F039A8D3-ACEC-4276-B5D5-8031969ADAEE}" srcId="{1065F2D8-8503-419C-8183-041457A670A3}" destId="{AD482AD2-1678-4124-9887-66619586223A}" srcOrd="1" destOrd="0" parTransId="{3FA1EB56-D643-49C0-964A-18519E72DC1D}" sibTransId="{1C40B6DD-E9AD-4099-A5F1-3D619C8480DB}"/>
    <dgm:cxn modelId="{64F91B97-3B6A-434E-BBA7-C890FFD6BFB5}" type="presParOf" srcId="{2D2B457D-A810-4344-A418-2A9A982D6219}" destId="{0642F2A7-F6F9-41DC-A83D-BE0F63C0CDE3}" srcOrd="0" destOrd="0" presId="urn:microsoft.com/office/officeart/2005/8/layout/vList2"/>
    <dgm:cxn modelId="{D405B75B-77AD-481E-9B54-31F5E9178927}" type="presParOf" srcId="{2D2B457D-A810-4344-A418-2A9A982D6219}" destId="{74A42EE5-C0F6-4101-B197-5C9963BDA23D}" srcOrd="1" destOrd="0" presId="urn:microsoft.com/office/officeart/2005/8/layout/vList2"/>
    <dgm:cxn modelId="{BC8A9367-9B3F-42CF-8D97-4CE376CF02AA}" type="presParOf" srcId="{2D2B457D-A810-4344-A418-2A9A982D6219}" destId="{5A47D83C-79A1-4C37-B42B-A83F3579C4E7}" srcOrd="2" destOrd="0" presId="urn:microsoft.com/office/officeart/2005/8/layout/vList2"/>
    <dgm:cxn modelId="{E16EFCDB-9497-4706-9F89-F947B4CF0C2B}" type="presParOf" srcId="{2D2B457D-A810-4344-A418-2A9A982D6219}" destId="{0B041C19-E667-4A28-9399-99546D2C2C71}" srcOrd="3" destOrd="0" presId="urn:microsoft.com/office/officeart/2005/8/layout/vList2"/>
    <dgm:cxn modelId="{38D029FB-BFA1-4A82-8286-A9FD3085F81A}" type="presParOf" srcId="{2D2B457D-A810-4344-A418-2A9A982D6219}" destId="{BE6B5B3F-4C18-4177-882F-BEE66ABCFE6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2F2A7-F6F9-41DC-A83D-BE0F63C0CDE3}">
      <dsp:nvSpPr>
        <dsp:cNvPr id="0" name=""/>
        <dsp:cNvSpPr/>
      </dsp:nvSpPr>
      <dsp:spPr>
        <a:xfrm>
          <a:off x="0" y="55741"/>
          <a:ext cx="8596668" cy="11969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Almost all people told us to</a:t>
          </a:r>
          <a:r>
            <a:rPr lang="ja-JP" sz="3100" kern="1200"/>
            <a:t> </a:t>
          </a:r>
          <a:r>
            <a:rPr lang="en-US" sz="3100" kern="1200"/>
            <a:t>set</a:t>
          </a:r>
          <a:r>
            <a:rPr lang="ja-JP" sz="3100" kern="1200"/>
            <a:t> </a:t>
          </a:r>
          <a:r>
            <a:rPr lang="en-US" sz="3100" kern="1200"/>
            <a:t>goals when we try to do something.</a:t>
          </a:r>
        </a:p>
      </dsp:txBody>
      <dsp:txXfrm>
        <a:off x="58428" y="114169"/>
        <a:ext cx="8479812" cy="1080053"/>
      </dsp:txXfrm>
    </dsp:sp>
    <dsp:sp modelId="{5A47D83C-79A1-4C37-B42B-A83F3579C4E7}">
      <dsp:nvSpPr>
        <dsp:cNvPr id="0" name=""/>
        <dsp:cNvSpPr/>
      </dsp:nvSpPr>
      <dsp:spPr>
        <a:xfrm>
          <a:off x="0" y="1341931"/>
          <a:ext cx="8596668" cy="11969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However, Emmanuel Acho, the speaker, insisted we should stop setting goals.</a:t>
          </a:r>
        </a:p>
      </dsp:txBody>
      <dsp:txXfrm>
        <a:off x="58428" y="1400359"/>
        <a:ext cx="8479812" cy="1080053"/>
      </dsp:txXfrm>
    </dsp:sp>
    <dsp:sp modelId="{BE6B5B3F-4C18-4177-882F-BEE66ABCFE6F}">
      <dsp:nvSpPr>
        <dsp:cNvPr id="0" name=""/>
        <dsp:cNvSpPr/>
      </dsp:nvSpPr>
      <dsp:spPr>
        <a:xfrm>
          <a:off x="0" y="2628121"/>
          <a:ext cx="8596668" cy="11969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We can deeply think setting goals are good things or not.</a:t>
          </a:r>
        </a:p>
      </dsp:txBody>
      <dsp:txXfrm>
        <a:off x="58428" y="2686549"/>
        <a:ext cx="8479812" cy="1080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0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90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62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6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64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10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526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24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06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77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09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721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3438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981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233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2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C7D73-10D8-4BA1-8E69-D736ED4BBADA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ED07D1-968F-4C71-B25F-E06E30D90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9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A4N5ZFefqs?feature=oembe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FA8C6F-6166-F00C-B6EB-E06478EF5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100" y="3027207"/>
            <a:ext cx="8752893" cy="2350675"/>
          </a:xfrm>
        </p:spPr>
        <p:txBody>
          <a:bodyPr/>
          <a:lstStyle/>
          <a:p>
            <a:r>
              <a:rPr lang="en-US" altLang="ja-JP" sz="6000" dirty="0"/>
              <a:t>“</a:t>
            </a:r>
            <a:r>
              <a:rPr lang="en-US" altLang="ja-JP" sz="4000" dirty="0"/>
              <a:t>Why you should stop setting goals”</a:t>
            </a:r>
            <a:br>
              <a:rPr lang="en-US" altLang="ja-JP" sz="4000" dirty="0"/>
            </a:br>
            <a:endParaRPr kumimoji="1" lang="ja-JP" altLang="en-US" sz="4000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B42FD95-289D-9654-FF59-4ED42FF5A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-1424066" y="6857999"/>
            <a:ext cx="389745" cy="367258"/>
          </a:xfrm>
        </p:spPr>
        <p:txBody>
          <a:bodyPr>
            <a:normAutofit fontScale="55000" lnSpcReduction="20000"/>
          </a:bodyPr>
          <a:lstStyle/>
          <a:p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325519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A80F66E9-F476-CA07-839B-7F499F08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/>
              <a:t>Interesting Topic / Why chose it</a:t>
            </a:r>
            <a:endParaRPr lang="ja-JP" altLang="en-US" sz="4000" dirty="0"/>
          </a:p>
        </p:txBody>
      </p:sp>
      <p:graphicFrame>
        <p:nvGraphicFramePr>
          <p:cNvPr id="7" name="コンテンツ プレースホルダー 4">
            <a:extLst>
              <a:ext uri="{FF2B5EF4-FFF2-40B4-BE49-F238E27FC236}">
                <a16:creationId xmlns:a16="http://schemas.microsoft.com/office/drawing/2014/main" id="{D5EE4C0D-162C-1CA6-4F3A-BD22C0A704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417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オンライン メディア 3" title="Why You Should Stop Setting Goals (Yes, Really) | Emmanuel Acho | TED">
            <a:hlinkClick r:id="" action="ppaction://media"/>
            <a:extLst>
              <a:ext uri="{FF2B5EF4-FFF2-40B4-BE49-F238E27FC236}">
                <a16:creationId xmlns:a16="http://schemas.microsoft.com/office/drawing/2014/main" id="{A7EE6D5E-4615-F24F-82E8-850751F30A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8733" y="480060"/>
            <a:ext cx="11266255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3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A47E1C-98BF-CDB9-2BD7-3F562C13A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Vocabulary &amp; Grammar Development 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B93B5A-A009-1660-8100-575AFE907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/>
              <a:t>I submitted my football tape from my freshman, my sophomore and my junior year.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①</a:t>
            </a:r>
            <a:r>
              <a:rPr kumimoji="1" lang="en-US" altLang="ja-JP" sz="2000" b="1" dirty="0"/>
              <a:t>Freshman is ( )</a:t>
            </a:r>
            <a:r>
              <a:rPr kumimoji="1" lang="en-US" altLang="ja-JP" sz="2000" b="1" dirty="0" err="1"/>
              <a:t>th</a:t>
            </a:r>
            <a:r>
              <a:rPr kumimoji="1" lang="en-US" altLang="ja-JP" sz="2000" b="1" dirty="0"/>
              <a:t> grade student.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②</a:t>
            </a:r>
            <a:r>
              <a:rPr kumimoji="1" lang="en-US" altLang="ja-JP" sz="2000" b="1" dirty="0"/>
              <a:t>Sophomore is ( )</a:t>
            </a:r>
            <a:r>
              <a:rPr kumimoji="1" lang="en-US" altLang="ja-JP" sz="2000" b="1" dirty="0" err="1"/>
              <a:t>th</a:t>
            </a:r>
            <a:r>
              <a:rPr kumimoji="1" lang="en-US" altLang="ja-JP" sz="2000" b="1" dirty="0"/>
              <a:t> grade student.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2000" b="1" dirty="0"/>
              <a:t>③</a:t>
            </a:r>
            <a:r>
              <a:rPr lang="en-US" altLang="ja-JP" sz="2000" b="1" dirty="0"/>
              <a:t>J</a:t>
            </a:r>
            <a:r>
              <a:rPr kumimoji="1" lang="en-US" altLang="ja-JP" sz="2000" b="1" dirty="0"/>
              <a:t>unior is ( )</a:t>
            </a:r>
            <a:r>
              <a:rPr kumimoji="1" lang="en-US" altLang="ja-JP" sz="2000" b="1" dirty="0" err="1"/>
              <a:t>th</a:t>
            </a:r>
            <a:r>
              <a:rPr kumimoji="1" lang="en-US" altLang="ja-JP" sz="2000" b="1" dirty="0"/>
              <a:t> grade student.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ja-JP" sz="800" b="1" dirty="0"/>
          </a:p>
          <a:p>
            <a:r>
              <a:rPr kumimoji="1" lang="en-US" altLang="ja-JP" sz="2400" dirty="0"/>
              <a:t>There's a popularized study, which has since been debunked.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2000" b="1" dirty="0"/>
              <a:t>④</a:t>
            </a:r>
            <a:r>
              <a:rPr lang="en-US" altLang="ja-JP" sz="2000" b="1" dirty="0"/>
              <a:t>“D</a:t>
            </a:r>
            <a:r>
              <a:rPr kumimoji="1" lang="en-US" altLang="ja-JP" sz="2000" b="1" dirty="0"/>
              <a:t>ebunk” means that ( ).</a:t>
            </a:r>
          </a:p>
          <a:p>
            <a:endParaRPr kumimoji="1" lang="en-US" altLang="ja-JP" sz="2400" dirty="0"/>
          </a:p>
          <a:p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76364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B78E38-C4FF-BAF1-9E89-24453BC7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kumimoji="1" lang="en-US" altLang="ja-JP" sz="4000" dirty="0"/>
              <a:t>Engaging questions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F5D62F-353D-0451-3C07-C45F72F86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5220430" cy="370127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/>
              <a:t>What are the things that have succeeded after setting goals?</a:t>
            </a:r>
          </a:p>
          <a:p>
            <a:pPr marL="457200" indent="-457200">
              <a:buFont typeface="+mj-lt"/>
              <a:buAutoNum type="arabicPeriod"/>
            </a:pPr>
            <a:endParaRPr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/>
              <a:t>What kind of things have you failed at after setting goals?</a:t>
            </a:r>
          </a:p>
          <a:p>
            <a:pPr marL="457200" indent="-457200">
              <a:buFont typeface="+mj-lt"/>
              <a:buAutoNum type="arabicPeriod"/>
            </a:pPr>
            <a:endParaRPr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ja-JP" sz="2400" dirty="0"/>
              <a:t>Do you think we should set goals, or not?</a:t>
            </a:r>
            <a:r>
              <a:rPr kumimoji="1" lang="en-US" altLang="ja-JP" sz="2400" dirty="0"/>
              <a:t>  </a:t>
            </a:r>
            <a:r>
              <a:rPr lang="en-US" altLang="ja-JP" sz="2400" dirty="0"/>
              <a:t>Why?/Why not?</a:t>
            </a:r>
            <a:endParaRPr kumimoji="1" lang="ja-JP" altLang="en-US" sz="2400" dirty="0"/>
          </a:p>
        </p:txBody>
      </p:sp>
      <p:pic>
        <p:nvPicPr>
          <p:cNvPr id="7" name="Graphic 6" descr="的中">
            <a:extLst>
              <a:ext uri="{FF2B5EF4-FFF2-40B4-BE49-F238E27FC236}">
                <a16:creationId xmlns:a16="http://schemas.microsoft.com/office/drawing/2014/main" id="{BF4165C7-CA0A-8934-BB86-883BB231B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7417" y="2159000"/>
            <a:ext cx="3145536" cy="314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97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A3B333-F111-F2AB-6B3A-7CF61B6E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Fun activity</a:t>
            </a:r>
            <a:endParaRPr kumimoji="1" lang="ja-JP" altLang="en-US" sz="4000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6095B576-A458-D95C-1D35-E6D50EF584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545603"/>
              </p:ext>
            </p:extLst>
          </p:nvPr>
        </p:nvGraphicFramePr>
        <p:xfrm>
          <a:off x="5136240" y="2229414"/>
          <a:ext cx="4137762" cy="4018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254">
                  <a:extLst>
                    <a:ext uri="{9D8B030D-6E8A-4147-A177-3AD203B41FA5}">
                      <a16:colId xmlns:a16="http://schemas.microsoft.com/office/drawing/2014/main" val="1343184340"/>
                    </a:ext>
                  </a:extLst>
                </a:gridCol>
                <a:gridCol w="1379254">
                  <a:extLst>
                    <a:ext uri="{9D8B030D-6E8A-4147-A177-3AD203B41FA5}">
                      <a16:colId xmlns:a16="http://schemas.microsoft.com/office/drawing/2014/main" val="809997553"/>
                    </a:ext>
                  </a:extLst>
                </a:gridCol>
                <a:gridCol w="1379254">
                  <a:extLst>
                    <a:ext uri="{9D8B030D-6E8A-4147-A177-3AD203B41FA5}">
                      <a16:colId xmlns:a16="http://schemas.microsoft.com/office/drawing/2014/main" val="4172016919"/>
                    </a:ext>
                  </a:extLst>
                </a:gridCol>
              </a:tblGrid>
              <a:tr h="1339662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859839"/>
                  </a:ext>
                </a:extLst>
              </a:tr>
              <a:tr h="1339662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Improving English skills</a:t>
                      </a:r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84575"/>
                  </a:ext>
                </a:extLst>
              </a:tr>
              <a:tr h="1339662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16762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D32B24-CD09-211D-EE8C-03BE23B26BBE}"/>
              </a:ext>
            </a:extLst>
          </p:cNvPr>
          <p:cNvSpPr txBox="1"/>
          <p:nvPr/>
        </p:nvSpPr>
        <p:spPr>
          <a:xfrm>
            <a:off x="501445" y="2229414"/>
            <a:ext cx="44048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This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chart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called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“Mandara chart”.</a:t>
            </a:r>
          </a:p>
          <a:p>
            <a:endParaRPr kumimoji="1" lang="en-US" altLang="ja-JP" sz="2000" dirty="0"/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We write the goal in a center box and write small goals in eight boxes around a center box.</a:t>
            </a:r>
          </a:p>
          <a:p>
            <a:endParaRPr kumimoji="1" lang="en-US" altLang="ja-JP" sz="2000" dirty="0"/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When professional sport players do this, the chart that has 81 boxes uses. However, we use simple one.</a:t>
            </a:r>
          </a:p>
          <a:p>
            <a:endParaRPr kumimoji="1" lang="en-US" altLang="ja-JP" sz="2000" dirty="0"/>
          </a:p>
          <a:p>
            <a:r>
              <a:rPr kumimoji="1" lang="ja-JP" altLang="en-US" sz="2000" dirty="0"/>
              <a:t>・</a:t>
            </a:r>
            <a:r>
              <a:rPr kumimoji="1" lang="en-US" altLang="ja-JP" sz="2000" dirty="0"/>
              <a:t>We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set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goals to improve English skills and fill in eight boxes.</a:t>
            </a:r>
          </a:p>
        </p:txBody>
      </p:sp>
    </p:spTree>
    <p:extLst>
      <p:ext uri="{BB962C8B-B14F-4D97-AF65-F5344CB8AC3E}">
        <p14:creationId xmlns:p14="http://schemas.microsoft.com/office/powerpoint/2010/main" val="3280319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FE008-C3CD-FA3E-DDCE-D0E3C7BA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Answers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626C9E-75D1-4A38-4816-AEDE52C88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Vocabulary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ja-JP" sz="2400" dirty="0"/>
              <a:t>9th</a:t>
            </a:r>
            <a:r>
              <a:rPr lang="ja-JP" altLang="en-US" sz="2400" dirty="0"/>
              <a:t>　</a:t>
            </a:r>
            <a:endParaRPr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ja-JP" sz="2400" dirty="0"/>
              <a:t>10th  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/>
              <a:t>11th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/>
              <a:t>showing that something is less important, less good, or less true than it has been made to appear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02596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6ABA2-A43F-6A11-CE25-102F48D1D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/>
              <a:t>A</a:t>
            </a:r>
            <a:r>
              <a:rPr kumimoji="1" lang="en-US" altLang="ja-JP" sz="4000" dirty="0"/>
              <a:t>nswers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0BB99E-27D3-6E9C-C8A1-9751F36EE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400" dirty="0"/>
              <a:t>Engaging questions(My examples)</a:t>
            </a:r>
          </a:p>
          <a:p>
            <a:pPr>
              <a:buFont typeface="+mj-lt"/>
              <a:buAutoNum type="arabicPeriod"/>
            </a:pPr>
            <a:r>
              <a:rPr kumimoji="1" lang="en-US" altLang="ja-JP" sz="2400" dirty="0"/>
              <a:t>I succeeded in getting good scores in university entrance exams. This is important for me to pass the exam.</a:t>
            </a:r>
          </a:p>
          <a:p>
            <a:pPr>
              <a:buFont typeface="+mj-lt"/>
              <a:buAutoNum type="arabicPeriod"/>
            </a:pPr>
            <a:r>
              <a:rPr kumimoji="1" lang="en-US" altLang="ja-JP" sz="2400" dirty="0"/>
              <a:t>I failed at running faster when I was junior high school student. I practice very hard, so I </a:t>
            </a:r>
            <a:r>
              <a:rPr lang="en-US" altLang="ja-JP" sz="2400" dirty="0"/>
              <a:t>pain</a:t>
            </a:r>
            <a:r>
              <a:rPr kumimoji="1" lang="en-US" altLang="ja-JP" sz="2400" dirty="0"/>
              <a:t>ed my leg. </a:t>
            </a:r>
            <a:r>
              <a:rPr lang="en-US" altLang="ja-JP" sz="2400" dirty="0"/>
              <a:t>This is obviously failure.</a:t>
            </a:r>
          </a:p>
          <a:p>
            <a:pPr>
              <a:buFont typeface="+mj-lt"/>
              <a:buAutoNum type="arabicPeriod"/>
            </a:pPr>
            <a:r>
              <a:rPr kumimoji="1" lang="en-US" altLang="ja-JP" sz="2400" dirty="0"/>
              <a:t>I feel that we should not set goals. The reason is that setting goals is waste of time. Also, setting goals sometimes hurt us.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2860971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345</Words>
  <Application>Microsoft Macintosh PowerPoint</Application>
  <PresentationFormat>Widescreen</PresentationFormat>
  <Paragraphs>39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ファセット</vt:lpstr>
      <vt:lpstr>“Why you should stop setting goals” </vt:lpstr>
      <vt:lpstr>Interesting Topic / Why chose it</vt:lpstr>
      <vt:lpstr>PowerPoint Presentation</vt:lpstr>
      <vt:lpstr>Vocabulary &amp; Grammar Development </vt:lpstr>
      <vt:lpstr>Engaging questions</vt:lpstr>
      <vt:lpstr>Fun activity</vt:lpstr>
      <vt:lpstr>Answers</vt:lpstr>
      <vt:lpstr>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くん さる</dc:creator>
  <cp:lastModifiedBy>Jason Pipe</cp:lastModifiedBy>
  <cp:revision>4</cp:revision>
  <dcterms:created xsi:type="dcterms:W3CDTF">2025-05-23T15:38:10Z</dcterms:created>
  <dcterms:modified xsi:type="dcterms:W3CDTF">2025-05-29T10:03:07Z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2025-05-29T10:03:07Z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7fc97399-5986-420c-a7d0-e15343c21c78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