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Boulder" pitchFamily="2" charset="77"/>
      <p:regular r:id="rId13"/>
    </p:embeddedFont>
    <p:embeddedFont>
      <p:font typeface="Canva Sans" panose="020B0503030501040103" pitchFamily="34" charset="0"/>
      <p:regular r:id="rId14"/>
    </p:embeddedFont>
    <p:embeddedFont>
      <p:font typeface="Canva Sans Bold" panose="020B0803030501040103" pitchFamily="34" charset="0"/>
      <p:regular r:id="rId15"/>
      <p:bold r:id="rId16"/>
    </p:embeddedFont>
    <p:embeddedFont>
      <p:font typeface="Hibernate" panose="02000503000000000000" pitchFamily="2" charset="0"/>
      <p:regular r:id="rId17"/>
    </p:embeddedFont>
    <p:embeddedFont>
      <p:font typeface="Quicksand" pitchFamily="2" charset="77"/>
      <p:regular r:id="rId18"/>
    </p:embeddedFont>
    <p:embeddedFont>
      <p:font typeface="Quicksand Bold" pitchFamily="2" charset="77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587" autoAdjust="0"/>
  </p:normalViewPr>
  <p:slideViewPr>
    <p:cSldViewPr>
      <p:cViewPr>
        <p:scale>
          <a:sx n="50" d="100"/>
          <a:sy n="50" d="100"/>
        </p:scale>
        <p:origin x="1424" y="4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2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svg"/><Relationship Id="rId7" Type="http://schemas.openxmlformats.org/officeDocument/2006/relationships/image" Target="../media/image3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svg"/><Relationship Id="rId7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svg"/><Relationship Id="rId7" Type="http://schemas.openxmlformats.org/officeDocument/2006/relationships/image" Target="../media/image30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3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04555" y="-1732120"/>
            <a:ext cx="20697110" cy="13751241"/>
            <a:chOff x="0" y="0"/>
            <a:chExt cx="27596147" cy="18334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Freeform 4"/>
            <p:cNvSpPr/>
            <p:nvPr/>
          </p:nvSpPr>
          <p:spPr>
            <a:xfrm>
              <a:off x="9214327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18428653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9214327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28653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50713" y="1516570"/>
            <a:ext cx="6186574" cy="2385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83"/>
              </a:lnSpc>
            </a:pPr>
            <a:r>
              <a:rPr lang="en-US" sz="13916">
                <a:solidFill>
                  <a:srgbClr val="FFF5DF"/>
                </a:solidFill>
                <a:latin typeface="Hibernate"/>
                <a:ea typeface="Hibernate"/>
                <a:cs typeface="Hibernate"/>
                <a:sym typeface="Hibernate"/>
              </a:rPr>
              <a:t>film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60193" y="3367555"/>
            <a:ext cx="8167614" cy="364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190"/>
              </a:lnSpc>
            </a:pPr>
            <a:r>
              <a:rPr lang="en-US" sz="13262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wonder</a:t>
            </a:r>
          </a:p>
          <a:p>
            <a:pPr algn="ctr">
              <a:lnSpc>
                <a:spcPts val="14190"/>
              </a:lnSpc>
            </a:pPr>
            <a:r>
              <a:rPr lang="en-US" sz="13262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(2017)</a:t>
            </a:r>
          </a:p>
        </p:txBody>
      </p:sp>
      <p:sp>
        <p:nvSpPr>
          <p:cNvPr id="11" name="Freeform 11"/>
          <p:cNvSpPr/>
          <p:nvPr/>
        </p:nvSpPr>
        <p:spPr>
          <a:xfrm rot="-2150273">
            <a:off x="-323750" y="6458164"/>
            <a:ext cx="4822530" cy="3074363"/>
          </a:xfrm>
          <a:custGeom>
            <a:avLst/>
            <a:gdLst/>
            <a:ahLst/>
            <a:cxnLst/>
            <a:rect l="l" t="t" r="r" b="b"/>
            <a:pathLst>
              <a:path w="4822530" h="3074363">
                <a:moveTo>
                  <a:pt x="0" y="0"/>
                </a:moveTo>
                <a:lnTo>
                  <a:pt x="4822530" y="0"/>
                </a:lnTo>
                <a:lnTo>
                  <a:pt x="4822530" y="3074363"/>
                </a:lnTo>
                <a:lnTo>
                  <a:pt x="0" y="30743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2" name="Freeform 12"/>
          <p:cNvSpPr/>
          <p:nvPr/>
        </p:nvSpPr>
        <p:spPr>
          <a:xfrm rot="-1967796">
            <a:off x="13718124" y="6095111"/>
            <a:ext cx="4099370" cy="4114800"/>
          </a:xfrm>
          <a:custGeom>
            <a:avLst/>
            <a:gdLst/>
            <a:ahLst/>
            <a:cxnLst/>
            <a:rect l="l" t="t" r="r" b="b"/>
            <a:pathLst>
              <a:path w="4099370" h="4114800">
                <a:moveTo>
                  <a:pt x="0" y="0"/>
                </a:moveTo>
                <a:lnTo>
                  <a:pt x="4099369" y="0"/>
                </a:lnTo>
                <a:lnTo>
                  <a:pt x="40993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3" name="Freeform 13"/>
          <p:cNvSpPr/>
          <p:nvPr/>
        </p:nvSpPr>
        <p:spPr>
          <a:xfrm rot="-1269966">
            <a:off x="-766579" y="147706"/>
            <a:ext cx="7315200" cy="2819677"/>
          </a:xfrm>
          <a:custGeom>
            <a:avLst/>
            <a:gdLst/>
            <a:ahLst/>
            <a:cxnLst/>
            <a:rect l="l" t="t" r="r" b="b"/>
            <a:pathLst>
              <a:path w="7315200" h="2819677">
                <a:moveTo>
                  <a:pt x="0" y="0"/>
                </a:moveTo>
                <a:lnTo>
                  <a:pt x="7315200" y="0"/>
                </a:lnTo>
                <a:lnTo>
                  <a:pt x="7315200" y="2819677"/>
                </a:lnTo>
                <a:lnTo>
                  <a:pt x="0" y="28196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4" name="Freeform 14"/>
          <p:cNvSpPr/>
          <p:nvPr/>
        </p:nvSpPr>
        <p:spPr>
          <a:xfrm rot="1397118">
            <a:off x="12134822" y="634819"/>
            <a:ext cx="6199017" cy="2650080"/>
          </a:xfrm>
          <a:custGeom>
            <a:avLst/>
            <a:gdLst/>
            <a:ahLst/>
            <a:cxnLst/>
            <a:rect l="l" t="t" r="r" b="b"/>
            <a:pathLst>
              <a:path w="6199017" h="2650080">
                <a:moveTo>
                  <a:pt x="0" y="0"/>
                </a:moveTo>
                <a:lnTo>
                  <a:pt x="6199017" y="0"/>
                </a:lnTo>
                <a:lnTo>
                  <a:pt x="6199017" y="2650080"/>
                </a:lnTo>
                <a:lnTo>
                  <a:pt x="0" y="26500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5" name="TextBox 15"/>
          <p:cNvSpPr txBox="1"/>
          <p:nvPr/>
        </p:nvSpPr>
        <p:spPr>
          <a:xfrm>
            <a:off x="5466395" y="7762938"/>
            <a:ext cx="7355211" cy="1666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1"/>
              </a:lnSpc>
            </a:pPr>
            <a:r>
              <a:rPr lang="en-US" sz="3900" dirty="0">
                <a:solidFill>
                  <a:srgbClr val="FDF6F6"/>
                </a:solidFill>
                <a:latin typeface="Hibernate"/>
                <a:ea typeface="Hibernate"/>
                <a:cs typeface="Hibernate"/>
                <a:sym typeface="Hibernate"/>
              </a:rPr>
              <a:t>film link: https://</a:t>
            </a:r>
            <a:r>
              <a:rPr lang="en-US" sz="3900" dirty="0" err="1">
                <a:solidFill>
                  <a:srgbClr val="FDF6F6"/>
                </a:solidFill>
                <a:latin typeface="Hibernate"/>
                <a:ea typeface="Hibernate"/>
                <a:cs typeface="Hibernate"/>
                <a:sym typeface="Hibernate"/>
              </a:rPr>
              <a:t>www.youtube.com</a:t>
            </a:r>
            <a:r>
              <a:rPr lang="en-US" sz="3900" dirty="0">
                <a:solidFill>
                  <a:srgbClr val="FDF6F6"/>
                </a:solidFill>
                <a:latin typeface="Hibernate"/>
                <a:ea typeface="Hibernate"/>
                <a:cs typeface="Hibernate"/>
                <a:sym typeface="Hibernate"/>
              </a:rPr>
              <a:t>/</a:t>
            </a:r>
            <a:r>
              <a:rPr lang="en-US" sz="3900" dirty="0" err="1">
                <a:solidFill>
                  <a:srgbClr val="FDF6F6"/>
                </a:solidFill>
                <a:latin typeface="Hibernate"/>
                <a:ea typeface="Hibernate"/>
                <a:cs typeface="Hibernate"/>
                <a:sym typeface="Hibernate"/>
              </a:rPr>
              <a:t>watch?v</a:t>
            </a:r>
            <a:r>
              <a:rPr lang="en-US" sz="3900" dirty="0">
                <a:solidFill>
                  <a:srgbClr val="FDF6F6"/>
                </a:solidFill>
                <a:latin typeface="Hibernate"/>
                <a:ea typeface="Hibernate"/>
                <a:cs typeface="Hibernate"/>
                <a:sym typeface="Hibernate"/>
              </a:rPr>
              <a:t>=5go9i8NYrKw&amp;t=1603s</a:t>
            </a:r>
          </a:p>
        </p:txBody>
      </p:sp>
      <p:pic>
        <p:nvPicPr>
          <p:cNvPr id="17" name="Picture 16" descr="A qr code with a black and white background&#10;&#10;AI-generated content may be incorrect.">
            <a:extLst>
              <a:ext uri="{FF2B5EF4-FFF2-40B4-BE49-F238E27FC236}">
                <a16:creationId xmlns:a16="http://schemas.microsoft.com/office/drawing/2014/main" id="{D1CA9EA9-9A1D-3F63-5008-E4B32742E6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703277"/>
            <a:ext cx="2094500" cy="2094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04555" y="-1732120"/>
            <a:ext cx="20697110" cy="13751241"/>
            <a:chOff x="0" y="0"/>
            <a:chExt cx="27596147" cy="18334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Freeform 4"/>
            <p:cNvSpPr/>
            <p:nvPr/>
          </p:nvSpPr>
          <p:spPr>
            <a:xfrm>
              <a:off x="9214327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18428653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9214327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28653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76469" y="1028700"/>
            <a:ext cx="14335062" cy="8229600"/>
            <a:chOff x="0" y="0"/>
            <a:chExt cx="3775489" cy="21674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775489" cy="2167467"/>
            </a:xfrm>
            <a:custGeom>
              <a:avLst/>
              <a:gdLst/>
              <a:ahLst/>
              <a:cxnLst/>
              <a:rect l="l" t="t" r="r" b="b"/>
              <a:pathLst>
                <a:path w="3775489" h="2167467">
                  <a:moveTo>
                    <a:pt x="27544" y="0"/>
                  </a:moveTo>
                  <a:lnTo>
                    <a:pt x="3747946" y="0"/>
                  </a:lnTo>
                  <a:cubicBezTo>
                    <a:pt x="3755251" y="0"/>
                    <a:pt x="3762257" y="2902"/>
                    <a:pt x="3767422" y="8067"/>
                  </a:cubicBezTo>
                  <a:cubicBezTo>
                    <a:pt x="3772588" y="13233"/>
                    <a:pt x="3775489" y="20239"/>
                    <a:pt x="3775489" y="27544"/>
                  </a:cubicBezTo>
                  <a:lnTo>
                    <a:pt x="3775489" y="2139923"/>
                  </a:lnTo>
                  <a:cubicBezTo>
                    <a:pt x="3775489" y="2147228"/>
                    <a:pt x="3772588" y="2154234"/>
                    <a:pt x="3767422" y="2159399"/>
                  </a:cubicBezTo>
                  <a:cubicBezTo>
                    <a:pt x="3762257" y="2164565"/>
                    <a:pt x="3755251" y="2167467"/>
                    <a:pt x="3747946" y="2167467"/>
                  </a:cubicBezTo>
                  <a:lnTo>
                    <a:pt x="27544" y="2167467"/>
                  </a:lnTo>
                  <a:cubicBezTo>
                    <a:pt x="20239" y="2167467"/>
                    <a:pt x="13233" y="2164565"/>
                    <a:pt x="8067" y="2159399"/>
                  </a:cubicBezTo>
                  <a:cubicBezTo>
                    <a:pt x="2902" y="2154234"/>
                    <a:pt x="0" y="2147228"/>
                    <a:pt x="0" y="2139923"/>
                  </a:cubicBezTo>
                  <a:lnTo>
                    <a:pt x="0" y="27544"/>
                  </a:lnTo>
                  <a:cubicBezTo>
                    <a:pt x="0" y="20239"/>
                    <a:pt x="2902" y="13233"/>
                    <a:pt x="8067" y="8067"/>
                  </a:cubicBezTo>
                  <a:cubicBezTo>
                    <a:pt x="13233" y="2902"/>
                    <a:pt x="20239" y="0"/>
                    <a:pt x="27544" y="0"/>
                  </a:cubicBezTo>
                  <a:close/>
                </a:path>
              </a:pathLst>
            </a:custGeom>
            <a:solidFill>
              <a:srgbClr val="925F64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775489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218470" y="1301006"/>
            <a:ext cx="13820706" cy="7684988"/>
            <a:chOff x="0" y="0"/>
            <a:chExt cx="3640021" cy="20240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40021" cy="2024030"/>
            </a:xfrm>
            <a:custGeom>
              <a:avLst/>
              <a:gdLst/>
              <a:ahLst/>
              <a:cxnLst/>
              <a:rect l="l" t="t" r="r" b="b"/>
              <a:pathLst>
                <a:path w="3640021" h="2024030">
                  <a:moveTo>
                    <a:pt x="28569" y="0"/>
                  </a:moveTo>
                  <a:lnTo>
                    <a:pt x="3611453" y="0"/>
                  </a:lnTo>
                  <a:cubicBezTo>
                    <a:pt x="3619029" y="0"/>
                    <a:pt x="3626296" y="3010"/>
                    <a:pt x="3631654" y="8368"/>
                  </a:cubicBezTo>
                  <a:cubicBezTo>
                    <a:pt x="3637011" y="13725"/>
                    <a:pt x="3640021" y="20992"/>
                    <a:pt x="3640021" y="28569"/>
                  </a:cubicBezTo>
                  <a:lnTo>
                    <a:pt x="3640021" y="1995461"/>
                  </a:lnTo>
                  <a:cubicBezTo>
                    <a:pt x="3640021" y="2003038"/>
                    <a:pt x="3637011" y="2010305"/>
                    <a:pt x="3631654" y="2015662"/>
                  </a:cubicBezTo>
                  <a:cubicBezTo>
                    <a:pt x="3626296" y="2021020"/>
                    <a:pt x="3619029" y="2024030"/>
                    <a:pt x="3611453" y="2024030"/>
                  </a:cubicBezTo>
                  <a:lnTo>
                    <a:pt x="28569" y="2024030"/>
                  </a:lnTo>
                  <a:cubicBezTo>
                    <a:pt x="20992" y="2024030"/>
                    <a:pt x="13725" y="2021020"/>
                    <a:pt x="8368" y="2015662"/>
                  </a:cubicBezTo>
                  <a:cubicBezTo>
                    <a:pt x="3010" y="2010305"/>
                    <a:pt x="0" y="2003038"/>
                    <a:pt x="0" y="1995461"/>
                  </a:cubicBezTo>
                  <a:lnTo>
                    <a:pt x="0" y="28569"/>
                  </a:lnTo>
                  <a:cubicBezTo>
                    <a:pt x="0" y="20992"/>
                    <a:pt x="3010" y="13725"/>
                    <a:pt x="8368" y="8368"/>
                  </a:cubicBezTo>
                  <a:cubicBezTo>
                    <a:pt x="13725" y="3010"/>
                    <a:pt x="20992" y="0"/>
                    <a:pt x="2856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19100" cap="rnd">
              <a:solidFill>
                <a:srgbClr val="E9BB6D"/>
              </a:solidFill>
              <a:prstDash val="sysDot"/>
              <a:round/>
            </a:ln>
          </p:spPr>
          <p:txBody>
            <a:bodyPr/>
            <a:lstStyle/>
            <a:p>
              <a:endParaRPr lang="en-JP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640021" cy="2062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867860" y="1948449"/>
            <a:ext cx="12552280" cy="6390101"/>
            <a:chOff x="0" y="0"/>
            <a:chExt cx="3305950" cy="16829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05950" cy="1682990"/>
            </a:xfrm>
            <a:custGeom>
              <a:avLst/>
              <a:gdLst/>
              <a:ahLst/>
              <a:cxnLst/>
              <a:rect l="l" t="t" r="r" b="b"/>
              <a:pathLst>
                <a:path w="3305950" h="1682990">
                  <a:moveTo>
                    <a:pt x="31455" y="0"/>
                  </a:moveTo>
                  <a:lnTo>
                    <a:pt x="3274495" y="0"/>
                  </a:lnTo>
                  <a:cubicBezTo>
                    <a:pt x="3282837" y="0"/>
                    <a:pt x="3290838" y="3314"/>
                    <a:pt x="3296737" y="9213"/>
                  </a:cubicBezTo>
                  <a:cubicBezTo>
                    <a:pt x="3302636" y="15112"/>
                    <a:pt x="3305950" y="23113"/>
                    <a:pt x="3305950" y="31455"/>
                  </a:cubicBezTo>
                  <a:lnTo>
                    <a:pt x="3305950" y="1651534"/>
                  </a:lnTo>
                  <a:cubicBezTo>
                    <a:pt x="3305950" y="1668907"/>
                    <a:pt x="3291867" y="1682990"/>
                    <a:pt x="3274495" y="1682990"/>
                  </a:cubicBezTo>
                  <a:lnTo>
                    <a:pt x="31455" y="1682990"/>
                  </a:lnTo>
                  <a:cubicBezTo>
                    <a:pt x="23113" y="1682990"/>
                    <a:pt x="15112" y="1679676"/>
                    <a:pt x="9213" y="1673777"/>
                  </a:cubicBezTo>
                  <a:cubicBezTo>
                    <a:pt x="3314" y="1667878"/>
                    <a:pt x="0" y="1659877"/>
                    <a:pt x="0" y="1651534"/>
                  </a:cubicBezTo>
                  <a:lnTo>
                    <a:pt x="0" y="31455"/>
                  </a:lnTo>
                  <a:cubicBezTo>
                    <a:pt x="0" y="23113"/>
                    <a:pt x="3314" y="15112"/>
                    <a:pt x="9213" y="9213"/>
                  </a:cubicBezTo>
                  <a:cubicBezTo>
                    <a:pt x="15112" y="3314"/>
                    <a:pt x="23113" y="0"/>
                    <a:pt x="31455" y="0"/>
                  </a:cubicBezTo>
                  <a:close/>
                </a:path>
              </a:pathLst>
            </a:custGeom>
            <a:solidFill>
              <a:srgbClr val="C127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305950" cy="17210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3329632" y="5417525"/>
            <a:ext cx="4181015" cy="4343912"/>
          </a:xfrm>
          <a:custGeom>
            <a:avLst/>
            <a:gdLst/>
            <a:ahLst/>
            <a:cxnLst/>
            <a:rect l="l" t="t" r="r" b="b"/>
            <a:pathLst>
              <a:path w="4181015" h="4343912">
                <a:moveTo>
                  <a:pt x="0" y="0"/>
                </a:moveTo>
                <a:lnTo>
                  <a:pt x="4181015" y="0"/>
                </a:lnTo>
                <a:lnTo>
                  <a:pt x="4181015" y="4343912"/>
                </a:lnTo>
                <a:lnTo>
                  <a:pt x="0" y="4343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9" name="Freeform 19"/>
          <p:cNvSpPr/>
          <p:nvPr/>
        </p:nvSpPr>
        <p:spPr>
          <a:xfrm>
            <a:off x="2867860" y="1532642"/>
            <a:ext cx="5371119" cy="6805909"/>
          </a:xfrm>
          <a:custGeom>
            <a:avLst/>
            <a:gdLst/>
            <a:ahLst/>
            <a:cxnLst/>
            <a:rect l="l" t="t" r="r" b="b"/>
            <a:pathLst>
              <a:path w="5371119" h="6805909">
                <a:moveTo>
                  <a:pt x="0" y="0"/>
                </a:moveTo>
                <a:lnTo>
                  <a:pt x="5371119" y="0"/>
                </a:lnTo>
                <a:lnTo>
                  <a:pt x="5371119" y="6805909"/>
                </a:lnTo>
                <a:lnTo>
                  <a:pt x="0" y="68059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2524" b="-5927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0" name="Freeform 20"/>
          <p:cNvSpPr/>
          <p:nvPr/>
        </p:nvSpPr>
        <p:spPr>
          <a:xfrm>
            <a:off x="8238979" y="1532642"/>
            <a:ext cx="5845943" cy="6805909"/>
          </a:xfrm>
          <a:custGeom>
            <a:avLst/>
            <a:gdLst/>
            <a:ahLst/>
            <a:cxnLst/>
            <a:rect l="l" t="t" r="r" b="b"/>
            <a:pathLst>
              <a:path w="5845943" h="6805909">
                <a:moveTo>
                  <a:pt x="0" y="0"/>
                </a:moveTo>
                <a:lnTo>
                  <a:pt x="5845943" y="0"/>
                </a:lnTo>
                <a:lnTo>
                  <a:pt x="5845943" y="6805909"/>
                </a:lnTo>
                <a:lnTo>
                  <a:pt x="0" y="68059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9502" b="-4087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1" name="TextBox 21"/>
          <p:cNvSpPr txBox="1"/>
          <p:nvPr/>
        </p:nvSpPr>
        <p:spPr>
          <a:xfrm>
            <a:off x="4970365" y="4892096"/>
            <a:ext cx="8347271" cy="209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09"/>
              </a:lnSpc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04555" y="-1732120"/>
            <a:ext cx="20697110" cy="13751241"/>
            <a:chOff x="0" y="0"/>
            <a:chExt cx="27596147" cy="18334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Freeform 4"/>
            <p:cNvSpPr/>
            <p:nvPr/>
          </p:nvSpPr>
          <p:spPr>
            <a:xfrm>
              <a:off x="9214327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18428653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9214327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28653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17537" y="3670672"/>
            <a:ext cx="1642353" cy="1642353"/>
            <a:chOff x="0" y="0"/>
            <a:chExt cx="2189804" cy="218980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2189804" cy="2189804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1272D"/>
              </a:solidFill>
            </p:spPr>
            <p:txBody>
              <a:bodyPr/>
              <a:lstStyle/>
              <a:p>
                <a:endParaRPr lang="en-JP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693661" y="123825"/>
              <a:ext cx="802481" cy="1899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699"/>
                </a:lnSpc>
              </a:pPr>
              <a:r>
                <a:rPr lang="en-US" sz="9999">
                  <a:solidFill>
                    <a:srgbClr val="F4C366"/>
                  </a:solidFill>
                  <a:latin typeface="Boulder"/>
                  <a:ea typeface="Boulder"/>
                  <a:cs typeface="Boulder"/>
                  <a:sym typeface="Boulder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75842" y="3670672"/>
            <a:ext cx="1642353" cy="1642353"/>
            <a:chOff x="0" y="0"/>
            <a:chExt cx="2189804" cy="2189804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2189804" cy="2189804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1272D"/>
              </a:solidFill>
            </p:spPr>
            <p:txBody>
              <a:bodyPr/>
              <a:lstStyle/>
              <a:p>
                <a:endParaRPr lang="en-JP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556839" y="123825"/>
              <a:ext cx="1076127" cy="1899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699"/>
                </a:lnSpc>
              </a:pPr>
              <a:r>
                <a:rPr lang="en-US" sz="9999">
                  <a:solidFill>
                    <a:srgbClr val="F4C366"/>
                  </a:solidFill>
                  <a:latin typeface="Boulder"/>
                  <a:ea typeface="Boulder"/>
                  <a:cs typeface="Boulder"/>
                  <a:sym typeface="Boulder"/>
                </a:rPr>
                <a:t>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25685" y="6256240"/>
            <a:ext cx="1642353" cy="1642353"/>
            <a:chOff x="0" y="0"/>
            <a:chExt cx="2189804" cy="2189804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2189804" cy="2189804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1272D"/>
              </a:solidFill>
            </p:spPr>
            <p:txBody>
              <a:bodyPr/>
              <a:lstStyle/>
              <a:p>
                <a:endParaRPr lang="en-JP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558525" y="123825"/>
              <a:ext cx="1072753" cy="1899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699"/>
                </a:lnSpc>
              </a:pPr>
              <a:r>
                <a:rPr lang="en-US" sz="9999">
                  <a:solidFill>
                    <a:srgbClr val="F4C366"/>
                  </a:solidFill>
                  <a:latin typeface="Boulder"/>
                  <a:ea typeface="Boulder"/>
                  <a:cs typeface="Boulder"/>
                  <a:sym typeface="Boulder"/>
                </a:rPr>
                <a:t>3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579916" y="6495392"/>
            <a:ext cx="1642353" cy="1642353"/>
            <a:chOff x="0" y="0"/>
            <a:chExt cx="2189804" cy="2189804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2189804" cy="2189804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1272D"/>
              </a:solidFill>
            </p:spPr>
            <p:txBody>
              <a:bodyPr/>
              <a:lstStyle/>
              <a:p>
                <a:endParaRPr lang="en-JP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501971" y="123825"/>
              <a:ext cx="1185862" cy="1899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699"/>
                </a:lnSpc>
              </a:pPr>
              <a:r>
                <a:rPr lang="en-US" sz="9999">
                  <a:solidFill>
                    <a:srgbClr val="F4C366"/>
                  </a:solidFill>
                  <a:latin typeface="Boulder"/>
                  <a:ea typeface="Boulder"/>
                  <a:cs typeface="Boulder"/>
                  <a:sym typeface="Boulder"/>
                </a:rPr>
                <a:t>4</a:t>
              </a:r>
            </a:p>
          </p:txBody>
        </p:sp>
      </p:grpSp>
      <p:sp>
        <p:nvSpPr>
          <p:cNvPr id="29" name="Freeform 29"/>
          <p:cNvSpPr/>
          <p:nvPr/>
        </p:nvSpPr>
        <p:spPr>
          <a:xfrm rot="8755218">
            <a:off x="14415206" y="-595744"/>
            <a:ext cx="4689852" cy="4338113"/>
          </a:xfrm>
          <a:custGeom>
            <a:avLst/>
            <a:gdLst/>
            <a:ahLst/>
            <a:cxnLst/>
            <a:rect l="l" t="t" r="r" b="b"/>
            <a:pathLst>
              <a:path w="4689852" h="4338113">
                <a:moveTo>
                  <a:pt x="0" y="0"/>
                </a:moveTo>
                <a:lnTo>
                  <a:pt x="4689852" y="0"/>
                </a:lnTo>
                <a:lnTo>
                  <a:pt x="4689852" y="4338113"/>
                </a:lnTo>
                <a:lnTo>
                  <a:pt x="0" y="4338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0" name="TextBox 30"/>
          <p:cNvSpPr txBox="1"/>
          <p:nvPr/>
        </p:nvSpPr>
        <p:spPr>
          <a:xfrm>
            <a:off x="4987377" y="1314823"/>
            <a:ext cx="8313247" cy="2138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46"/>
              </a:lnSpc>
            </a:pPr>
            <a:r>
              <a:rPr lang="en-US" sz="7800" dirty="0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why I choose it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775109" y="3971210"/>
            <a:ext cx="5085513" cy="162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22"/>
              </a:lnSpc>
            </a:pPr>
            <a:r>
              <a:rPr lang="en-US" sz="5800">
                <a:solidFill>
                  <a:srgbClr val="FDF6F6"/>
                </a:solidFill>
                <a:latin typeface="Hibernate"/>
                <a:ea typeface="Hibernate"/>
                <a:cs typeface="Hibernate"/>
                <a:sym typeface="Hibernate"/>
              </a:rPr>
              <a:t>teaches empathy and kindness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776802" y="3718297"/>
            <a:ext cx="5085513" cy="2345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04"/>
              </a:lnSpc>
            </a:pPr>
            <a:r>
              <a:rPr lang="en-US" sz="5600">
                <a:solidFill>
                  <a:srgbClr val="FDF6F6"/>
                </a:solidFill>
                <a:latin typeface="Hibernate"/>
                <a:ea typeface="Hibernate"/>
                <a:cs typeface="Hibernate"/>
                <a:sym typeface="Hibernate"/>
              </a:rPr>
              <a:t>explores family and friendship dynamics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775109" y="6432966"/>
            <a:ext cx="5085513" cy="236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13"/>
              </a:lnSpc>
            </a:pPr>
            <a:r>
              <a:rPr lang="en-US" sz="5700">
                <a:solidFill>
                  <a:srgbClr val="FDF6F6"/>
                </a:solidFill>
                <a:latin typeface="Hibernate"/>
                <a:ea typeface="Hibernate"/>
                <a:cs typeface="Hibernate"/>
                <a:sym typeface="Hibernate"/>
              </a:rPr>
              <a:t>addresses bullying and peer pressure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784950" y="6322915"/>
            <a:ext cx="5085513" cy="1674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40"/>
              </a:lnSpc>
            </a:pPr>
            <a:r>
              <a:rPr lang="en-US" sz="6000">
                <a:solidFill>
                  <a:srgbClr val="FDF6F6"/>
                </a:solidFill>
                <a:latin typeface="Hibernate"/>
                <a:ea typeface="Hibernate"/>
                <a:cs typeface="Hibernate"/>
                <a:sym typeface="Hibernate"/>
              </a:rPr>
              <a:t>offers relatable life life lessons </a:t>
            </a:r>
          </a:p>
        </p:txBody>
      </p:sp>
      <p:sp>
        <p:nvSpPr>
          <p:cNvPr id="35" name="Freeform 35"/>
          <p:cNvSpPr/>
          <p:nvPr/>
        </p:nvSpPr>
        <p:spPr>
          <a:xfrm rot="1173216">
            <a:off x="-943636" y="8056593"/>
            <a:ext cx="7315200" cy="2819677"/>
          </a:xfrm>
          <a:custGeom>
            <a:avLst/>
            <a:gdLst/>
            <a:ahLst/>
            <a:cxnLst/>
            <a:rect l="l" t="t" r="r" b="b"/>
            <a:pathLst>
              <a:path w="7315200" h="2819677">
                <a:moveTo>
                  <a:pt x="0" y="0"/>
                </a:moveTo>
                <a:lnTo>
                  <a:pt x="7315200" y="0"/>
                </a:lnTo>
                <a:lnTo>
                  <a:pt x="7315200" y="2819677"/>
                </a:lnTo>
                <a:lnTo>
                  <a:pt x="0" y="28196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04555" y="-1732120"/>
            <a:ext cx="20697110" cy="13751241"/>
            <a:chOff x="0" y="0"/>
            <a:chExt cx="27596147" cy="18334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Freeform 4"/>
            <p:cNvSpPr/>
            <p:nvPr/>
          </p:nvSpPr>
          <p:spPr>
            <a:xfrm>
              <a:off x="9214327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18428653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9214327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28653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9" name="Freeform 9"/>
          <p:cNvSpPr/>
          <p:nvPr/>
        </p:nvSpPr>
        <p:spPr>
          <a:xfrm rot="606585">
            <a:off x="14247145" y="4668767"/>
            <a:ext cx="3573158" cy="4913093"/>
          </a:xfrm>
          <a:custGeom>
            <a:avLst/>
            <a:gdLst/>
            <a:ahLst/>
            <a:cxnLst/>
            <a:rect l="l" t="t" r="r" b="b"/>
            <a:pathLst>
              <a:path w="3573158" h="4913093">
                <a:moveTo>
                  <a:pt x="0" y="0"/>
                </a:moveTo>
                <a:lnTo>
                  <a:pt x="3573158" y="0"/>
                </a:lnTo>
                <a:lnTo>
                  <a:pt x="3573158" y="4913093"/>
                </a:lnTo>
                <a:lnTo>
                  <a:pt x="0" y="49130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0" name="Freeform 10"/>
          <p:cNvSpPr/>
          <p:nvPr/>
        </p:nvSpPr>
        <p:spPr>
          <a:xfrm rot="-853352">
            <a:off x="650911" y="54039"/>
            <a:ext cx="3802992" cy="6556883"/>
          </a:xfrm>
          <a:custGeom>
            <a:avLst/>
            <a:gdLst/>
            <a:ahLst/>
            <a:cxnLst/>
            <a:rect l="l" t="t" r="r" b="b"/>
            <a:pathLst>
              <a:path w="3802992" h="6556883">
                <a:moveTo>
                  <a:pt x="0" y="0"/>
                </a:moveTo>
                <a:lnTo>
                  <a:pt x="3802993" y="0"/>
                </a:lnTo>
                <a:lnTo>
                  <a:pt x="3802993" y="6556883"/>
                </a:lnTo>
                <a:lnTo>
                  <a:pt x="0" y="65568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11" name="Group 11"/>
          <p:cNvGrpSpPr/>
          <p:nvPr/>
        </p:nvGrpSpPr>
        <p:grpSpPr>
          <a:xfrm>
            <a:off x="3896767" y="2180590"/>
            <a:ext cx="10494466" cy="7444560"/>
            <a:chOff x="0" y="0"/>
            <a:chExt cx="2763975" cy="196070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63975" cy="1960707"/>
            </a:xfrm>
            <a:custGeom>
              <a:avLst/>
              <a:gdLst/>
              <a:ahLst/>
              <a:cxnLst/>
              <a:rect l="l" t="t" r="r" b="b"/>
              <a:pathLst>
                <a:path w="2763975" h="1960707">
                  <a:moveTo>
                    <a:pt x="37623" y="0"/>
                  </a:moveTo>
                  <a:lnTo>
                    <a:pt x="2726351" y="0"/>
                  </a:lnTo>
                  <a:cubicBezTo>
                    <a:pt x="2747130" y="0"/>
                    <a:pt x="2763975" y="16845"/>
                    <a:pt x="2763975" y="37623"/>
                  </a:cubicBezTo>
                  <a:lnTo>
                    <a:pt x="2763975" y="1923084"/>
                  </a:lnTo>
                  <a:cubicBezTo>
                    <a:pt x="2763975" y="1943863"/>
                    <a:pt x="2747130" y="1960707"/>
                    <a:pt x="2726351" y="1960707"/>
                  </a:cubicBezTo>
                  <a:lnTo>
                    <a:pt x="37623" y="1960707"/>
                  </a:lnTo>
                  <a:cubicBezTo>
                    <a:pt x="16845" y="1960707"/>
                    <a:pt x="0" y="1943863"/>
                    <a:pt x="0" y="1923084"/>
                  </a:cubicBezTo>
                  <a:lnTo>
                    <a:pt x="0" y="37623"/>
                  </a:lnTo>
                  <a:cubicBezTo>
                    <a:pt x="0" y="16845"/>
                    <a:pt x="16845" y="0"/>
                    <a:pt x="37623" y="0"/>
                  </a:cubicBezTo>
                  <a:close/>
                </a:path>
              </a:pathLst>
            </a:custGeom>
            <a:solidFill>
              <a:srgbClr val="FFF5DF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763975" cy="19988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079"/>
                </a:lnSpc>
              </a:pPr>
              <a:r>
                <a:rPr lang="en-US" sz="219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Scene: Auggie and Via talk after an argument </a:t>
              </a:r>
            </a:p>
            <a:p>
              <a:pPr algn="just">
                <a:lnSpc>
                  <a:spcPts val="3079"/>
                </a:lnSpc>
              </a:pPr>
              <a:endPara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Auggie: (enters Via’s room hesitantly) Can I come in?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Via: (sighs, closing her book) What do you want, Auggie?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Auggie: (nervous) I… I just wanted to say I’m sorry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Via: (looks surprised) Sorry for what?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Auggie: For… I don’t know. For being me. For taking all of Mom and Dad’s attention.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Via: (sits up) Auggie, don’t say that. It’s not your fault.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Auggie: But it is. You were happy before I was born.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Via: (pauses, softens her tone) That’s not true. You know what I was thinking when Mom and Dad told me you were coming home for the first time?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Auggie: What?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Via: (smiles) I couldn’t wait to meet you. I told all my friends I was getting a baby brother. I didn’t know what you’d look like, and I didn’t care.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Auggie: (tearing up) Really?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Via: (nods) Really. You’re not a burden, Auggie. Yeah, sometimes it’s hard. But you make us better—our whole family.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Auggie: (smiles faintly) Thanks, Via.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Via: (playfully) Just don’t touch my stuff, okay?</a:t>
              </a:r>
            </a:p>
            <a:p>
              <a:pPr algn="just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Auggie: Deal.</a:t>
              </a: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6701505" y="3542803"/>
            <a:ext cx="1043559" cy="850501"/>
          </a:xfrm>
          <a:custGeom>
            <a:avLst/>
            <a:gdLst/>
            <a:ahLst/>
            <a:cxnLst/>
            <a:rect l="l" t="t" r="r" b="b"/>
            <a:pathLst>
              <a:path w="1043559" h="850501">
                <a:moveTo>
                  <a:pt x="0" y="0"/>
                </a:moveTo>
                <a:lnTo>
                  <a:pt x="1043559" y="0"/>
                </a:lnTo>
                <a:lnTo>
                  <a:pt x="1043559" y="850500"/>
                </a:lnTo>
                <a:lnTo>
                  <a:pt x="0" y="8505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5" name="Freeform 15"/>
          <p:cNvSpPr/>
          <p:nvPr/>
        </p:nvSpPr>
        <p:spPr>
          <a:xfrm>
            <a:off x="15104312" y="2465223"/>
            <a:ext cx="929412" cy="1077579"/>
          </a:xfrm>
          <a:custGeom>
            <a:avLst/>
            <a:gdLst/>
            <a:ahLst/>
            <a:cxnLst/>
            <a:rect l="l" t="t" r="r" b="b"/>
            <a:pathLst>
              <a:path w="929412" h="1077579">
                <a:moveTo>
                  <a:pt x="0" y="0"/>
                </a:moveTo>
                <a:lnTo>
                  <a:pt x="929412" y="0"/>
                </a:lnTo>
                <a:lnTo>
                  <a:pt x="929412" y="1077580"/>
                </a:lnTo>
                <a:lnTo>
                  <a:pt x="0" y="10775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6" name="Freeform 16"/>
          <p:cNvSpPr/>
          <p:nvPr/>
        </p:nvSpPr>
        <p:spPr>
          <a:xfrm>
            <a:off x="16196311" y="1028700"/>
            <a:ext cx="1224330" cy="1151890"/>
          </a:xfrm>
          <a:custGeom>
            <a:avLst/>
            <a:gdLst/>
            <a:ahLst/>
            <a:cxnLst/>
            <a:rect l="l" t="t" r="r" b="b"/>
            <a:pathLst>
              <a:path w="1224330" h="1151890">
                <a:moveTo>
                  <a:pt x="0" y="0"/>
                </a:moveTo>
                <a:lnTo>
                  <a:pt x="1224329" y="0"/>
                </a:lnTo>
                <a:lnTo>
                  <a:pt x="1224329" y="1151890"/>
                </a:lnTo>
                <a:lnTo>
                  <a:pt x="0" y="11518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7" name="TextBox 17"/>
          <p:cNvSpPr txBox="1"/>
          <p:nvPr/>
        </p:nvSpPr>
        <p:spPr>
          <a:xfrm>
            <a:off x="4848029" y="1123950"/>
            <a:ext cx="8591942" cy="1122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60"/>
              </a:lnSpc>
            </a:pPr>
            <a:r>
              <a:rPr lang="en-US" sz="8000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transcript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04555" y="-1732120"/>
            <a:ext cx="20697110" cy="13751241"/>
            <a:chOff x="0" y="0"/>
            <a:chExt cx="27596147" cy="18334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Freeform 4"/>
            <p:cNvSpPr/>
            <p:nvPr/>
          </p:nvSpPr>
          <p:spPr>
            <a:xfrm>
              <a:off x="9214327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18428653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9214327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28653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9" name="Freeform 9"/>
          <p:cNvSpPr/>
          <p:nvPr/>
        </p:nvSpPr>
        <p:spPr>
          <a:xfrm rot="-1269966">
            <a:off x="-1736664" y="4009001"/>
            <a:ext cx="4451379" cy="1715804"/>
          </a:xfrm>
          <a:custGeom>
            <a:avLst/>
            <a:gdLst/>
            <a:ahLst/>
            <a:cxnLst/>
            <a:rect l="l" t="t" r="r" b="b"/>
            <a:pathLst>
              <a:path w="4451379" h="1715804">
                <a:moveTo>
                  <a:pt x="0" y="0"/>
                </a:moveTo>
                <a:lnTo>
                  <a:pt x="4451379" y="0"/>
                </a:lnTo>
                <a:lnTo>
                  <a:pt x="4451379" y="1715804"/>
                </a:lnTo>
                <a:lnTo>
                  <a:pt x="0" y="17158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10" name="Group 10"/>
          <p:cNvGrpSpPr/>
          <p:nvPr/>
        </p:nvGrpSpPr>
        <p:grpSpPr>
          <a:xfrm>
            <a:off x="1650564" y="2655520"/>
            <a:ext cx="15043777" cy="6602780"/>
            <a:chOff x="0" y="0"/>
            <a:chExt cx="3962147" cy="17390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962147" cy="1739004"/>
            </a:xfrm>
            <a:custGeom>
              <a:avLst/>
              <a:gdLst/>
              <a:ahLst/>
              <a:cxnLst/>
              <a:rect l="l" t="t" r="r" b="b"/>
              <a:pathLst>
                <a:path w="3962147" h="1739004">
                  <a:moveTo>
                    <a:pt x="26246" y="0"/>
                  </a:moveTo>
                  <a:lnTo>
                    <a:pt x="3935901" y="0"/>
                  </a:lnTo>
                  <a:cubicBezTo>
                    <a:pt x="3950396" y="0"/>
                    <a:pt x="3962147" y="11751"/>
                    <a:pt x="3962147" y="26246"/>
                  </a:cubicBezTo>
                  <a:lnTo>
                    <a:pt x="3962147" y="1712758"/>
                  </a:lnTo>
                  <a:cubicBezTo>
                    <a:pt x="3962147" y="1727253"/>
                    <a:pt x="3950396" y="1739004"/>
                    <a:pt x="3935901" y="1739004"/>
                  </a:cubicBezTo>
                  <a:lnTo>
                    <a:pt x="26246" y="1739004"/>
                  </a:lnTo>
                  <a:cubicBezTo>
                    <a:pt x="11751" y="1739004"/>
                    <a:pt x="0" y="1727253"/>
                    <a:pt x="0" y="1712758"/>
                  </a:cubicBezTo>
                  <a:lnTo>
                    <a:pt x="0" y="26246"/>
                  </a:lnTo>
                  <a:cubicBezTo>
                    <a:pt x="0" y="11751"/>
                    <a:pt x="11751" y="0"/>
                    <a:pt x="26246" y="0"/>
                  </a:cubicBezTo>
                  <a:close/>
                </a:path>
              </a:pathLst>
            </a:custGeom>
            <a:solidFill>
              <a:srgbClr val="925F64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3962147" cy="17961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341174" y="907674"/>
            <a:ext cx="9275361" cy="1530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2"/>
              </a:lnSpc>
            </a:pPr>
            <a:r>
              <a:rPr lang="en-US" sz="5600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what did i learn from this scene?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63508" y="3647034"/>
            <a:ext cx="13960984" cy="5542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71"/>
              </a:lnSpc>
            </a:pPr>
            <a:r>
              <a:rPr lang="en-US" sz="3408" b="1">
                <a:solidFill>
                  <a:srgbClr val="FDF6F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This scene not only teaches emotional intelligence but also provides a template for resolving conflicts and building resilience in real life.</a:t>
            </a:r>
          </a:p>
          <a:p>
            <a:pPr algn="l">
              <a:lnSpc>
                <a:spcPts val="4071"/>
              </a:lnSpc>
            </a:pPr>
            <a:r>
              <a:rPr lang="en-US" sz="2908" b="1">
                <a:solidFill>
                  <a:srgbClr val="FDF6F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In terms of movie:The movie has clear positive messages about choosing kindness, appreciating everyone for who they are (rather than what they look like), and true friendship; empathy, compassion, and perseverance are also strong themes. There's some fighting among tweens/young teens and sad moments involving a loss.</a:t>
            </a:r>
          </a:p>
          <a:p>
            <a:pPr algn="l">
              <a:lnSpc>
                <a:spcPts val="4771"/>
              </a:lnSpc>
            </a:pPr>
            <a:endParaRPr lang="en-US" sz="2908" b="1">
              <a:solidFill>
                <a:srgbClr val="FDF6F6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  <a:p>
            <a:pPr algn="l">
              <a:lnSpc>
                <a:spcPts val="4771"/>
              </a:lnSpc>
            </a:pPr>
            <a:endParaRPr lang="en-US" sz="2908" b="1">
              <a:solidFill>
                <a:srgbClr val="FDF6F6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  <p:sp>
        <p:nvSpPr>
          <p:cNvPr id="15" name="Freeform 15"/>
          <p:cNvSpPr/>
          <p:nvPr/>
        </p:nvSpPr>
        <p:spPr>
          <a:xfrm rot="-3452249">
            <a:off x="-247021" y="-408310"/>
            <a:ext cx="3750131" cy="3468871"/>
          </a:xfrm>
          <a:custGeom>
            <a:avLst/>
            <a:gdLst/>
            <a:ahLst/>
            <a:cxnLst/>
            <a:rect l="l" t="t" r="r" b="b"/>
            <a:pathLst>
              <a:path w="3750131" h="3468871">
                <a:moveTo>
                  <a:pt x="0" y="0"/>
                </a:moveTo>
                <a:lnTo>
                  <a:pt x="3750131" y="0"/>
                </a:lnTo>
                <a:lnTo>
                  <a:pt x="3750131" y="3468872"/>
                </a:lnTo>
                <a:lnTo>
                  <a:pt x="0" y="34688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6" name="Freeform 16"/>
          <p:cNvSpPr/>
          <p:nvPr/>
        </p:nvSpPr>
        <p:spPr>
          <a:xfrm rot="1535526" flipH="1">
            <a:off x="14656015" y="6599644"/>
            <a:ext cx="3436728" cy="3493497"/>
          </a:xfrm>
          <a:custGeom>
            <a:avLst/>
            <a:gdLst/>
            <a:ahLst/>
            <a:cxnLst/>
            <a:rect l="l" t="t" r="r" b="b"/>
            <a:pathLst>
              <a:path w="3436728" h="3493497">
                <a:moveTo>
                  <a:pt x="3436728" y="0"/>
                </a:moveTo>
                <a:lnTo>
                  <a:pt x="0" y="0"/>
                </a:lnTo>
                <a:lnTo>
                  <a:pt x="0" y="3493497"/>
                </a:lnTo>
                <a:lnTo>
                  <a:pt x="3436728" y="3493497"/>
                </a:lnTo>
                <a:lnTo>
                  <a:pt x="343672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04555" y="-1732120"/>
            <a:ext cx="20697110" cy="13751241"/>
            <a:chOff x="0" y="0"/>
            <a:chExt cx="27596147" cy="18334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Freeform 4"/>
            <p:cNvSpPr/>
            <p:nvPr/>
          </p:nvSpPr>
          <p:spPr>
            <a:xfrm>
              <a:off x="9214327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18428653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9214327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28653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439142" y="6675003"/>
            <a:ext cx="7820158" cy="2667000"/>
            <a:chOff x="0" y="0"/>
            <a:chExt cx="2059630" cy="7024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59630" cy="702420"/>
            </a:xfrm>
            <a:custGeom>
              <a:avLst/>
              <a:gdLst/>
              <a:ahLst/>
              <a:cxnLst/>
              <a:rect l="l" t="t" r="r" b="b"/>
              <a:pathLst>
                <a:path w="2059630" h="702420">
                  <a:moveTo>
                    <a:pt x="50490" y="0"/>
                  </a:moveTo>
                  <a:lnTo>
                    <a:pt x="2009140" y="0"/>
                  </a:lnTo>
                  <a:cubicBezTo>
                    <a:pt x="2037025" y="0"/>
                    <a:pt x="2059630" y="22605"/>
                    <a:pt x="2059630" y="50490"/>
                  </a:cubicBezTo>
                  <a:lnTo>
                    <a:pt x="2059630" y="651930"/>
                  </a:lnTo>
                  <a:cubicBezTo>
                    <a:pt x="2059630" y="665321"/>
                    <a:pt x="2054311" y="678163"/>
                    <a:pt x="2044842" y="687632"/>
                  </a:cubicBezTo>
                  <a:cubicBezTo>
                    <a:pt x="2035373" y="697100"/>
                    <a:pt x="2022531" y="702420"/>
                    <a:pt x="2009140" y="702420"/>
                  </a:cubicBezTo>
                  <a:lnTo>
                    <a:pt x="50490" y="702420"/>
                  </a:lnTo>
                  <a:cubicBezTo>
                    <a:pt x="37099" y="702420"/>
                    <a:pt x="24257" y="697100"/>
                    <a:pt x="14788" y="687632"/>
                  </a:cubicBezTo>
                  <a:cubicBezTo>
                    <a:pt x="5319" y="678163"/>
                    <a:pt x="0" y="665321"/>
                    <a:pt x="0" y="651930"/>
                  </a:cubicBezTo>
                  <a:lnTo>
                    <a:pt x="0" y="50490"/>
                  </a:lnTo>
                  <a:cubicBezTo>
                    <a:pt x="0" y="37099"/>
                    <a:pt x="5319" y="24257"/>
                    <a:pt x="14788" y="14788"/>
                  </a:cubicBezTo>
                  <a:cubicBezTo>
                    <a:pt x="24257" y="5319"/>
                    <a:pt x="37099" y="0"/>
                    <a:pt x="50490" y="0"/>
                  </a:cubicBezTo>
                  <a:close/>
                </a:path>
              </a:pathLst>
            </a:custGeom>
            <a:solidFill>
              <a:srgbClr val="FFF5DF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059630" cy="740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3109922"/>
            <a:ext cx="7820158" cy="2667000"/>
            <a:chOff x="0" y="0"/>
            <a:chExt cx="2059630" cy="7024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59630" cy="702420"/>
            </a:xfrm>
            <a:custGeom>
              <a:avLst/>
              <a:gdLst/>
              <a:ahLst/>
              <a:cxnLst/>
              <a:rect l="l" t="t" r="r" b="b"/>
              <a:pathLst>
                <a:path w="2059630" h="702420">
                  <a:moveTo>
                    <a:pt x="50490" y="0"/>
                  </a:moveTo>
                  <a:lnTo>
                    <a:pt x="2009140" y="0"/>
                  </a:lnTo>
                  <a:cubicBezTo>
                    <a:pt x="2037025" y="0"/>
                    <a:pt x="2059630" y="22605"/>
                    <a:pt x="2059630" y="50490"/>
                  </a:cubicBezTo>
                  <a:lnTo>
                    <a:pt x="2059630" y="651930"/>
                  </a:lnTo>
                  <a:cubicBezTo>
                    <a:pt x="2059630" y="665321"/>
                    <a:pt x="2054311" y="678163"/>
                    <a:pt x="2044842" y="687632"/>
                  </a:cubicBezTo>
                  <a:cubicBezTo>
                    <a:pt x="2035373" y="697100"/>
                    <a:pt x="2022531" y="702420"/>
                    <a:pt x="2009140" y="702420"/>
                  </a:cubicBezTo>
                  <a:lnTo>
                    <a:pt x="50490" y="702420"/>
                  </a:lnTo>
                  <a:cubicBezTo>
                    <a:pt x="37099" y="702420"/>
                    <a:pt x="24257" y="697100"/>
                    <a:pt x="14788" y="687632"/>
                  </a:cubicBezTo>
                  <a:cubicBezTo>
                    <a:pt x="5319" y="678163"/>
                    <a:pt x="0" y="665321"/>
                    <a:pt x="0" y="651930"/>
                  </a:cubicBezTo>
                  <a:lnTo>
                    <a:pt x="0" y="50490"/>
                  </a:lnTo>
                  <a:cubicBezTo>
                    <a:pt x="0" y="37099"/>
                    <a:pt x="5319" y="24257"/>
                    <a:pt x="14788" y="14788"/>
                  </a:cubicBezTo>
                  <a:cubicBezTo>
                    <a:pt x="24257" y="5319"/>
                    <a:pt x="37099" y="0"/>
                    <a:pt x="50490" y="0"/>
                  </a:cubicBezTo>
                  <a:close/>
                </a:path>
              </a:pathLst>
            </a:custGeom>
            <a:solidFill>
              <a:srgbClr val="FFF5DF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059630" cy="740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39142" y="3109922"/>
            <a:ext cx="7820158" cy="2667000"/>
            <a:chOff x="0" y="0"/>
            <a:chExt cx="2059630" cy="7024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59630" cy="702420"/>
            </a:xfrm>
            <a:custGeom>
              <a:avLst/>
              <a:gdLst/>
              <a:ahLst/>
              <a:cxnLst/>
              <a:rect l="l" t="t" r="r" b="b"/>
              <a:pathLst>
                <a:path w="2059630" h="702420">
                  <a:moveTo>
                    <a:pt x="50490" y="0"/>
                  </a:moveTo>
                  <a:lnTo>
                    <a:pt x="2009140" y="0"/>
                  </a:lnTo>
                  <a:cubicBezTo>
                    <a:pt x="2037025" y="0"/>
                    <a:pt x="2059630" y="22605"/>
                    <a:pt x="2059630" y="50490"/>
                  </a:cubicBezTo>
                  <a:lnTo>
                    <a:pt x="2059630" y="651930"/>
                  </a:lnTo>
                  <a:cubicBezTo>
                    <a:pt x="2059630" y="665321"/>
                    <a:pt x="2054311" y="678163"/>
                    <a:pt x="2044842" y="687632"/>
                  </a:cubicBezTo>
                  <a:cubicBezTo>
                    <a:pt x="2035373" y="697100"/>
                    <a:pt x="2022531" y="702420"/>
                    <a:pt x="2009140" y="702420"/>
                  </a:cubicBezTo>
                  <a:lnTo>
                    <a:pt x="50490" y="702420"/>
                  </a:lnTo>
                  <a:cubicBezTo>
                    <a:pt x="37099" y="702420"/>
                    <a:pt x="24257" y="697100"/>
                    <a:pt x="14788" y="687632"/>
                  </a:cubicBezTo>
                  <a:cubicBezTo>
                    <a:pt x="5319" y="678163"/>
                    <a:pt x="0" y="665321"/>
                    <a:pt x="0" y="651930"/>
                  </a:cubicBezTo>
                  <a:lnTo>
                    <a:pt x="0" y="50490"/>
                  </a:lnTo>
                  <a:cubicBezTo>
                    <a:pt x="0" y="37099"/>
                    <a:pt x="5319" y="24257"/>
                    <a:pt x="14788" y="14788"/>
                  </a:cubicBezTo>
                  <a:cubicBezTo>
                    <a:pt x="24257" y="5319"/>
                    <a:pt x="37099" y="0"/>
                    <a:pt x="50490" y="0"/>
                  </a:cubicBezTo>
                  <a:close/>
                </a:path>
              </a:pathLst>
            </a:custGeom>
            <a:solidFill>
              <a:srgbClr val="FFF5DF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59630" cy="740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8700" y="6675003"/>
            <a:ext cx="7820158" cy="2667000"/>
            <a:chOff x="0" y="0"/>
            <a:chExt cx="2059630" cy="7024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59630" cy="702420"/>
            </a:xfrm>
            <a:custGeom>
              <a:avLst/>
              <a:gdLst/>
              <a:ahLst/>
              <a:cxnLst/>
              <a:rect l="l" t="t" r="r" b="b"/>
              <a:pathLst>
                <a:path w="2059630" h="702420">
                  <a:moveTo>
                    <a:pt x="50490" y="0"/>
                  </a:moveTo>
                  <a:lnTo>
                    <a:pt x="2009140" y="0"/>
                  </a:lnTo>
                  <a:cubicBezTo>
                    <a:pt x="2037025" y="0"/>
                    <a:pt x="2059630" y="22605"/>
                    <a:pt x="2059630" y="50490"/>
                  </a:cubicBezTo>
                  <a:lnTo>
                    <a:pt x="2059630" y="651930"/>
                  </a:lnTo>
                  <a:cubicBezTo>
                    <a:pt x="2059630" y="665321"/>
                    <a:pt x="2054311" y="678163"/>
                    <a:pt x="2044842" y="687632"/>
                  </a:cubicBezTo>
                  <a:cubicBezTo>
                    <a:pt x="2035373" y="697100"/>
                    <a:pt x="2022531" y="702420"/>
                    <a:pt x="2009140" y="702420"/>
                  </a:cubicBezTo>
                  <a:lnTo>
                    <a:pt x="50490" y="702420"/>
                  </a:lnTo>
                  <a:cubicBezTo>
                    <a:pt x="37099" y="702420"/>
                    <a:pt x="24257" y="697100"/>
                    <a:pt x="14788" y="687632"/>
                  </a:cubicBezTo>
                  <a:cubicBezTo>
                    <a:pt x="5319" y="678163"/>
                    <a:pt x="0" y="665321"/>
                    <a:pt x="0" y="651930"/>
                  </a:cubicBezTo>
                  <a:lnTo>
                    <a:pt x="0" y="50490"/>
                  </a:lnTo>
                  <a:cubicBezTo>
                    <a:pt x="0" y="37099"/>
                    <a:pt x="5319" y="24257"/>
                    <a:pt x="14788" y="14788"/>
                  </a:cubicBezTo>
                  <a:cubicBezTo>
                    <a:pt x="24257" y="5319"/>
                    <a:pt x="37099" y="0"/>
                    <a:pt x="50490" y="0"/>
                  </a:cubicBezTo>
                  <a:close/>
                </a:path>
              </a:pathLst>
            </a:custGeom>
            <a:solidFill>
              <a:srgbClr val="FFF5DF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2059630" cy="740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3218437" y="1123950"/>
            <a:ext cx="11851125" cy="1122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60"/>
              </a:lnSpc>
            </a:pPr>
            <a:r>
              <a:rPr lang="en-US" sz="8000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vocabulary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60051" y="3997652"/>
            <a:ext cx="6804257" cy="125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Humble- Modest; not overly proud or boastful</a:t>
            </a:r>
          </a:p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burden- something  worrisome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823692" y="3697190"/>
            <a:ext cx="7051057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Courage- The ability to do something difficult or face danger without fear.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947092" y="7342079"/>
            <a:ext cx="6804257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Peer pressure-  Influence from people in your age group to behave in a certain way.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13250" y="7342079"/>
            <a:ext cx="7051057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Precept-A rule or principle that guides behavior or action 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481253" y="2652396"/>
            <a:ext cx="915052" cy="915052"/>
            <a:chOff x="0" y="0"/>
            <a:chExt cx="1220069" cy="1220069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1220069" cy="1220069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1272D"/>
              </a:solidFill>
            </p:spPr>
            <p:txBody>
              <a:bodyPr/>
              <a:lstStyle/>
              <a:p>
                <a:endParaRPr lang="en-JP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386480" y="66675"/>
              <a:ext cx="447110" cy="1060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961"/>
                </a:lnSpc>
              </a:pPr>
              <a:r>
                <a:rPr lang="en-US" sz="5571">
                  <a:solidFill>
                    <a:srgbClr val="F4C366"/>
                  </a:solidFill>
                  <a:latin typeface="Boulder"/>
                  <a:ea typeface="Boulder"/>
                  <a:cs typeface="Boulder"/>
                  <a:sym typeface="Boulder"/>
                </a:rPr>
                <a:t>1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891695" y="2652396"/>
            <a:ext cx="915052" cy="915052"/>
            <a:chOff x="0" y="0"/>
            <a:chExt cx="1220069" cy="1220069"/>
          </a:xfrm>
        </p:grpSpPr>
        <p:grpSp>
          <p:nvGrpSpPr>
            <p:cNvPr id="32" name="Group 32"/>
            <p:cNvGrpSpPr/>
            <p:nvPr/>
          </p:nvGrpSpPr>
          <p:grpSpPr>
            <a:xfrm>
              <a:off x="0" y="0"/>
              <a:ext cx="1220069" cy="1220069"/>
              <a:chOff x="0" y="0"/>
              <a:chExt cx="812800" cy="8128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1272D"/>
              </a:solidFill>
            </p:spPr>
            <p:txBody>
              <a:bodyPr/>
              <a:lstStyle/>
              <a:p>
                <a:endParaRPr lang="en-JP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310248" y="66675"/>
              <a:ext cx="599574" cy="1060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961"/>
                </a:lnSpc>
              </a:pPr>
              <a:r>
                <a:rPr lang="en-US" sz="5571">
                  <a:solidFill>
                    <a:srgbClr val="F4C366"/>
                  </a:solidFill>
                  <a:latin typeface="Boulder"/>
                  <a:ea typeface="Boulder"/>
                  <a:cs typeface="Boulder"/>
                  <a:sym typeface="Boulder"/>
                </a:rPr>
                <a:t>2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481253" y="6098985"/>
            <a:ext cx="915052" cy="915052"/>
            <a:chOff x="0" y="0"/>
            <a:chExt cx="1220069" cy="1220069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1220069" cy="1220069"/>
              <a:chOff x="0" y="0"/>
              <a:chExt cx="812800" cy="8128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1272D"/>
              </a:solidFill>
            </p:spPr>
            <p:txBody>
              <a:bodyPr/>
              <a:lstStyle/>
              <a:p>
                <a:endParaRPr lang="en-JP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311188" y="66675"/>
              <a:ext cx="597694" cy="1060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961"/>
                </a:lnSpc>
              </a:pPr>
              <a:r>
                <a:rPr lang="en-US" sz="5571">
                  <a:solidFill>
                    <a:srgbClr val="F4C366"/>
                  </a:solidFill>
                  <a:latin typeface="Boulder"/>
                  <a:ea typeface="Boulder"/>
                  <a:cs typeface="Boulder"/>
                  <a:sym typeface="Boulder"/>
                </a:rPr>
                <a:t>3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891695" y="6217477"/>
            <a:ext cx="915052" cy="915052"/>
            <a:chOff x="0" y="0"/>
            <a:chExt cx="1220069" cy="1220069"/>
          </a:xfrm>
        </p:grpSpPr>
        <p:grpSp>
          <p:nvGrpSpPr>
            <p:cNvPr id="42" name="Group 42"/>
            <p:cNvGrpSpPr/>
            <p:nvPr/>
          </p:nvGrpSpPr>
          <p:grpSpPr>
            <a:xfrm>
              <a:off x="0" y="0"/>
              <a:ext cx="1220069" cy="1220069"/>
              <a:chOff x="0" y="0"/>
              <a:chExt cx="812800" cy="81280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1272D"/>
              </a:solidFill>
            </p:spPr>
            <p:txBody>
              <a:bodyPr/>
              <a:lstStyle/>
              <a:p>
                <a:endParaRPr lang="en-JP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45" name="TextBox 45"/>
            <p:cNvSpPr txBox="1"/>
            <p:nvPr/>
          </p:nvSpPr>
          <p:spPr>
            <a:xfrm>
              <a:off x="279678" y="66675"/>
              <a:ext cx="660714" cy="1060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961"/>
                </a:lnSpc>
              </a:pPr>
              <a:r>
                <a:rPr lang="en-US" sz="5571">
                  <a:solidFill>
                    <a:srgbClr val="F4C366"/>
                  </a:solidFill>
                  <a:latin typeface="Boulder"/>
                  <a:ea typeface="Boulder"/>
                  <a:cs typeface="Boulder"/>
                  <a:sym typeface="Boulder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04555" y="-1732120"/>
            <a:ext cx="20697110" cy="13751241"/>
            <a:chOff x="0" y="0"/>
            <a:chExt cx="27596147" cy="18334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Freeform 4"/>
            <p:cNvSpPr/>
            <p:nvPr/>
          </p:nvSpPr>
          <p:spPr>
            <a:xfrm>
              <a:off x="9214327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18428653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9214327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28653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97890" y="2565250"/>
            <a:ext cx="13963930" cy="6693050"/>
            <a:chOff x="0" y="0"/>
            <a:chExt cx="3677743" cy="176277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77743" cy="1762779"/>
            </a:xfrm>
            <a:custGeom>
              <a:avLst/>
              <a:gdLst/>
              <a:ahLst/>
              <a:cxnLst/>
              <a:rect l="l" t="t" r="r" b="b"/>
              <a:pathLst>
                <a:path w="3677743" h="1762779">
                  <a:moveTo>
                    <a:pt x="28276" y="0"/>
                  </a:moveTo>
                  <a:lnTo>
                    <a:pt x="3649468" y="0"/>
                  </a:lnTo>
                  <a:cubicBezTo>
                    <a:pt x="3656967" y="0"/>
                    <a:pt x="3664159" y="2979"/>
                    <a:pt x="3669461" y="8282"/>
                  </a:cubicBezTo>
                  <a:cubicBezTo>
                    <a:pt x="3674764" y="13584"/>
                    <a:pt x="3677743" y="20776"/>
                    <a:pt x="3677743" y="28276"/>
                  </a:cubicBezTo>
                  <a:lnTo>
                    <a:pt x="3677743" y="1734503"/>
                  </a:lnTo>
                  <a:cubicBezTo>
                    <a:pt x="3677743" y="1742002"/>
                    <a:pt x="3674764" y="1749194"/>
                    <a:pt x="3669461" y="1754497"/>
                  </a:cubicBezTo>
                  <a:cubicBezTo>
                    <a:pt x="3664159" y="1759800"/>
                    <a:pt x="3656967" y="1762779"/>
                    <a:pt x="3649468" y="1762779"/>
                  </a:cubicBezTo>
                  <a:lnTo>
                    <a:pt x="28276" y="1762779"/>
                  </a:lnTo>
                  <a:cubicBezTo>
                    <a:pt x="20776" y="1762779"/>
                    <a:pt x="13584" y="1759800"/>
                    <a:pt x="8282" y="1754497"/>
                  </a:cubicBezTo>
                  <a:cubicBezTo>
                    <a:pt x="2979" y="1749194"/>
                    <a:pt x="0" y="1742002"/>
                    <a:pt x="0" y="1734503"/>
                  </a:cubicBezTo>
                  <a:lnTo>
                    <a:pt x="0" y="28276"/>
                  </a:lnTo>
                  <a:cubicBezTo>
                    <a:pt x="0" y="20776"/>
                    <a:pt x="2979" y="13584"/>
                    <a:pt x="8282" y="8282"/>
                  </a:cubicBezTo>
                  <a:cubicBezTo>
                    <a:pt x="13584" y="2979"/>
                    <a:pt x="20776" y="0"/>
                    <a:pt x="28276" y="0"/>
                  </a:cubicBezTo>
                  <a:close/>
                </a:path>
              </a:pathLst>
            </a:custGeom>
            <a:solidFill>
              <a:srgbClr val="FFF5DF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677743" cy="1800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34411" y="3112135"/>
            <a:ext cx="698356" cy="69835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27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1601" tIns="21601" rIns="21601" bIns="21601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434411" y="4477801"/>
            <a:ext cx="698356" cy="69835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27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1601" tIns="21601" rIns="21601" bIns="21601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434411" y="5843466"/>
            <a:ext cx="698356" cy="69835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27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1601" tIns="21601" rIns="21601" bIns="21601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34411" y="7628232"/>
            <a:ext cx="698356" cy="698356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27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1601" tIns="21601" rIns="21601" bIns="21601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14204336" y="1045625"/>
            <a:ext cx="3114967" cy="8418830"/>
          </a:xfrm>
          <a:custGeom>
            <a:avLst/>
            <a:gdLst/>
            <a:ahLst/>
            <a:cxnLst/>
            <a:rect l="l" t="t" r="r" b="b"/>
            <a:pathLst>
              <a:path w="3114967" h="8418830">
                <a:moveTo>
                  <a:pt x="0" y="0"/>
                </a:moveTo>
                <a:lnTo>
                  <a:pt x="3114967" y="0"/>
                </a:lnTo>
                <a:lnTo>
                  <a:pt x="3114967" y="8418831"/>
                </a:lnTo>
                <a:lnTo>
                  <a:pt x="0" y="84188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5" name="TextBox 25"/>
          <p:cNvSpPr txBox="1"/>
          <p:nvPr/>
        </p:nvSpPr>
        <p:spPr>
          <a:xfrm>
            <a:off x="1028700" y="1123950"/>
            <a:ext cx="16230600" cy="1122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60"/>
              </a:lnSpc>
            </a:pPr>
            <a:r>
              <a:rPr lang="en-US" sz="8000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questions provided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778289" y="3054985"/>
            <a:ext cx="10714018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Why does Auggie apologize tp Via?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655629" y="3169285"/>
            <a:ext cx="255921" cy="58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9"/>
              </a:lnSpc>
            </a:pPr>
            <a:r>
              <a:rPr lang="en-US" sz="4252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611994" y="4534951"/>
            <a:ext cx="343190" cy="58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9"/>
              </a:lnSpc>
            </a:pPr>
            <a:r>
              <a:rPr lang="en-US" sz="4252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778289" y="4420651"/>
            <a:ext cx="11212709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How does Via respond when Auggie says he’s sorry?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612532" y="5900616"/>
            <a:ext cx="342114" cy="58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9"/>
              </a:lnSpc>
            </a:pPr>
            <a:r>
              <a:rPr lang="en-US" sz="4252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778289" y="5786316"/>
            <a:ext cx="10714018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What do you think the relationship between Auggie and Via shows us about family?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778289" y="7571082"/>
            <a:ext cx="10426047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Why do you think about Auggie feels like he’s burden?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94496" y="7685382"/>
            <a:ext cx="378186" cy="58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9"/>
              </a:lnSpc>
            </a:pPr>
            <a:r>
              <a:rPr lang="en-US" sz="4252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04555" y="-1732120"/>
            <a:ext cx="20697110" cy="13751241"/>
            <a:chOff x="0" y="0"/>
            <a:chExt cx="27596147" cy="18334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Freeform 4"/>
            <p:cNvSpPr/>
            <p:nvPr/>
          </p:nvSpPr>
          <p:spPr>
            <a:xfrm>
              <a:off x="9214327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18428653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9214327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28653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103983" y="3141817"/>
            <a:ext cx="14080034" cy="5713234"/>
            <a:chOff x="0" y="0"/>
            <a:chExt cx="3708322" cy="15047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708322" cy="1504720"/>
            </a:xfrm>
            <a:custGeom>
              <a:avLst/>
              <a:gdLst/>
              <a:ahLst/>
              <a:cxnLst/>
              <a:rect l="l" t="t" r="r" b="b"/>
              <a:pathLst>
                <a:path w="3708322" h="1504720">
                  <a:moveTo>
                    <a:pt x="28042" y="0"/>
                  </a:moveTo>
                  <a:lnTo>
                    <a:pt x="3680279" y="0"/>
                  </a:lnTo>
                  <a:cubicBezTo>
                    <a:pt x="3687717" y="0"/>
                    <a:pt x="3694849" y="2954"/>
                    <a:pt x="3700108" y="8213"/>
                  </a:cubicBezTo>
                  <a:cubicBezTo>
                    <a:pt x="3705367" y="13472"/>
                    <a:pt x="3708322" y="20605"/>
                    <a:pt x="3708322" y="28042"/>
                  </a:cubicBezTo>
                  <a:lnTo>
                    <a:pt x="3708322" y="1476678"/>
                  </a:lnTo>
                  <a:cubicBezTo>
                    <a:pt x="3708322" y="1484115"/>
                    <a:pt x="3705367" y="1491248"/>
                    <a:pt x="3700108" y="1496507"/>
                  </a:cubicBezTo>
                  <a:cubicBezTo>
                    <a:pt x="3694849" y="1501766"/>
                    <a:pt x="3687717" y="1504720"/>
                    <a:pt x="3680279" y="1504720"/>
                  </a:cubicBezTo>
                  <a:lnTo>
                    <a:pt x="28042" y="1504720"/>
                  </a:lnTo>
                  <a:cubicBezTo>
                    <a:pt x="20605" y="1504720"/>
                    <a:pt x="13472" y="1501766"/>
                    <a:pt x="8213" y="1496507"/>
                  </a:cubicBezTo>
                  <a:cubicBezTo>
                    <a:pt x="2954" y="1491248"/>
                    <a:pt x="0" y="1484115"/>
                    <a:pt x="0" y="1476678"/>
                  </a:cubicBezTo>
                  <a:lnTo>
                    <a:pt x="0" y="28042"/>
                  </a:lnTo>
                  <a:cubicBezTo>
                    <a:pt x="0" y="20605"/>
                    <a:pt x="2954" y="13472"/>
                    <a:pt x="8213" y="8213"/>
                  </a:cubicBezTo>
                  <a:cubicBezTo>
                    <a:pt x="13472" y="2954"/>
                    <a:pt x="20605" y="0"/>
                    <a:pt x="28042" y="0"/>
                  </a:cubicBezTo>
                  <a:close/>
                </a:path>
              </a:pathLst>
            </a:custGeom>
            <a:solidFill>
              <a:srgbClr val="FFF5DF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708322" cy="1542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328492" y="3645125"/>
            <a:ext cx="11631015" cy="4668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2200">
                <a:solidFill>
                  <a:srgbClr val="723A36"/>
                </a:solidFill>
                <a:latin typeface="Quicksand"/>
                <a:ea typeface="Quicksand"/>
                <a:cs typeface="Quicksand"/>
                <a:sym typeface="Quicksand"/>
              </a:rPr>
              <a:t>1.</a:t>
            </a:r>
            <a:r>
              <a:rPr lang="en-US" sz="22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Acknowledge and Express Feelings:</a:t>
            </a:r>
            <a:r>
              <a:rPr lang="en-US" sz="2200">
                <a:solidFill>
                  <a:srgbClr val="723A36"/>
                </a:solidFill>
                <a:latin typeface="Quicksand"/>
                <a:ea typeface="Quicksand"/>
                <a:cs typeface="Quicksand"/>
                <a:sym typeface="Quicksand"/>
              </a:rPr>
              <a:t> • Like Auggie, share how you feel honestly, even if it’s hard. This builds trust. • Example: “I feel like I’m taking too much attention, and it’s making me feel bad.”</a:t>
            </a:r>
          </a:p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723A36"/>
                </a:solidFill>
                <a:latin typeface="Quicksand"/>
                <a:ea typeface="Quicksand"/>
                <a:cs typeface="Quicksand"/>
                <a:sym typeface="Quicksand"/>
              </a:rPr>
              <a:t> 2.</a:t>
            </a:r>
            <a:r>
              <a:rPr lang="en-US" sz="22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Listen Actively</a:t>
            </a:r>
            <a:r>
              <a:rPr lang="en-US" sz="2200">
                <a:solidFill>
                  <a:srgbClr val="723A36"/>
                </a:solidFill>
                <a:latin typeface="Quicksand"/>
                <a:ea typeface="Quicksand"/>
                <a:cs typeface="Quicksand"/>
                <a:sym typeface="Quicksand"/>
              </a:rPr>
              <a:t>: • Via listens without interrupting, showing patience and empathy. When resolving miscommunication, prioritize understanding over reacting. • Example: “Can you tell me how you feel? I want to understand better.”</a:t>
            </a:r>
          </a:p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723A36"/>
                </a:solidFill>
                <a:latin typeface="Quicksand"/>
                <a:ea typeface="Quicksand"/>
                <a:cs typeface="Quicksand"/>
                <a:sym typeface="Quicksand"/>
              </a:rPr>
              <a:t> 3. </a:t>
            </a:r>
            <a:r>
              <a:rPr lang="en-US" sz="22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Reframe the Situation</a:t>
            </a:r>
            <a:r>
              <a:rPr lang="en-US" sz="2200">
                <a:solidFill>
                  <a:srgbClr val="723A36"/>
                </a:solidFill>
                <a:latin typeface="Quicksand"/>
                <a:ea typeface="Quicksand"/>
                <a:cs typeface="Quicksand"/>
                <a:sym typeface="Quicksand"/>
              </a:rPr>
              <a:t>: • Via helps Auggie see his value, turning his guilt into pride. This is a powerful resilience-building strategy. • Example: “Yes, it’s tough, but think about how much we’ve grown because of you.”</a:t>
            </a:r>
          </a:p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723A36"/>
                </a:solidFill>
                <a:latin typeface="Quicksand"/>
                <a:ea typeface="Quicksand"/>
                <a:cs typeface="Quicksand"/>
                <a:sym typeface="Quicksand"/>
              </a:rPr>
              <a:t> 4. </a:t>
            </a:r>
            <a:r>
              <a:rPr lang="en-US" sz="22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Compromise and Humor:</a:t>
            </a:r>
            <a:r>
              <a:rPr lang="en-US" sz="2200">
                <a:solidFill>
                  <a:srgbClr val="723A36"/>
                </a:solidFill>
                <a:latin typeface="Quicksand"/>
                <a:ea typeface="Quicksand"/>
                <a:cs typeface="Quicksand"/>
                <a:sym typeface="Quicksand"/>
              </a:rPr>
              <a:t> • Ending the conversation with humor (“Don’t touch my stuff”) lightens the mood, showing how positivity strengthens bonds. Stretching Learning into Your Life</a:t>
            </a:r>
          </a:p>
        </p:txBody>
      </p:sp>
      <p:sp>
        <p:nvSpPr>
          <p:cNvPr id="13" name="Freeform 13"/>
          <p:cNvSpPr/>
          <p:nvPr/>
        </p:nvSpPr>
        <p:spPr>
          <a:xfrm rot="1391906">
            <a:off x="-2105085" y="6145826"/>
            <a:ext cx="5783470" cy="3383330"/>
          </a:xfrm>
          <a:custGeom>
            <a:avLst/>
            <a:gdLst/>
            <a:ahLst/>
            <a:cxnLst/>
            <a:rect l="l" t="t" r="r" b="b"/>
            <a:pathLst>
              <a:path w="5783470" h="3383330">
                <a:moveTo>
                  <a:pt x="0" y="0"/>
                </a:moveTo>
                <a:lnTo>
                  <a:pt x="5783470" y="0"/>
                </a:lnTo>
                <a:lnTo>
                  <a:pt x="5783470" y="3383329"/>
                </a:lnTo>
                <a:lnTo>
                  <a:pt x="0" y="33833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4" name="TextBox 14"/>
          <p:cNvSpPr txBox="1"/>
          <p:nvPr/>
        </p:nvSpPr>
        <p:spPr>
          <a:xfrm>
            <a:off x="1961664" y="1479573"/>
            <a:ext cx="14364672" cy="1104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0"/>
              </a:lnSpc>
            </a:pPr>
            <a:r>
              <a:rPr lang="en-US" sz="4000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How to Negotiate Miscommunication and Build Resilience</a:t>
            </a:r>
          </a:p>
        </p:txBody>
      </p:sp>
      <p:sp>
        <p:nvSpPr>
          <p:cNvPr id="15" name="Freeform 15"/>
          <p:cNvSpPr/>
          <p:nvPr/>
        </p:nvSpPr>
        <p:spPr>
          <a:xfrm rot="1857155">
            <a:off x="14273798" y="-326143"/>
            <a:ext cx="5323287" cy="2051885"/>
          </a:xfrm>
          <a:custGeom>
            <a:avLst/>
            <a:gdLst/>
            <a:ahLst/>
            <a:cxnLst/>
            <a:rect l="l" t="t" r="r" b="b"/>
            <a:pathLst>
              <a:path w="5323287" h="2051885">
                <a:moveTo>
                  <a:pt x="0" y="0"/>
                </a:moveTo>
                <a:lnTo>
                  <a:pt x="5323287" y="0"/>
                </a:lnTo>
                <a:lnTo>
                  <a:pt x="5323287" y="2051885"/>
                </a:lnTo>
                <a:lnTo>
                  <a:pt x="0" y="2051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04555" y="-1732120"/>
            <a:ext cx="20697110" cy="13751241"/>
            <a:chOff x="0" y="0"/>
            <a:chExt cx="27596147" cy="18334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Freeform 4"/>
            <p:cNvSpPr/>
            <p:nvPr/>
          </p:nvSpPr>
          <p:spPr>
            <a:xfrm>
              <a:off x="9214327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18428653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9214327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28653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36410" y="3545066"/>
            <a:ext cx="7144669" cy="5713234"/>
            <a:chOff x="0" y="0"/>
            <a:chExt cx="1881724" cy="15047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81724" cy="1504720"/>
            </a:xfrm>
            <a:custGeom>
              <a:avLst/>
              <a:gdLst/>
              <a:ahLst/>
              <a:cxnLst/>
              <a:rect l="l" t="t" r="r" b="b"/>
              <a:pathLst>
                <a:path w="1881724" h="1504720">
                  <a:moveTo>
                    <a:pt x="55263" y="0"/>
                  </a:moveTo>
                  <a:lnTo>
                    <a:pt x="1826460" y="0"/>
                  </a:lnTo>
                  <a:cubicBezTo>
                    <a:pt x="1856981" y="0"/>
                    <a:pt x="1881724" y="24742"/>
                    <a:pt x="1881724" y="55263"/>
                  </a:cubicBezTo>
                  <a:lnTo>
                    <a:pt x="1881724" y="1449457"/>
                  </a:lnTo>
                  <a:cubicBezTo>
                    <a:pt x="1881724" y="1464114"/>
                    <a:pt x="1875901" y="1478170"/>
                    <a:pt x="1865537" y="1488534"/>
                  </a:cubicBezTo>
                  <a:cubicBezTo>
                    <a:pt x="1855173" y="1498898"/>
                    <a:pt x="1841117" y="1504720"/>
                    <a:pt x="1826460" y="1504720"/>
                  </a:cubicBezTo>
                  <a:lnTo>
                    <a:pt x="55263" y="1504720"/>
                  </a:lnTo>
                  <a:cubicBezTo>
                    <a:pt x="24742" y="1504720"/>
                    <a:pt x="0" y="1479978"/>
                    <a:pt x="0" y="1449457"/>
                  </a:cubicBezTo>
                  <a:lnTo>
                    <a:pt x="0" y="55263"/>
                  </a:lnTo>
                  <a:cubicBezTo>
                    <a:pt x="0" y="24742"/>
                    <a:pt x="24742" y="0"/>
                    <a:pt x="55263" y="0"/>
                  </a:cubicBezTo>
                  <a:close/>
                </a:path>
              </a:pathLst>
            </a:custGeom>
            <a:solidFill>
              <a:srgbClr val="FFF5DF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881724" cy="1542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506921" y="3545066"/>
            <a:ext cx="7144669" cy="5713234"/>
            <a:chOff x="0" y="0"/>
            <a:chExt cx="1881724" cy="15047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81724" cy="1504720"/>
            </a:xfrm>
            <a:custGeom>
              <a:avLst/>
              <a:gdLst/>
              <a:ahLst/>
              <a:cxnLst/>
              <a:rect l="l" t="t" r="r" b="b"/>
              <a:pathLst>
                <a:path w="1881724" h="1504720">
                  <a:moveTo>
                    <a:pt x="55263" y="0"/>
                  </a:moveTo>
                  <a:lnTo>
                    <a:pt x="1826460" y="0"/>
                  </a:lnTo>
                  <a:cubicBezTo>
                    <a:pt x="1856981" y="0"/>
                    <a:pt x="1881724" y="24742"/>
                    <a:pt x="1881724" y="55263"/>
                  </a:cubicBezTo>
                  <a:lnTo>
                    <a:pt x="1881724" y="1449457"/>
                  </a:lnTo>
                  <a:cubicBezTo>
                    <a:pt x="1881724" y="1464114"/>
                    <a:pt x="1875901" y="1478170"/>
                    <a:pt x="1865537" y="1488534"/>
                  </a:cubicBezTo>
                  <a:cubicBezTo>
                    <a:pt x="1855173" y="1498898"/>
                    <a:pt x="1841117" y="1504720"/>
                    <a:pt x="1826460" y="1504720"/>
                  </a:cubicBezTo>
                  <a:lnTo>
                    <a:pt x="55263" y="1504720"/>
                  </a:lnTo>
                  <a:cubicBezTo>
                    <a:pt x="24742" y="1504720"/>
                    <a:pt x="0" y="1479978"/>
                    <a:pt x="0" y="1449457"/>
                  </a:cubicBezTo>
                  <a:lnTo>
                    <a:pt x="0" y="55263"/>
                  </a:lnTo>
                  <a:cubicBezTo>
                    <a:pt x="0" y="24742"/>
                    <a:pt x="24742" y="0"/>
                    <a:pt x="55263" y="0"/>
                  </a:cubicBezTo>
                  <a:close/>
                </a:path>
              </a:pathLst>
            </a:custGeom>
            <a:solidFill>
              <a:srgbClr val="C127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881724" cy="1542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865191" y="1930446"/>
            <a:ext cx="8557617" cy="1122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60"/>
              </a:lnSpc>
            </a:pPr>
            <a:r>
              <a:rPr lang="en-US" sz="8000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fun activity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09294" y="5192655"/>
            <a:ext cx="5598901" cy="348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3" lvl="1" indent="-269876" algn="l">
              <a:lnSpc>
                <a:spcPts val="3500"/>
              </a:lnSpc>
              <a:buAutoNum type="arabicPeriod"/>
            </a:pPr>
            <a:r>
              <a:rPr lang="en-US" sz="25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SORRY</a:t>
            </a:r>
          </a:p>
          <a:p>
            <a:pPr marL="539753" lvl="1" indent="-269876" algn="l">
              <a:lnSpc>
                <a:spcPts val="3500"/>
              </a:lnSpc>
              <a:buAutoNum type="arabicPeriod"/>
            </a:pPr>
            <a:r>
              <a:rPr lang="en-US" sz="25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GUILT</a:t>
            </a:r>
          </a:p>
          <a:p>
            <a:pPr marL="539753" lvl="1" indent="-269876" algn="l">
              <a:lnSpc>
                <a:spcPts val="3500"/>
              </a:lnSpc>
              <a:buAutoNum type="arabicPeriod"/>
            </a:pPr>
            <a:r>
              <a:rPr lang="en-US" sz="25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 BURDEN</a:t>
            </a:r>
          </a:p>
          <a:p>
            <a:pPr marL="539753" lvl="1" indent="-269876" algn="l">
              <a:lnSpc>
                <a:spcPts val="3500"/>
              </a:lnSpc>
              <a:buAutoNum type="arabicPeriod"/>
            </a:pPr>
            <a:r>
              <a:rPr lang="en-US" sz="25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SIBLINGS </a:t>
            </a:r>
          </a:p>
          <a:p>
            <a:pPr marL="539753" lvl="1" indent="-269876" algn="l">
              <a:lnSpc>
                <a:spcPts val="3500"/>
              </a:lnSpc>
              <a:buAutoNum type="arabicPeriod"/>
            </a:pPr>
            <a:r>
              <a:rPr lang="en-US" sz="25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LENS </a:t>
            </a:r>
          </a:p>
          <a:p>
            <a:pPr marL="539753" lvl="1" indent="-269876" algn="l">
              <a:lnSpc>
                <a:spcPts val="3500"/>
              </a:lnSpc>
              <a:buAutoNum type="arabicPeriod"/>
            </a:pPr>
            <a:r>
              <a:rPr lang="en-US" sz="25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RESILIENCE </a:t>
            </a:r>
          </a:p>
          <a:p>
            <a:pPr marL="539753" lvl="1" indent="-269876" algn="l">
              <a:lnSpc>
                <a:spcPts val="3500"/>
              </a:lnSpc>
              <a:buAutoNum type="arabicPeriod"/>
            </a:pPr>
            <a:r>
              <a:rPr lang="en-US" sz="25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EMPATHY</a:t>
            </a:r>
          </a:p>
          <a:p>
            <a:pPr marL="539753" lvl="1" indent="-269876" algn="just">
              <a:lnSpc>
                <a:spcPts val="3500"/>
              </a:lnSpc>
              <a:buAutoNum type="arabicPeriod"/>
            </a:pPr>
            <a:r>
              <a:rPr lang="en-US" sz="2500" b="1">
                <a:solidFill>
                  <a:srgbClr val="723A3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KINDNESS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71709" y="889658"/>
            <a:ext cx="10144581" cy="755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8"/>
              </a:lnSpc>
            </a:pPr>
            <a:r>
              <a:rPr lang="en-US" sz="5400">
                <a:solidFill>
                  <a:srgbClr val="FFF5DF"/>
                </a:solidFill>
                <a:latin typeface="Hibernate"/>
                <a:ea typeface="Hibernate"/>
                <a:cs typeface="Hibernate"/>
                <a:sym typeface="Hibernate"/>
              </a:rPr>
              <a:t>match the words with descriptions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486232" y="4520867"/>
            <a:ext cx="7165358" cy="452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2"/>
              </a:lnSpc>
            </a:pPr>
            <a:r>
              <a:rPr lang="en-US" sz="1901" b="1">
                <a:solidFill>
                  <a:srgbClr val="FFF5D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A. The feeling you have when you believe you have done something wrong.</a:t>
            </a:r>
          </a:p>
          <a:p>
            <a:pPr algn="l">
              <a:lnSpc>
                <a:spcPts val="2662"/>
              </a:lnSpc>
            </a:pPr>
            <a:r>
              <a:rPr lang="en-US" sz="1901" b="1">
                <a:solidFill>
                  <a:srgbClr val="FFF5D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B. A strong, positive quality that helps you bounce back from difficult situations. </a:t>
            </a:r>
          </a:p>
          <a:p>
            <a:pPr algn="l">
              <a:lnSpc>
                <a:spcPts val="2662"/>
              </a:lnSpc>
            </a:pPr>
            <a:r>
              <a:rPr lang="en-US" sz="1901" b="1">
                <a:solidFill>
                  <a:srgbClr val="FFF5D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C. The ability to understand and share the feelings of others. D. What Auggie feels like, thinking he is causing stress for his family</a:t>
            </a:r>
          </a:p>
          <a:p>
            <a:pPr algn="l">
              <a:lnSpc>
                <a:spcPts val="2662"/>
              </a:lnSpc>
            </a:pPr>
            <a:r>
              <a:rPr lang="en-US" sz="1901" b="1">
                <a:solidFill>
                  <a:srgbClr val="FFF5D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E. The word that describes brothers and sisters.</a:t>
            </a:r>
          </a:p>
          <a:p>
            <a:pPr algn="l">
              <a:lnSpc>
                <a:spcPts val="2662"/>
              </a:lnSpc>
            </a:pPr>
            <a:r>
              <a:rPr lang="en-US" sz="1901" b="1">
                <a:solidFill>
                  <a:srgbClr val="FFF5D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F. A phrase used to show you regret something you said or did. </a:t>
            </a:r>
          </a:p>
          <a:p>
            <a:pPr algn="l">
              <a:lnSpc>
                <a:spcPts val="2662"/>
              </a:lnSpc>
            </a:pPr>
            <a:r>
              <a:rPr lang="en-US" sz="1901" b="1">
                <a:solidFill>
                  <a:srgbClr val="FFF5D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G. A way of seeing things that helps us understand the experiences of others. </a:t>
            </a:r>
          </a:p>
          <a:p>
            <a:pPr algn="l">
              <a:lnSpc>
                <a:spcPts val="2369"/>
              </a:lnSpc>
            </a:pPr>
            <a:r>
              <a:rPr lang="en-US" sz="1692" b="1">
                <a:solidFill>
                  <a:srgbClr val="FFF5D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H. The act of being friendly, generous, and considerate toward others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21699" y="4328396"/>
            <a:ext cx="3374091" cy="70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0"/>
              </a:lnSpc>
            </a:pPr>
            <a:r>
              <a:rPr lang="en-US" sz="5000">
                <a:solidFill>
                  <a:srgbClr val="C1272D"/>
                </a:solidFill>
                <a:latin typeface="Hibernate"/>
                <a:ea typeface="Hibernate"/>
                <a:cs typeface="Hibernate"/>
                <a:sym typeface="Hibernate"/>
              </a:rPr>
              <a:t>words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880801" y="4040676"/>
            <a:ext cx="2238838" cy="476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5"/>
              </a:lnSpc>
            </a:pPr>
            <a:r>
              <a:rPr lang="en-US" sz="3500">
                <a:solidFill>
                  <a:srgbClr val="E9BB6D"/>
                </a:solidFill>
                <a:latin typeface="Hibernate"/>
                <a:ea typeface="Hibernate"/>
                <a:cs typeface="Hibernate"/>
                <a:sym typeface="Hibernate"/>
              </a:rPr>
              <a:t>descriptions </a:t>
            </a:r>
          </a:p>
        </p:txBody>
      </p:sp>
      <p:sp>
        <p:nvSpPr>
          <p:cNvPr id="21" name="Freeform 21"/>
          <p:cNvSpPr/>
          <p:nvPr/>
        </p:nvSpPr>
        <p:spPr>
          <a:xfrm rot="-7322668">
            <a:off x="15009063" y="-274377"/>
            <a:ext cx="3284676" cy="3412650"/>
          </a:xfrm>
          <a:custGeom>
            <a:avLst/>
            <a:gdLst/>
            <a:ahLst/>
            <a:cxnLst/>
            <a:rect l="l" t="t" r="r" b="b"/>
            <a:pathLst>
              <a:path w="3284676" h="3412650">
                <a:moveTo>
                  <a:pt x="0" y="0"/>
                </a:moveTo>
                <a:lnTo>
                  <a:pt x="3284676" y="0"/>
                </a:lnTo>
                <a:lnTo>
                  <a:pt x="3284676" y="3412650"/>
                </a:lnTo>
                <a:lnTo>
                  <a:pt x="0" y="34126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2" name="Freeform 22"/>
          <p:cNvSpPr/>
          <p:nvPr/>
        </p:nvSpPr>
        <p:spPr>
          <a:xfrm rot="7320000" flipH="1">
            <a:off x="-6118" y="-274824"/>
            <a:ext cx="3284676" cy="3412650"/>
          </a:xfrm>
          <a:custGeom>
            <a:avLst/>
            <a:gdLst/>
            <a:ahLst/>
            <a:cxnLst/>
            <a:rect l="l" t="t" r="r" b="b"/>
            <a:pathLst>
              <a:path w="3284676" h="3412650">
                <a:moveTo>
                  <a:pt x="3284676" y="0"/>
                </a:moveTo>
                <a:lnTo>
                  <a:pt x="0" y="0"/>
                </a:lnTo>
                <a:lnTo>
                  <a:pt x="0" y="3412650"/>
                </a:lnTo>
                <a:lnTo>
                  <a:pt x="3284676" y="3412650"/>
                </a:lnTo>
                <a:lnTo>
                  <a:pt x="328467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04555" y="-1732120"/>
            <a:ext cx="20697110" cy="13751241"/>
            <a:chOff x="0" y="0"/>
            <a:chExt cx="27596147" cy="18334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Freeform 4"/>
            <p:cNvSpPr/>
            <p:nvPr/>
          </p:nvSpPr>
          <p:spPr>
            <a:xfrm>
              <a:off x="9214327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18428653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9214327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28653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76469" y="1028700"/>
            <a:ext cx="14335062" cy="8229600"/>
            <a:chOff x="0" y="0"/>
            <a:chExt cx="3775489" cy="21674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775489" cy="2167467"/>
            </a:xfrm>
            <a:custGeom>
              <a:avLst/>
              <a:gdLst/>
              <a:ahLst/>
              <a:cxnLst/>
              <a:rect l="l" t="t" r="r" b="b"/>
              <a:pathLst>
                <a:path w="3775489" h="2167467">
                  <a:moveTo>
                    <a:pt x="27544" y="0"/>
                  </a:moveTo>
                  <a:lnTo>
                    <a:pt x="3747946" y="0"/>
                  </a:lnTo>
                  <a:cubicBezTo>
                    <a:pt x="3755251" y="0"/>
                    <a:pt x="3762257" y="2902"/>
                    <a:pt x="3767422" y="8067"/>
                  </a:cubicBezTo>
                  <a:cubicBezTo>
                    <a:pt x="3772588" y="13233"/>
                    <a:pt x="3775489" y="20239"/>
                    <a:pt x="3775489" y="27544"/>
                  </a:cubicBezTo>
                  <a:lnTo>
                    <a:pt x="3775489" y="2139923"/>
                  </a:lnTo>
                  <a:cubicBezTo>
                    <a:pt x="3775489" y="2147228"/>
                    <a:pt x="3772588" y="2154234"/>
                    <a:pt x="3767422" y="2159399"/>
                  </a:cubicBezTo>
                  <a:cubicBezTo>
                    <a:pt x="3762257" y="2164565"/>
                    <a:pt x="3755251" y="2167467"/>
                    <a:pt x="3747946" y="2167467"/>
                  </a:cubicBezTo>
                  <a:lnTo>
                    <a:pt x="27544" y="2167467"/>
                  </a:lnTo>
                  <a:cubicBezTo>
                    <a:pt x="20239" y="2167467"/>
                    <a:pt x="13233" y="2164565"/>
                    <a:pt x="8067" y="2159399"/>
                  </a:cubicBezTo>
                  <a:cubicBezTo>
                    <a:pt x="2902" y="2154234"/>
                    <a:pt x="0" y="2147228"/>
                    <a:pt x="0" y="2139923"/>
                  </a:cubicBezTo>
                  <a:lnTo>
                    <a:pt x="0" y="27544"/>
                  </a:lnTo>
                  <a:cubicBezTo>
                    <a:pt x="0" y="20239"/>
                    <a:pt x="2902" y="13233"/>
                    <a:pt x="8067" y="8067"/>
                  </a:cubicBezTo>
                  <a:cubicBezTo>
                    <a:pt x="13233" y="2902"/>
                    <a:pt x="20239" y="0"/>
                    <a:pt x="27544" y="0"/>
                  </a:cubicBezTo>
                  <a:close/>
                </a:path>
              </a:pathLst>
            </a:custGeom>
            <a:solidFill>
              <a:srgbClr val="925F64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775489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218470" y="1301006"/>
            <a:ext cx="13820706" cy="7684988"/>
            <a:chOff x="0" y="0"/>
            <a:chExt cx="3640021" cy="20240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40021" cy="2024030"/>
            </a:xfrm>
            <a:custGeom>
              <a:avLst/>
              <a:gdLst/>
              <a:ahLst/>
              <a:cxnLst/>
              <a:rect l="l" t="t" r="r" b="b"/>
              <a:pathLst>
                <a:path w="3640021" h="2024030">
                  <a:moveTo>
                    <a:pt x="28569" y="0"/>
                  </a:moveTo>
                  <a:lnTo>
                    <a:pt x="3611453" y="0"/>
                  </a:lnTo>
                  <a:cubicBezTo>
                    <a:pt x="3619029" y="0"/>
                    <a:pt x="3626296" y="3010"/>
                    <a:pt x="3631654" y="8368"/>
                  </a:cubicBezTo>
                  <a:cubicBezTo>
                    <a:pt x="3637011" y="13725"/>
                    <a:pt x="3640021" y="20992"/>
                    <a:pt x="3640021" y="28569"/>
                  </a:cubicBezTo>
                  <a:lnTo>
                    <a:pt x="3640021" y="1995461"/>
                  </a:lnTo>
                  <a:cubicBezTo>
                    <a:pt x="3640021" y="2003038"/>
                    <a:pt x="3637011" y="2010305"/>
                    <a:pt x="3631654" y="2015662"/>
                  </a:cubicBezTo>
                  <a:cubicBezTo>
                    <a:pt x="3626296" y="2021020"/>
                    <a:pt x="3619029" y="2024030"/>
                    <a:pt x="3611453" y="2024030"/>
                  </a:cubicBezTo>
                  <a:lnTo>
                    <a:pt x="28569" y="2024030"/>
                  </a:lnTo>
                  <a:cubicBezTo>
                    <a:pt x="20992" y="2024030"/>
                    <a:pt x="13725" y="2021020"/>
                    <a:pt x="8368" y="2015662"/>
                  </a:cubicBezTo>
                  <a:cubicBezTo>
                    <a:pt x="3010" y="2010305"/>
                    <a:pt x="0" y="2003038"/>
                    <a:pt x="0" y="1995461"/>
                  </a:cubicBezTo>
                  <a:lnTo>
                    <a:pt x="0" y="28569"/>
                  </a:lnTo>
                  <a:cubicBezTo>
                    <a:pt x="0" y="20992"/>
                    <a:pt x="3010" y="13725"/>
                    <a:pt x="8368" y="8368"/>
                  </a:cubicBezTo>
                  <a:cubicBezTo>
                    <a:pt x="13725" y="3010"/>
                    <a:pt x="20992" y="0"/>
                    <a:pt x="2856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19100" cap="rnd">
              <a:solidFill>
                <a:srgbClr val="E9BB6D"/>
              </a:solidFill>
              <a:prstDash val="sysDot"/>
              <a:round/>
            </a:ln>
          </p:spPr>
          <p:txBody>
            <a:bodyPr/>
            <a:lstStyle/>
            <a:p>
              <a:endParaRPr lang="en-JP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640021" cy="2062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867860" y="1948449"/>
            <a:ext cx="12552280" cy="6390101"/>
            <a:chOff x="0" y="0"/>
            <a:chExt cx="3305950" cy="16829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05950" cy="1682990"/>
            </a:xfrm>
            <a:custGeom>
              <a:avLst/>
              <a:gdLst/>
              <a:ahLst/>
              <a:cxnLst/>
              <a:rect l="l" t="t" r="r" b="b"/>
              <a:pathLst>
                <a:path w="3305950" h="1682990">
                  <a:moveTo>
                    <a:pt x="31455" y="0"/>
                  </a:moveTo>
                  <a:lnTo>
                    <a:pt x="3274495" y="0"/>
                  </a:lnTo>
                  <a:cubicBezTo>
                    <a:pt x="3282837" y="0"/>
                    <a:pt x="3290838" y="3314"/>
                    <a:pt x="3296737" y="9213"/>
                  </a:cubicBezTo>
                  <a:cubicBezTo>
                    <a:pt x="3302636" y="15112"/>
                    <a:pt x="3305950" y="23113"/>
                    <a:pt x="3305950" y="31455"/>
                  </a:cubicBezTo>
                  <a:lnTo>
                    <a:pt x="3305950" y="1651534"/>
                  </a:lnTo>
                  <a:cubicBezTo>
                    <a:pt x="3305950" y="1668907"/>
                    <a:pt x="3291867" y="1682990"/>
                    <a:pt x="3274495" y="1682990"/>
                  </a:cubicBezTo>
                  <a:lnTo>
                    <a:pt x="31455" y="1682990"/>
                  </a:lnTo>
                  <a:cubicBezTo>
                    <a:pt x="23113" y="1682990"/>
                    <a:pt x="15112" y="1679676"/>
                    <a:pt x="9213" y="1673777"/>
                  </a:cubicBezTo>
                  <a:cubicBezTo>
                    <a:pt x="3314" y="1667878"/>
                    <a:pt x="0" y="1659877"/>
                    <a:pt x="0" y="1651534"/>
                  </a:cubicBezTo>
                  <a:lnTo>
                    <a:pt x="0" y="31455"/>
                  </a:lnTo>
                  <a:cubicBezTo>
                    <a:pt x="0" y="23113"/>
                    <a:pt x="3314" y="15112"/>
                    <a:pt x="9213" y="9213"/>
                  </a:cubicBezTo>
                  <a:cubicBezTo>
                    <a:pt x="15112" y="3314"/>
                    <a:pt x="23113" y="0"/>
                    <a:pt x="31455" y="0"/>
                  </a:cubicBezTo>
                  <a:close/>
                </a:path>
              </a:pathLst>
            </a:custGeom>
            <a:solidFill>
              <a:srgbClr val="C1272D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305950" cy="17210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469203" y="6315173"/>
            <a:ext cx="11319239" cy="1799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24"/>
              </a:lnSpc>
            </a:pPr>
            <a:r>
              <a:rPr lang="en-US" sz="10517">
                <a:solidFill>
                  <a:srgbClr val="FFF5DF"/>
                </a:solidFill>
                <a:latin typeface="Hibernate"/>
                <a:ea typeface="Hibernate"/>
                <a:cs typeface="Hibernate"/>
                <a:sym typeface="Hibernate"/>
              </a:rPr>
              <a:t>Grab the popcorn!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125031" y="2705369"/>
            <a:ext cx="10037938" cy="4127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09"/>
              </a:lnSpc>
            </a:pPr>
            <a:r>
              <a:rPr lang="en-US" sz="14961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viewing </a:t>
            </a:r>
          </a:p>
          <a:p>
            <a:pPr algn="ctr">
              <a:lnSpc>
                <a:spcPts val="16009"/>
              </a:lnSpc>
            </a:pPr>
            <a:r>
              <a:rPr lang="en-US" sz="14961">
                <a:solidFill>
                  <a:srgbClr val="F4C366"/>
                </a:solidFill>
                <a:latin typeface="Boulder"/>
                <a:ea typeface="Boulder"/>
                <a:cs typeface="Boulder"/>
                <a:sym typeface="Boulder"/>
              </a:rPr>
              <a:t>time</a:t>
            </a:r>
          </a:p>
        </p:txBody>
      </p:sp>
      <p:sp>
        <p:nvSpPr>
          <p:cNvPr id="20" name="Freeform 20"/>
          <p:cNvSpPr/>
          <p:nvPr/>
        </p:nvSpPr>
        <p:spPr>
          <a:xfrm rot="606585">
            <a:off x="14247145" y="4668767"/>
            <a:ext cx="3573158" cy="4913093"/>
          </a:xfrm>
          <a:custGeom>
            <a:avLst/>
            <a:gdLst/>
            <a:ahLst/>
            <a:cxnLst/>
            <a:rect l="l" t="t" r="r" b="b"/>
            <a:pathLst>
              <a:path w="3573158" h="4913093">
                <a:moveTo>
                  <a:pt x="0" y="0"/>
                </a:moveTo>
                <a:lnTo>
                  <a:pt x="3573158" y="0"/>
                </a:lnTo>
                <a:lnTo>
                  <a:pt x="3573158" y="4913093"/>
                </a:lnTo>
                <a:lnTo>
                  <a:pt x="0" y="49130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1" name="Freeform 21"/>
          <p:cNvSpPr/>
          <p:nvPr/>
        </p:nvSpPr>
        <p:spPr>
          <a:xfrm>
            <a:off x="17259300" y="3605074"/>
            <a:ext cx="1043559" cy="850501"/>
          </a:xfrm>
          <a:custGeom>
            <a:avLst/>
            <a:gdLst/>
            <a:ahLst/>
            <a:cxnLst/>
            <a:rect l="l" t="t" r="r" b="b"/>
            <a:pathLst>
              <a:path w="1043559" h="850501">
                <a:moveTo>
                  <a:pt x="0" y="0"/>
                </a:moveTo>
                <a:lnTo>
                  <a:pt x="1043559" y="0"/>
                </a:lnTo>
                <a:lnTo>
                  <a:pt x="1043559" y="850501"/>
                </a:lnTo>
                <a:lnTo>
                  <a:pt x="0" y="8505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2" name="Freeform 22"/>
          <p:cNvSpPr/>
          <p:nvPr/>
        </p:nvSpPr>
        <p:spPr>
          <a:xfrm>
            <a:off x="16556750" y="1948449"/>
            <a:ext cx="1224330" cy="1151890"/>
          </a:xfrm>
          <a:custGeom>
            <a:avLst/>
            <a:gdLst/>
            <a:ahLst/>
            <a:cxnLst/>
            <a:rect l="l" t="t" r="r" b="b"/>
            <a:pathLst>
              <a:path w="1224330" h="1151890">
                <a:moveTo>
                  <a:pt x="0" y="0"/>
                </a:moveTo>
                <a:lnTo>
                  <a:pt x="1224330" y="0"/>
                </a:lnTo>
                <a:lnTo>
                  <a:pt x="1224330" y="1151891"/>
                </a:lnTo>
                <a:lnTo>
                  <a:pt x="0" y="11518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69966">
            <a:off x="-1736664" y="4009001"/>
            <a:ext cx="4451379" cy="1715804"/>
          </a:xfrm>
          <a:custGeom>
            <a:avLst/>
            <a:gdLst/>
            <a:ahLst/>
            <a:cxnLst/>
            <a:rect l="l" t="t" r="r" b="b"/>
            <a:pathLst>
              <a:path w="4451379" h="1715804">
                <a:moveTo>
                  <a:pt x="0" y="0"/>
                </a:moveTo>
                <a:lnTo>
                  <a:pt x="4451379" y="0"/>
                </a:lnTo>
                <a:lnTo>
                  <a:pt x="4451379" y="1715804"/>
                </a:lnTo>
                <a:lnTo>
                  <a:pt x="0" y="17158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3" name="Group 3"/>
          <p:cNvGrpSpPr/>
          <p:nvPr/>
        </p:nvGrpSpPr>
        <p:grpSpPr>
          <a:xfrm>
            <a:off x="-1204555" y="-1732120"/>
            <a:ext cx="20697110" cy="13751241"/>
            <a:chOff x="0" y="0"/>
            <a:chExt cx="27596147" cy="183349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Freeform 5"/>
            <p:cNvSpPr/>
            <p:nvPr/>
          </p:nvSpPr>
          <p:spPr>
            <a:xfrm>
              <a:off x="9214327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6" name="Freeform 6"/>
            <p:cNvSpPr/>
            <p:nvPr/>
          </p:nvSpPr>
          <p:spPr>
            <a:xfrm>
              <a:off x="18428653" y="0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Freeform 8"/>
            <p:cNvSpPr/>
            <p:nvPr/>
          </p:nvSpPr>
          <p:spPr>
            <a:xfrm>
              <a:off x="9214327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9" name="Freeform 9"/>
            <p:cNvSpPr/>
            <p:nvPr/>
          </p:nvSpPr>
          <p:spPr>
            <a:xfrm>
              <a:off x="18428653" y="9167494"/>
              <a:ext cx="9167494" cy="9167494"/>
            </a:xfrm>
            <a:custGeom>
              <a:avLst/>
              <a:gdLst/>
              <a:ahLst/>
              <a:cxnLst/>
              <a:rect l="l" t="t" r="r" b="b"/>
              <a:pathLst>
                <a:path w="9167494" h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50564" y="1028700"/>
            <a:ext cx="15043777" cy="8229600"/>
            <a:chOff x="0" y="0"/>
            <a:chExt cx="3962147" cy="216746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962147" cy="2167467"/>
            </a:xfrm>
            <a:custGeom>
              <a:avLst/>
              <a:gdLst/>
              <a:ahLst/>
              <a:cxnLst/>
              <a:rect l="l" t="t" r="r" b="b"/>
              <a:pathLst>
                <a:path w="3962147" h="2167467">
                  <a:moveTo>
                    <a:pt x="26246" y="0"/>
                  </a:moveTo>
                  <a:lnTo>
                    <a:pt x="3935901" y="0"/>
                  </a:lnTo>
                  <a:cubicBezTo>
                    <a:pt x="3950396" y="0"/>
                    <a:pt x="3962147" y="11751"/>
                    <a:pt x="3962147" y="26246"/>
                  </a:cubicBezTo>
                  <a:lnTo>
                    <a:pt x="3962147" y="2141221"/>
                  </a:lnTo>
                  <a:cubicBezTo>
                    <a:pt x="3962147" y="2155716"/>
                    <a:pt x="3950396" y="2167467"/>
                    <a:pt x="3935901" y="2167467"/>
                  </a:cubicBezTo>
                  <a:lnTo>
                    <a:pt x="26246" y="2167467"/>
                  </a:lnTo>
                  <a:cubicBezTo>
                    <a:pt x="11751" y="2167467"/>
                    <a:pt x="0" y="2155716"/>
                    <a:pt x="0" y="2141221"/>
                  </a:cubicBezTo>
                  <a:lnTo>
                    <a:pt x="0" y="26246"/>
                  </a:lnTo>
                  <a:cubicBezTo>
                    <a:pt x="0" y="11751"/>
                    <a:pt x="11751" y="0"/>
                    <a:pt x="26246" y="0"/>
                  </a:cubicBezTo>
                  <a:close/>
                </a:path>
              </a:pathLst>
            </a:custGeom>
            <a:solidFill>
              <a:srgbClr val="925F64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96214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816163" y="1632415"/>
            <a:ext cx="12047602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b="1">
                <a:solidFill>
                  <a:srgbClr val="FFF5D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Answer: 1-F , 2-A , 3-D , 4-E , 5-G , 6-B , 7-C , 8-C </a:t>
            </a:r>
          </a:p>
        </p:txBody>
      </p:sp>
      <p:sp>
        <p:nvSpPr>
          <p:cNvPr id="14" name="Freeform 14"/>
          <p:cNvSpPr/>
          <p:nvPr/>
        </p:nvSpPr>
        <p:spPr>
          <a:xfrm rot="-3452249">
            <a:off x="-247021" y="-408310"/>
            <a:ext cx="3750131" cy="3468871"/>
          </a:xfrm>
          <a:custGeom>
            <a:avLst/>
            <a:gdLst/>
            <a:ahLst/>
            <a:cxnLst/>
            <a:rect l="l" t="t" r="r" b="b"/>
            <a:pathLst>
              <a:path w="3750131" h="3468871">
                <a:moveTo>
                  <a:pt x="0" y="0"/>
                </a:moveTo>
                <a:lnTo>
                  <a:pt x="3750131" y="0"/>
                </a:lnTo>
                <a:lnTo>
                  <a:pt x="3750131" y="3468872"/>
                </a:lnTo>
                <a:lnTo>
                  <a:pt x="0" y="34688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5" name="Freeform 15"/>
          <p:cNvSpPr/>
          <p:nvPr/>
        </p:nvSpPr>
        <p:spPr>
          <a:xfrm rot="1535526" flipH="1">
            <a:off x="14656015" y="6599644"/>
            <a:ext cx="3436728" cy="3493497"/>
          </a:xfrm>
          <a:custGeom>
            <a:avLst/>
            <a:gdLst/>
            <a:ahLst/>
            <a:cxnLst/>
            <a:rect l="l" t="t" r="r" b="b"/>
            <a:pathLst>
              <a:path w="3436728" h="3493497">
                <a:moveTo>
                  <a:pt x="3436728" y="0"/>
                </a:moveTo>
                <a:lnTo>
                  <a:pt x="0" y="0"/>
                </a:lnTo>
                <a:lnTo>
                  <a:pt x="0" y="3493497"/>
                </a:lnTo>
                <a:lnTo>
                  <a:pt x="3436728" y="3493497"/>
                </a:lnTo>
                <a:lnTo>
                  <a:pt x="343672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842</Words>
  <Application>Microsoft Macintosh PowerPoint</Application>
  <PresentationFormat>Custom</PresentationFormat>
  <Paragraphs>81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Calibri</vt:lpstr>
      <vt:lpstr>Boulder</vt:lpstr>
      <vt:lpstr>Quicksand</vt:lpstr>
      <vt:lpstr>Canva Sans Bold</vt:lpstr>
      <vt:lpstr>Canva Sans</vt:lpstr>
      <vt:lpstr>Arial</vt:lpstr>
      <vt:lpstr>Hibernate</vt:lpstr>
      <vt:lpstr>Quicksand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Gavit Makhbal 3224114</dc:title>
  <cp:lastModifiedBy>Jason Pipe</cp:lastModifiedBy>
  <cp:revision>2</cp:revision>
  <dcterms:created xsi:type="dcterms:W3CDTF">2006-08-16T00:00:00Z</dcterms:created>
  <dcterms:modified xsi:type="dcterms:W3CDTF">2025-02-19T03:50:10Z</dcterms:modified>
  <dc:identifier>DAGbzKApBZw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2025-02-19T03:50:06Z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967c0497-b042-4652-a501-80f4c66eb6ce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