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5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58" r:id="rId7"/>
    <p:sldId id="267" r:id="rId8"/>
    <p:sldId id="260" r:id="rId9"/>
    <p:sldId id="261" r:id="rId10"/>
    <p:sldId id="266" r:id="rId11"/>
    <p:sldId id="264" r:id="rId12"/>
    <p:sldId id="265" r:id="rId13"/>
    <p:sldId id="263" r:id="rId14"/>
    <p:sldId id="268" r:id="rId15"/>
  </p:sldIdLst>
  <p:sldSz cx="12192000" cy="6858000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E091"/>
    <a:srgbClr val="E8E8B5"/>
    <a:srgbClr val="E0A2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2D2296-9B25-B990-B054-4A7DFA7AC812}" v="16" dt="2026-08-30T16:21:50.463"/>
    <p1510:client id="{73499817-5820-22AD-21FB-065FBB80297E}" v="113" dt="2026-08-31T04:28:54.745"/>
    <p1510:client id="{8AD3F48C-45EB-CA5B-3B04-1E5AD4BE0694}" v="651" dt="2026-08-30T14:32:25.735"/>
    <p1510:client id="{DE4959A7-D252-9DE3-056A-1BE09601D9D3}" v="2" dt="2026-08-30T16:23:15.420"/>
    <p1510:client id="{E768FD80-E682-DCA4-5486-5E5882D44EF8}" v="1" dt="2026-08-31T04:39:08.931"/>
    <p1510:client id="{EE1B8ECC-AEAA-4E64-8D7A-F2963F9A5BB4}" v="674" dt="2026-08-31T05:25:33.2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2"/>
  </p:normalViewPr>
  <p:slideViewPr>
    <p:cSldViewPr snapToGrid="0">
      <p:cViewPr varScale="1">
        <p:scale>
          <a:sx n="100" d="100"/>
          <a:sy n="100" d="100"/>
        </p:scale>
        <p:origin x="9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5A07E0-CC7B-4241-9B54-CDEE121FD86D}" type="datetime1">
              <a:rPr kumimoji="1"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2026/9/5</a:t>
            </a:fld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27A32E-33FA-41A6-B26C-FC0061491BE1}" type="slidenum">
              <a:rPr kumimoji="1"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kumimoji="1"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80438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B07AB95F-E008-4F21-8D4E-E34750D6AE84}" type="datetime1">
              <a:rPr lang="ja-JP" altLang="en-US" smtClean="0"/>
              <a:pPr/>
              <a:t>2026/9/5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2E6DE88F-1F85-4A27-9D34-D74A50E7B0DA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300918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altLang="ja-JP" smtClean="0"/>
              <a:pPr/>
              <a:t>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49994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6DE88F-1F85-4A27-9D34-D74A50E7B0DA}" type="slidenum">
              <a:rPr lang="en-US" altLang="ja-JP" smtClean="0"/>
              <a:pPr/>
              <a:t>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93616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9/5/26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93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0EE6BAA-0080-49BB-A5F6-D96B22DFE410}" type="datetimeFigureOut">
              <a:rPr lang="en-US" dirty="0"/>
              <a:t>9/5/26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010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21560963-1EEA-4BDE-8FF9-3FEE13B5D43C}" type="datetimeFigureOut">
              <a:rPr lang="en-US" dirty="0"/>
              <a:t>9/5/26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50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9/5/26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93965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9/5/26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34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9/5/26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493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5515BC3-2A9C-497B-B82C-246EEDDDF89C}" type="datetimeFigureOut">
              <a:rPr lang="en-US" dirty="0"/>
              <a:t>9/5/26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881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209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E08220-0958-4EB6-84AC-FBA5654D4035}" type="datetimeFigureOut">
              <a:rPr lang="en-US" dirty="0"/>
              <a:t>9/5/26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884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37D881E9-FF16-48A7-B8AA-A17AAAEAD6E1}" type="datetimeFigureOut">
              <a:rPr lang="en-US" dirty="0"/>
              <a:t>9/5/26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588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862C1B48-5712-40E8-928E-1136C5D12A17}" type="datetimeFigureOut">
              <a:rPr lang="en-US" dirty="0"/>
              <a:t>9/5/26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8346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2BDF39F2-6977-4B14-98E3-4DFE82804B0D}" type="datetimeFigureOut">
              <a:rPr lang="en-US" dirty="0"/>
              <a:t>9/5/26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67063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1B48-5712-40E8-928E-1136C5D12A17}" type="datetimeFigureOut">
              <a:rPr lang="en-US" dirty="0"/>
              <a:t>9/5/26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7180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23EC03A-74B3-46B6-A70D-0B367EABDC7F}" type="datetimeFigureOut">
              <a:rPr lang="en-US" dirty="0"/>
              <a:t>9/5/26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427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D6F66A7C-2450-4D43-AEC7-53AFAE9E8A03}" type="datetimeFigureOut">
              <a:rPr lang="en-US" dirty="0"/>
              <a:t>9/5/26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9735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FBC323F5-F813-45BA-B261-A7C41DB03AE5}" type="datetimeFigureOut">
              <a:rPr lang="en-US" dirty="0"/>
              <a:t>9/5/26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462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A97960-D10E-4C66-898F-E062784CD6C7}" type="datetimeFigureOut">
              <a:rPr lang="en-US" dirty="0"/>
              <a:t>9/5/26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904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4A97960-D10E-4C66-898F-E062784CD6C7}" type="datetimeFigureOut">
              <a:rPr lang="en-US" dirty="0"/>
              <a:t>9/5/26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5172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7B77AD4-7B4F-4A76-ADEB-9CF6601338DB}" type="datetimeFigureOut">
              <a:rPr lang="en-US" dirty="0"/>
              <a:t>9/5/26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9224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2E0CC3F-E257-4F6E-9E6A-B96D887699EC}" type="datetimeFigureOut">
              <a:rPr lang="en-US" dirty="0"/>
              <a:t>9/5/26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84021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BDAA3E-BE52-42BC-99E8-CCCB81A57ABD}" type="datetimeFigureOut">
              <a:rPr lang="en-US" dirty="0"/>
              <a:t>9/5/26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Quote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7114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B1491A9-BF26-4517-AB22-6183D453A902}" type="datetimeFigureOut">
              <a:rPr lang="en-US" dirty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24328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A5024DF-23AF-419A-978A-28215FBF1E37}" type="datetimeFigureOut">
              <a:rPr lang="en-US" dirty="0"/>
              <a:t>9/5/26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25556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B01CFC0-D171-4F9D-A610-2F47C1080058}" type="datetimeFigureOut">
              <a:rPr lang="en-US" dirty="0"/>
              <a:t>9/5/26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037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FigureOut">
              <a:rPr lang="en-US" dirty="0"/>
              <a:t>9/5/26</a:t>
            </a:fld>
            <a:endParaRPr lang="en-US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776702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42483-B3E3-4399-B6B2-4B1D067F8CE5}" type="datetimeFigureOut">
              <a:rPr lang="en-US" dirty="0"/>
              <a:t>9/5/26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782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6574F-2CAD-411B-9EF3-12D0DF2C09EB}" type="datetimeFigureOut">
              <a:rPr lang="en-US" dirty="0"/>
              <a:t>9/5/26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57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185BB-8B07-4DC9-86F3-2A225C777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7638222" cy="2852928"/>
          </a:xfrm>
        </p:spPr>
        <p:txBody>
          <a:bodyPr anchor="b">
            <a:normAutofit/>
          </a:bodyPr>
          <a:lstStyle>
            <a:lvl1pPr algn="l">
              <a:lnSpc>
                <a:spcPct val="130000"/>
              </a:lnSpc>
              <a:defRPr sz="3600" spc="1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4D496A-6E7A-4923-8ED5-B4164125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4681728"/>
            <a:ext cx="7638222" cy="929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buNone/>
              <a:defRPr sz="1600" b="1" cap="all" spc="600" baseline="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E3D20-43DC-4C14-8CFF-18545AE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70CF7-838D-41F7-9297-B5F83BDCEB13}" type="datetimeFigureOut">
              <a:rPr lang="en-US" dirty="0"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FC300-5AFC-418B-85FD-EFA94BD7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C7E81-ED3C-4DB0-8E74-AD2A87E6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817C9-850F-4FB6-B93B-CF3076C4A5C1}"/>
              </a:ext>
            </a:extLst>
          </p:cNvPr>
          <p:cNvGrpSpPr/>
          <p:nvPr/>
        </p:nvGrpSpPr>
        <p:grpSpPr>
          <a:xfrm flipH="1">
            <a:off x="0" y="0"/>
            <a:ext cx="567782" cy="3306479"/>
            <a:chOff x="11619770" y="-2005"/>
            <a:chExt cx="567782" cy="3306479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59433A8-B67D-4675-AFDE-131069A709FC}"/>
                </a:ext>
              </a:extLst>
            </p:cNvPr>
            <p:cNvSpPr/>
            <p:nvPr/>
          </p:nvSpPr>
          <p:spPr>
            <a:xfrm flipV="1">
              <a:off x="11619770" y="373807"/>
              <a:ext cx="526228" cy="2930667"/>
            </a:xfrm>
            <a:custGeom>
              <a:avLst/>
              <a:gdLst/>
              <a:ahLst/>
              <a:cxnLst/>
              <a:rect l="l" t="t" r="r" b="b"/>
              <a:pathLst>
                <a:path w="757287" h="3694096">
                  <a:moveTo>
                    <a:pt x="757287" y="3694096"/>
                  </a:moveTo>
                  <a:lnTo>
                    <a:pt x="757287" y="0"/>
                  </a:lnTo>
                  <a:lnTo>
                    <a:pt x="0" y="0"/>
                  </a:lnTo>
                  <a:lnTo>
                    <a:pt x="0" y="3686094"/>
                  </a:lnTo>
                  <a:close/>
                </a:path>
              </a:pathLst>
            </a:custGeom>
            <a:blipFill dpi="0" rotWithShape="1"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tile tx="0" ty="0" sx="6000" sy="6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1CD1C45-6A4D-4237-B39C-2D58F401A8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flipH="1" flipV="1">
              <a:off x="11980943" y="-2005"/>
              <a:ext cx="206609" cy="20213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5095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7DA2CEDE-2AB4-4FB8-9551-E0AA4222B1A3}" type="datetimeFigureOut">
              <a:rPr lang="en-US" dirty="0"/>
              <a:pPr/>
              <a:t>9/5/26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5E0677F5-4A8A-4BF1-96BE-3BAE8FBAFE2E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8167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  <p:sldLayoutId id="2147483902" r:id="rId17"/>
    <p:sldLayoutId id="2147483903" r:id="rId18"/>
    <p:sldLayoutId id="2147483904" r:id="rId19"/>
    <p:sldLayoutId id="2147483905" r:id="rId20"/>
    <p:sldLayoutId id="2147483906" r:id="rId21"/>
    <p:sldLayoutId id="2147483907" r:id="rId22"/>
    <p:sldLayoutId id="2147483908" r:id="rId23"/>
    <p:sldLayoutId id="2147483909" r:id="rId24"/>
    <p:sldLayoutId id="2147483910" r:id="rId25"/>
    <p:sldLayoutId id="2147483911" r:id="rId26"/>
    <p:sldLayoutId id="2147483912" r:id="rId27"/>
    <p:sldLayoutId id="2147483913" r:id="rId28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26.xml"/><Relationship Id="rId7" Type="http://schemas.openxmlformats.org/officeDocument/2006/relationships/hyperlink" Target="https://www.vedeteblog.com/2014/01/grammy-2014-ce-artisti-vor-canta-la.html" TargetMode="Externa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.jpeg"/><Relationship Id="rId5" Type="http://schemas.openxmlformats.org/officeDocument/2006/relationships/hyperlink" Target="https://theslickmastersfiles.blogspot.com/2021/02/szas-hit-song-had-good-days-in-ph.html" TargetMode="Externa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17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6.png"/><Relationship Id="rId5" Type="http://schemas.openxmlformats.org/officeDocument/2006/relationships/hyperlink" Target="https://freepngimg.com/png/24614-singing-transparent-image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youtu.be/zVc-K1kKkVk?si=vvtcJ9ibxEWUPkfV" TargetMode="External"/><Relationship Id="rId1" Type="http://schemas.openxmlformats.org/officeDocument/2006/relationships/slideLayout" Target="../slideLayouts/slideLayout28.xml"/><Relationship Id="rId4" Type="http://schemas.openxmlformats.org/officeDocument/2006/relationships/hyperlink" Target="https://futurism.com/when-universes-collide-2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exels.com/photo/multiethnic-female-friends-studying-with-books-5538353/" TargetMode="External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20.jpe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hyperlink" Target="https://the-ayumi.jp/ja/articles/clock-position/" TargetMode="External"/><Relationship Id="rId11" Type="http://schemas.openxmlformats.org/officeDocument/2006/relationships/image" Target="../media/image14.png"/><Relationship Id="rId5" Type="http://schemas.openxmlformats.org/officeDocument/2006/relationships/image" Target="../media/image19.png"/><Relationship Id="rId10" Type="http://schemas.openxmlformats.org/officeDocument/2006/relationships/hyperlink" Target="https://pxhere.com/en/photo/1560137" TargetMode="External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13883-02E2-C8E6-E549-A0EE7A8BC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261872"/>
            <a:ext cx="8258819" cy="2852928"/>
          </a:xfrm>
        </p:spPr>
        <p:txBody>
          <a:bodyPr/>
          <a:lstStyle/>
          <a:p>
            <a:r>
              <a:rPr lang="en-US" b="1" dirty="0"/>
              <a:t>"Broken Clocks" / SZA</a:t>
            </a:r>
            <a:endParaRPr kumimoji="1"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F2D52-3FC5-B67A-4F5D-44EF1AD2F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26BE-3B2B-47E4-9841-784451847E0B}" type="datetime1">
              <a:rPr lang="ja-JP" altLang="en-US"/>
              <a:t>2026/9/5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61D2D-5522-7D18-D74A-60B7AD638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2CAFA-03CE-CBAD-4482-3E4579DD7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FA2334-FB7E-C6DA-2563-30601685BDB5}"/>
              </a:ext>
            </a:extLst>
          </p:cNvPr>
          <p:cNvSpPr txBox="1"/>
          <p:nvPr/>
        </p:nvSpPr>
        <p:spPr>
          <a:xfrm>
            <a:off x="1602557" y="4583784"/>
            <a:ext cx="60960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dirty="0"/>
          </a:p>
        </p:txBody>
      </p:sp>
      <p:pic>
        <p:nvPicPr>
          <p:cNvPr id="16" name="ビデオ 15">
            <a:hlinkClick r:id="" action="ppaction://media"/>
            <a:extLst>
              <a:ext uri="{FF2B5EF4-FFF2-40B4-BE49-F238E27FC236}">
                <a16:creationId xmlns:a16="http://schemas.microsoft.com/office/drawing/2014/main" id="{80972345-B453-581F-8A9D-B535589492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1685689" y="39189"/>
            <a:ext cx="440218" cy="44021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2550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78"/>
    </mc:Choice>
    <mc:Fallback xmlns="">
      <p:transition spd="slow" advTm="302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グラミー賞最優秀R&amp;B楽曲賞2冠！ 音楽界を揺らすSZA、魂の告白 | Vogue Japan">
            <a:extLst>
              <a:ext uri="{FF2B5EF4-FFF2-40B4-BE49-F238E27FC236}">
                <a16:creationId xmlns:a16="http://schemas.microsoft.com/office/drawing/2014/main" id="{E5AEE6B1-37E5-1EF4-3239-53071B11EE7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/>
        </p:blipFill>
        <p:spPr>
          <a:xfrm>
            <a:off x="-1067" y="-2"/>
            <a:ext cx="12215568" cy="6881567"/>
          </a:xfrm>
          <a:prstGeom prst="rect">
            <a:avLst/>
          </a:prstGeom>
          <a:blipFill>
            <a:blip r:embed="rId6">
              <a:alphaModFix amt="70000"/>
            </a:blip>
            <a:stretch>
              <a:fillRect/>
            </a:stretch>
          </a:blip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10C22B-7AAF-95E6-9690-D04F75A9F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/>
              <a:t>Who is </a:t>
            </a:r>
            <a:r>
              <a:rPr lang="en-US" sz="6600" b="1">
                <a:solidFill>
                  <a:schemeClr val="accent6">
                    <a:lumMod val="20000"/>
                    <a:lumOff val="80000"/>
                  </a:schemeClr>
                </a:solidFill>
              </a:rPr>
              <a:t>SZA </a:t>
            </a:r>
            <a:r>
              <a:rPr lang="en-US" sz="6600" b="1"/>
              <a:t>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AC118-8D10-1A36-A484-9D0DB698663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8CF6783-C090-4A31-93F9-F4998F15A9E3}" type="datetime1">
              <a:rPr lang="ja-JP" altLang="en-US"/>
              <a:t>2026/9/5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EAD96-BDEB-9510-2E45-42FC45FD4A1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F7A7A-17AA-3962-DBC0-AB4E96F4E2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2</a:t>
            </a:fld>
            <a:endParaRPr lang="en-US"/>
          </a:p>
        </p:txBody>
      </p:sp>
      <p:pic>
        <p:nvPicPr>
          <p:cNvPr id="19" name="ビデオ 18">
            <a:hlinkClick r:id="" action="ppaction://media"/>
            <a:extLst>
              <a:ext uri="{FF2B5EF4-FFF2-40B4-BE49-F238E27FC236}">
                <a16:creationId xmlns:a16="http://schemas.microsoft.com/office/drawing/2014/main" id="{96C1B96E-EFE1-193E-D369-41C3C9E7F1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1730446" y="-3"/>
            <a:ext cx="484055" cy="48405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6355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26"/>
    </mc:Choice>
    <mc:Fallback xmlns="">
      <p:transition spd="slow" advTm="10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2B754-C376-1C8E-E5BB-C4AAEA46C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314" y="1459340"/>
            <a:ext cx="9858866" cy="394772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b="1">
                <a:solidFill>
                  <a:srgbClr val="E0A2CB"/>
                </a:solidFill>
                <a:ea typeface="+mj-lt"/>
                <a:cs typeface="+mj-lt"/>
              </a:rPr>
              <a:t>Profile</a:t>
            </a:r>
            <a:r>
              <a:rPr lang="en-US">
                <a:ea typeface="+mj-lt"/>
                <a:cs typeface="+mj-lt"/>
              </a:rPr>
              <a:t> </a:t>
            </a:r>
            <a:br>
              <a:rPr lang="en-US">
                <a:ea typeface="+mj-lt"/>
                <a:cs typeface="+mj-lt"/>
              </a:rPr>
            </a:br>
            <a:r>
              <a:rPr lang="en-US" b="1">
                <a:ea typeface="+mj-lt"/>
                <a:cs typeface="+mj-lt"/>
              </a:rPr>
              <a:t>Born:</a:t>
            </a:r>
            <a:r>
              <a:rPr lang="en-US">
                <a:ea typeface="+mj-lt"/>
                <a:cs typeface="+mj-lt"/>
              </a:rPr>
              <a:t> 1989 </a:t>
            </a:r>
            <a:endParaRPr lang="en-US"/>
          </a:p>
          <a:p>
            <a:r>
              <a:rPr lang="en-US" b="1">
                <a:ea typeface="+mj-lt"/>
                <a:cs typeface="+mj-lt"/>
              </a:rPr>
              <a:t>Nationality:</a:t>
            </a:r>
            <a:r>
              <a:rPr lang="en-US">
                <a:ea typeface="+mj-lt"/>
                <a:cs typeface="+mj-lt"/>
              </a:rPr>
              <a:t> American </a:t>
            </a:r>
            <a:endParaRPr lang="en-US"/>
          </a:p>
          <a:p>
            <a:r>
              <a:rPr lang="en-US" b="1">
                <a:ea typeface="+mj-lt"/>
                <a:cs typeface="+mj-lt"/>
              </a:rPr>
              <a:t>Occupation:</a:t>
            </a:r>
            <a:r>
              <a:rPr lang="en-US">
                <a:ea typeface="+mj-lt"/>
                <a:cs typeface="+mj-lt"/>
              </a:rPr>
              <a:t> Singer and Songwriter </a:t>
            </a:r>
            <a:endParaRPr lang="en-US"/>
          </a:p>
          <a:p>
            <a:r>
              <a:rPr lang="en-US" b="1">
                <a:ea typeface="+mj-lt"/>
                <a:cs typeface="+mj-lt"/>
              </a:rPr>
              <a:t>Genre:</a:t>
            </a:r>
            <a:r>
              <a:rPr lang="en-US">
                <a:ea typeface="+mj-lt"/>
                <a:cs typeface="+mj-lt"/>
              </a:rPr>
              <a:t> R&amp;B, Soul, and Pop </a:t>
            </a:r>
            <a:br>
              <a:rPr lang="en-US">
                <a:ea typeface="+mj-lt"/>
                <a:cs typeface="+mj-lt"/>
              </a:rPr>
            </a:br>
            <a:endParaRPr lang="en-US"/>
          </a:p>
          <a:p>
            <a:r>
              <a:rPr lang="en-US" b="1">
                <a:solidFill>
                  <a:srgbClr val="E8E8B5"/>
                </a:solidFill>
              </a:rPr>
              <a:t>Awards &amp; Achievements</a:t>
            </a:r>
            <a:endParaRPr lang="en-US">
              <a:solidFill>
                <a:srgbClr val="E8E8B5"/>
              </a:solidFill>
            </a:endParaRPr>
          </a:p>
          <a:p>
            <a:r>
              <a:rPr lang="en-US" b="1">
                <a:ea typeface="+mj-lt"/>
                <a:cs typeface="+mj-lt"/>
              </a:rPr>
              <a:t>Grammy Awards:</a:t>
            </a:r>
            <a:r>
              <a:rPr lang="en-US">
                <a:ea typeface="+mj-lt"/>
                <a:cs typeface="+mj-lt"/>
              </a:rPr>
              <a:t> Multiple wins </a:t>
            </a:r>
            <a:endParaRPr lang="en-US"/>
          </a:p>
          <a:p>
            <a:r>
              <a:rPr lang="en-US" b="1">
                <a:ea typeface="+mj-lt"/>
                <a:cs typeface="+mj-lt"/>
              </a:rPr>
              <a:t>Academy Award Nominee:</a:t>
            </a:r>
            <a:r>
              <a:rPr lang="en-US">
                <a:ea typeface="+mj-lt"/>
                <a:cs typeface="+mj-lt"/>
              </a:rPr>
              <a:t> </a:t>
            </a:r>
            <a:r>
              <a:rPr lang="en-US" i="1">
                <a:ea typeface="+mj-lt"/>
                <a:cs typeface="+mj-lt"/>
              </a:rPr>
              <a:t>Best Original Song</a:t>
            </a:r>
            <a:r>
              <a:rPr lang="en-US">
                <a:ea typeface="+mj-lt"/>
                <a:cs typeface="+mj-lt"/>
              </a:rPr>
              <a:t> </a:t>
            </a:r>
            <a:endParaRPr lang="en-US"/>
          </a:p>
          <a:p>
            <a:r>
              <a:rPr lang="en-US" b="1">
                <a:ea typeface="+mj-lt"/>
                <a:cs typeface="+mj-lt"/>
              </a:rPr>
              <a:t>Brit Awards:</a:t>
            </a:r>
            <a:r>
              <a:rPr lang="en-US">
                <a:ea typeface="+mj-lt"/>
                <a:cs typeface="+mj-lt"/>
              </a:rPr>
              <a:t> International Artist nominations and recognition </a:t>
            </a:r>
            <a:endParaRPr lang="en-US"/>
          </a:p>
          <a:p>
            <a:r>
              <a:rPr lang="en-US" b="1">
                <a:ea typeface="+mj-lt"/>
                <a:cs typeface="+mj-lt"/>
              </a:rPr>
              <a:t>Known for:</a:t>
            </a:r>
            <a:r>
              <a:rPr lang="en-US">
                <a:ea typeface="+mj-lt"/>
                <a:cs typeface="+mj-lt"/>
              </a:rPr>
              <a:t> </a:t>
            </a:r>
            <a:r>
              <a:rPr lang="en-US" i="1">
                <a:ea typeface="+mj-lt"/>
                <a:cs typeface="+mj-lt"/>
              </a:rPr>
              <a:t>Kill Bill</a:t>
            </a:r>
            <a:r>
              <a:rPr lang="en-US">
                <a:ea typeface="+mj-lt"/>
                <a:cs typeface="+mj-lt"/>
              </a:rPr>
              <a:t>, </a:t>
            </a:r>
            <a:r>
              <a:rPr lang="en-US" i="1">
                <a:ea typeface="+mj-lt"/>
                <a:cs typeface="+mj-lt"/>
              </a:rPr>
              <a:t>Snooze</a:t>
            </a:r>
            <a:r>
              <a:rPr lang="en-US">
                <a:ea typeface="+mj-lt"/>
                <a:cs typeface="+mj-lt"/>
              </a:rPr>
              <a:t>, and </a:t>
            </a:r>
            <a:r>
              <a:rPr lang="en-US" i="1">
                <a:ea typeface="+mj-lt"/>
                <a:cs typeface="+mj-lt"/>
              </a:rPr>
              <a:t>Good Days</a:t>
            </a:r>
            <a:endParaRPr lang="en-US"/>
          </a:p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068E4B-F9C6-4DDB-1425-EF6623573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13E2-A75C-460A-9135-A02F7A30F9C1}" type="datetime1">
              <a:rPr lang="ja-JP" altLang="en-US"/>
              <a:t>2026/9/5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26C736-AAFF-E7E5-65C6-96A2EF00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AC4061-D40C-6CAD-7F61-AB74FF98A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677F5-4A8A-4BF1-96BE-3BAE8FBAFE2E}" type="slidenum">
              <a:rPr lang="en-US" dirty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EEE936-D6C6-649C-F6C4-7BC0BBB79A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12556" r="224" b="-300"/>
          <a:stretch>
            <a:fillRect/>
          </a:stretch>
        </p:blipFill>
        <p:spPr>
          <a:xfrm>
            <a:off x="6815305" y="581025"/>
            <a:ext cx="3443202" cy="29734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95E57B-E1F6-E78B-CFB8-E293F35AF9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255250" y="3913188"/>
            <a:ext cx="1452563" cy="1714501"/>
          </a:xfrm>
          <a:prstGeom prst="rect">
            <a:avLst/>
          </a:prstGeom>
        </p:spPr>
      </p:pic>
      <p:pic>
        <p:nvPicPr>
          <p:cNvPr id="19" name="ビデオ 18">
            <a:hlinkClick r:id="" action="ppaction://media"/>
            <a:extLst>
              <a:ext uri="{FF2B5EF4-FFF2-40B4-BE49-F238E27FC236}">
                <a16:creationId xmlns:a16="http://schemas.microsoft.com/office/drawing/2014/main" id="{88BC96D9-72BF-0924-7E97-E5DBFAA13D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11790110" y="-8896"/>
            <a:ext cx="401890" cy="40189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1181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715"/>
    </mc:Choice>
    <mc:Fallback xmlns="">
      <p:transition spd="slow" advTm="467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2A33E-CE82-0AE9-887F-50FB25C2A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95CFF-736A-1514-8C6A-7DF50CA8E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26BE-3B2B-47E4-9841-784451847E0B}" type="datetime1">
              <a:rPr lang="ja-JP" altLang="en-US"/>
              <a:t>2026/9/5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A57F9-2DC9-0BEA-1A77-8A6DFF960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AAEC7-9AD9-8CC1-A7AF-6D90A1C5C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F54230-70AF-B4B0-3781-E410FC119FA2}"/>
              </a:ext>
            </a:extLst>
          </p:cNvPr>
          <p:cNvSpPr txBox="1"/>
          <p:nvPr/>
        </p:nvSpPr>
        <p:spPr>
          <a:xfrm>
            <a:off x="6315959" y="3271887"/>
            <a:ext cx="71015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AE091"/>
                </a:solidFill>
                <a:latin typeface="-webkit-standard"/>
                <a:ea typeface="-webkit-standard"/>
                <a:cs typeface="-webkit-standard"/>
              </a:rPr>
              <a:t>Her debut studio album, </a:t>
            </a:r>
            <a:r>
              <a:rPr lang="en-US" b="1" i="1">
                <a:solidFill>
                  <a:srgbClr val="FAE091"/>
                </a:solidFill>
                <a:latin typeface="Arial"/>
                <a:ea typeface="Arial"/>
                <a:cs typeface="Arial"/>
              </a:rPr>
              <a:t>Ctrl</a:t>
            </a:r>
            <a:r>
              <a:rPr lang="en-US">
                <a:solidFill>
                  <a:srgbClr val="FAE091"/>
                </a:solidFill>
                <a:latin typeface="-webkit-standard"/>
                <a:ea typeface="-webkit-standard"/>
                <a:cs typeface="-webkit-standard"/>
              </a:rPr>
              <a:t> (released June 9, 2017)</a:t>
            </a:r>
            <a:endParaRPr lang="en-US">
              <a:solidFill>
                <a:srgbClr val="FAE091"/>
              </a:solidFill>
            </a:endParaRPr>
          </a:p>
          <a:p>
            <a:pPr algn="ctr"/>
            <a:endParaRPr lang="en-US"/>
          </a:p>
        </p:txBody>
      </p:sp>
      <p:pic>
        <p:nvPicPr>
          <p:cNvPr id="8" name="Picture 7" descr="‎Ctrl par SZA sur Apple Music | Music album cover, Music album covers ...">
            <a:extLst>
              <a:ext uri="{FF2B5EF4-FFF2-40B4-BE49-F238E27FC236}">
                <a16:creationId xmlns:a16="http://schemas.microsoft.com/office/drawing/2014/main" id="{4C39D4F7-7878-85D7-0F6E-14A3017CC3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8688" y="957606"/>
            <a:ext cx="4982065" cy="4942787"/>
          </a:xfrm>
          <a:prstGeom prst="rect">
            <a:avLst/>
          </a:prstGeom>
        </p:spPr>
      </p:pic>
      <p:pic>
        <p:nvPicPr>
          <p:cNvPr id="23" name="ビデオ 22">
            <a:hlinkClick r:id="" action="ppaction://media"/>
            <a:extLst>
              <a:ext uri="{FF2B5EF4-FFF2-40B4-BE49-F238E27FC236}">
                <a16:creationId xmlns:a16="http://schemas.microsoft.com/office/drawing/2014/main" id="{E4CA8A70-900A-FE73-A381-9F72E31E7D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1848757" y="0"/>
            <a:ext cx="335715" cy="33571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4982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1"/>
    </mc:Choice>
    <mc:Fallback xmlns="">
      <p:transition spd="slow" advTm="10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7AD93-81AB-21B7-7E81-89BF5A725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5BBA96-0D8B-A167-45CA-D00516CDA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426BE-3B2B-47E4-9841-784451847E0B}" type="datetime1">
              <a:rPr lang="ja-JP" altLang="en-US"/>
              <a:t>2026/9/5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4052A-D067-3B16-01C5-403EB225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2E51D3-4D4E-AB44-49E5-D018675D6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5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58DD11-B627-AE50-9DD2-96690DFF9748}"/>
              </a:ext>
            </a:extLst>
          </p:cNvPr>
          <p:cNvSpPr txBox="1"/>
          <p:nvPr/>
        </p:nvSpPr>
        <p:spPr>
          <a:xfrm>
            <a:off x="713026" y="534243"/>
            <a:ext cx="9073298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600" b="1" dirty="0">
                <a:solidFill>
                  <a:srgbClr val="FFFFFF"/>
                </a:solidFill>
                <a:latin typeface="Arial Nova Light"/>
              </a:rPr>
              <a:t>The genre is</a:t>
            </a:r>
            <a:r>
              <a:rPr lang="en-US" sz="6600" b="1" u="sng" dirty="0">
                <a:solidFill>
                  <a:srgbClr val="FFFFFF"/>
                </a:solidFill>
                <a:latin typeface="Arial Nova Light"/>
              </a:rPr>
              <a:t> 　　　</a:t>
            </a:r>
            <a:r>
              <a:rPr lang="en-US" sz="6600" b="1" dirty="0">
                <a:solidFill>
                  <a:srgbClr val="FFFFFF"/>
                </a:solidFill>
                <a:latin typeface="Arial Nova Light"/>
              </a:rPr>
              <a:t>.</a:t>
            </a:r>
            <a:endParaRPr lang="en-US" sz="66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8836A5-B20B-FF91-8330-FC3C663D2FF9}"/>
              </a:ext>
            </a:extLst>
          </p:cNvPr>
          <p:cNvSpPr txBox="1"/>
          <p:nvPr/>
        </p:nvSpPr>
        <p:spPr>
          <a:xfrm>
            <a:off x="5292433" y="211359"/>
            <a:ext cx="2639506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600" b="1" dirty="0">
                <a:solidFill>
                  <a:srgbClr val="FF0000"/>
                </a:solidFill>
                <a:latin typeface="Arial Nova Light"/>
              </a:rPr>
              <a:t>R&amp;B</a:t>
            </a:r>
            <a:endParaRPr lang="en-US" sz="9600" b="1" dirty="0">
              <a:solidFill>
                <a:srgbClr val="FF0000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5AC807-320D-DF05-D379-58ABF7FC7BF6}"/>
              </a:ext>
            </a:extLst>
          </p:cNvPr>
          <p:cNvSpPr txBox="1"/>
          <p:nvPr/>
        </p:nvSpPr>
        <p:spPr>
          <a:xfrm>
            <a:off x="612741" y="4819453"/>
            <a:ext cx="11791359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dirty="0"/>
              <a:t>・Focusing on </a:t>
            </a:r>
            <a:r>
              <a:rPr lang="en-US" sz="4800" b="1" u="sng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Romance</a:t>
            </a:r>
            <a:r>
              <a:rPr lang="en-US" sz="4800" b="1" dirty="0">
                <a:solidFill>
                  <a:schemeClr val="tx1">
                    <a:lumMod val="95000"/>
                  </a:schemeClr>
                </a:solidFill>
              </a:rPr>
              <a:t> &amp; </a:t>
            </a:r>
            <a:r>
              <a:rPr lang="en-US" sz="4800" b="1" u="sng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Everyday Life</a:t>
            </a:r>
            <a:endParaRPr lang="en-US" u="sng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E22665-906C-A521-7055-6B245C467DFE}"/>
              </a:ext>
            </a:extLst>
          </p:cNvPr>
          <p:cNvSpPr txBox="1"/>
          <p:nvPr/>
        </p:nvSpPr>
        <p:spPr>
          <a:xfrm>
            <a:off x="612741" y="2011455"/>
            <a:ext cx="10173092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baseline="0" dirty="0">
                <a:solidFill>
                  <a:srgbClr val="FFFFFF"/>
                </a:solidFill>
                <a:latin typeface="Arial Nova Light"/>
              </a:rPr>
              <a:t>・Roots in </a:t>
            </a:r>
            <a:r>
              <a:rPr lang="en-US" sz="4800" b="1" u="sng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Nova Light"/>
              </a:rPr>
              <a:t>Blues</a:t>
            </a:r>
            <a:r>
              <a:rPr lang="en-US" sz="4800" b="1" baseline="0" dirty="0">
                <a:solidFill>
                  <a:srgbClr val="FFFFFF"/>
                </a:solidFill>
                <a:latin typeface="Arial Nova Light"/>
              </a:rPr>
              <a:t>, </a:t>
            </a:r>
            <a:r>
              <a:rPr lang="en-US" sz="4800" b="1" u="sng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Nova Light"/>
              </a:rPr>
              <a:t>Jazz</a:t>
            </a:r>
            <a:r>
              <a:rPr lang="en-US" sz="4800" b="1" baseline="0" dirty="0">
                <a:latin typeface="Arial Nova Light"/>
              </a:rPr>
              <a:t> &amp; </a:t>
            </a:r>
            <a:r>
              <a:rPr lang="en-US" sz="4800" b="1" u="sng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Nova Light"/>
              </a:rPr>
              <a:t>Gospel</a:t>
            </a:r>
            <a:r>
              <a:rPr sz="4800" u="sng" dirty="0">
                <a:solidFill>
                  <a:schemeClr val="tx1">
                    <a:lumMod val="95000"/>
                  </a:schemeClr>
                </a:solidFill>
                <a:latin typeface="Arial Nova Light"/>
                <a:ea typeface="Arial Nova Light"/>
                <a:cs typeface="Arial Nova Light"/>
              </a:rPr>
              <a:t>​</a:t>
            </a:r>
            <a:endParaRPr lang="en-US" u="sng" dirty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FBBF20-C4AB-2804-DBF0-C5E279A40933}"/>
              </a:ext>
            </a:extLst>
          </p:cNvPr>
          <p:cNvSpPr txBox="1"/>
          <p:nvPr/>
        </p:nvSpPr>
        <p:spPr>
          <a:xfrm>
            <a:off x="612741" y="3454084"/>
            <a:ext cx="10636577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b="1" baseline="0" dirty="0">
                <a:solidFill>
                  <a:schemeClr val="tx1">
                    <a:lumMod val="95000"/>
                  </a:schemeClr>
                </a:solidFill>
                <a:latin typeface="Arial Nova Light"/>
              </a:rPr>
              <a:t>・A Groovy </a:t>
            </a:r>
            <a:r>
              <a:rPr lang="en-US" sz="4800" b="1" u="sng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Nova Light"/>
              </a:rPr>
              <a:t>Beat</a:t>
            </a:r>
            <a:r>
              <a:rPr lang="en-US" sz="4800" b="1" baseline="0" dirty="0">
                <a:solidFill>
                  <a:schemeClr val="tx1">
                    <a:lumMod val="95000"/>
                  </a:schemeClr>
                </a:solidFill>
                <a:latin typeface="Arial Nova Light"/>
              </a:rPr>
              <a:t> &amp; </a:t>
            </a:r>
            <a:r>
              <a:rPr lang="en-US" sz="4800" b="1" u="sng" baseline="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 Nova Light"/>
              </a:rPr>
              <a:t>Emotional Vocal</a:t>
            </a:r>
            <a:r>
              <a:rPr lang="en-US" sz="4800" b="1">
                <a:solidFill>
                  <a:schemeClr val="accent1">
                    <a:lumMod val="20000"/>
                    <a:lumOff val="80000"/>
                  </a:schemeClr>
                </a:solidFill>
                <a:latin typeface="Arial Nova Light"/>
                <a:ea typeface="Arial Nova Light"/>
                <a:cs typeface="Arial Nova Light"/>
              </a:rPr>
              <a:t>​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25" name="オーディオ 24">
            <a:hlinkClick r:id="" action="ppaction://media"/>
            <a:extLst>
              <a:ext uri="{FF2B5EF4-FFF2-40B4-BE49-F238E27FC236}">
                <a16:creationId xmlns:a16="http://schemas.microsoft.com/office/drawing/2014/main" id="{C8F4A1C3-904F-3706-EF3A-93881324A8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10056820" y="-18853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1601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24"/>
    </mc:Choice>
    <mc:Fallback xmlns="">
      <p:transition spd="slow" advTm="26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2EC5A0-3059-21B1-E38B-BB370EC13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752" y="575874"/>
            <a:ext cx="7638222" cy="685800"/>
          </a:xfrm>
        </p:spPr>
        <p:txBody>
          <a:bodyPr>
            <a:normAutofit fontScale="90000"/>
          </a:bodyPr>
          <a:lstStyle/>
          <a:p>
            <a:pPr>
              <a:lnSpc>
                <a:spcPts val="3200"/>
              </a:lnSpc>
            </a:pPr>
            <a:r>
              <a:rPr kumimoji="1" lang="en-US" altLang="ja-JP" sz="5400" b="1" spc="300" dirty="0"/>
              <a:t>Why is this song </a:t>
            </a:r>
            <a:r>
              <a:rPr kumimoji="1" lang="en-US" altLang="ja-JP" sz="5400" b="1" spc="300" dirty="0">
                <a:solidFill>
                  <a:srgbClr val="FFFF00"/>
                </a:solidFill>
              </a:rPr>
              <a:t>R&amp;B </a:t>
            </a:r>
            <a:r>
              <a:rPr kumimoji="1" lang="en-US" altLang="ja-JP" sz="5400" b="1" spc="300" dirty="0"/>
              <a:t>?</a:t>
            </a:r>
            <a:endParaRPr kumimoji="1" lang="ja-JP" altLang="en-US" sz="5400" b="1" spc="300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62C2D70-5868-DB96-68E0-AF05C932B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D72-200D-4778-9539-9860F0B627BC}" type="datetime1">
              <a:rPr lang="en-US" altLang="ja-JP" smtClean="0"/>
              <a:t>9/5/26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369FCA-DF6C-F39C-17D6-AF865E00F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20C87E-A246-9FE6-2EA9-C9277FDF5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smtClean="0"/>
              <a:t>6</a:t>
            </a:fld>
            <a:endParaRPr 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FF05FB6-D574-BB28-F407-A296F03F6056}"/>
              </a:ext>
            </a:extLst>
          </p:cNvPr>
          <p:cNvSpPr txBox="1"/>
          <p:nvPr/>
        </p:nvSpPr>
        <p:spPr>
          <a:xfrm>
            <a:off x="574533" y="1627434"/>
            <a:ext cx="5521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b="1" dirty="0"/>
              <a:t>① </a:t>
            </a:r>
            <a:r>
              <a:rPr kumimoji="1" lang="en-US" altLang="ja-JP" sz="3600" b="1" dirty="0"/>
              <a:t>Sound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C6208F3-A19F-94D4-8C31-8604F3544CF8}"/>
              </a:ext>
            </a:extLst>
          </p:cNvPr>
          <p:cNvSpPr txBox="1"/>
          <p:nvPr/>
        </p:nvSpPr>
        <p:spPr>
          <a:xfrm>
            <a:off x="312514" y="4172757"/>
            <a:ext cx="1159328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900" b="1" dirty="0">
                <a:solidFill>
                  <a:srgbClr val="FFFF00"/>
                </a:solidFill>
              </a:rPr>
              <a:t>R&amp;B </a:t>
            </a:r>
            <a:r>
              <a:rPr kumimoji="1" lang="en-US" altLang="ja-JP" sz="3900" b="1" dirty="0"/>
              <a:t>= the combination of grooves + emotional vocals + soulful lyrics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44E03D8-7A1E-BE63-3CBE-266AE73E1517}"/>
              </a:ext>
            </a:extLst>
          </p:cNvPr>
          <p:cNvSpPr txBox="1"/>
          <p:nvPr/>
        </p:nvSpPr>
        <p:spPr>
          <a:xfrm>
            <a:off x="3537127" y="1627434"/>
            <a:ext cx="4800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600" b="1" dirty="0"/>
              <a:t>② </a:t>
            </a:r>
            <a:r>
              <a:rPr kumimoji="1" lang="en-US" altLang="ja-JP" sz="3600" b="1" dirty="0"/>
              <a:t>Rhythm &amp; Beats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432468D-A1C7-0438-595E-F1DE9F12F124}"/>
              </a:ext>
            </a:extLst>
          </p:cNvPr>
          <p:cNvSpPr txBox="1"/>
          <p:nvPr/>
        </p:nvSpPr>
        <p:spPr>
          <a:xfrm>
            <a:off x="8893311" y="1627434"/>
            <a:ext cx="2509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600" b="1" dirty="0"/>
              <a:t>③ </a:t>
            </a:r>
            <a:r>
              <a:rPr kumimoji="1" lang="en-US" altLang="ja-JP" sz="3600" b="1" dirty="0"/>
              <a:t>Vocals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3FF92AD-B903-E518-2F1B-1FCB2E92B091}"/>
              </a:ext>
            </a:extLst>
          </p:cNvPr>
          <p:cNvSpPr txBox="1"/>
          <p:nvPr/>
        </p:nvSpPr>
        <p:spPr>
          <a:xfrm>
            <a:off x="1861361" y="5655089"/>
            <a:ext cx="107257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rgbClr val="FFFF00"/>
                </a:solidFill>
              </a:rPr>
              <a:t>“Broken Clocks” has all three. </a:t>
            </a:r>
            <a:endParaRPr kumimoji="1" lang="en-US" altLang="ja-JP" sz="4400" b="1" dirty="0"/>
          </a:p>
        </p:txBody>
      </p:sp>
      <p:sp>
        <p:nvSpPr>
          <p:cNvPr id="19" name="矢印: 右 18">
            <a:extLst>
              <a:ext uri="{FF2B5EF4-FFF2-40B4-BE49-F238E27FC236}">
                <a16:creationId xmlns:a16="http://schemas.microsoft.com/office/drawing/2014/main" id="{123D2298-1466-CFAC-1DF2-61386108E7FB}"/>
              </a:ext>
            </a:extLst>
          </p:cNvPr>
          <p:cNvSpPr/>
          <p:nvPr/>
        </p:nvSpPr>
        <p:spPr>
          <a:xfrm>
            <a:off x="574533" y="579749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BBCD6282-19FB-48A7-3269-9605335211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352271" y="2251156"/>
            <a:ext cx="1558996" cy="1728652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DE7CAC7C-2440-EF83-8465-C214F8B1AA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8365" y="2295167"/>
            <a:ext cx="2398123" cy="1781116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BBE73AF0-339C-B80E-4295-52123DC3AA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805" y="2189068"/>
            <a:ext cx="1824446" cy="1824446"/>
          </a:xfrm>
          <a:prstGeom prst="rect">
            <a:avLst/>
          </a:prstGeom>
        </p:spPr>
      </p:pic>
      <p:pic>
        <p:nvPicPr>
          <p:cNvPr id="49" name="オーディオ 48">
            <a:hlinkClick r:id="" action="ppaction://media"/>
            <a:extLst>
              <a:ext uri="{FF2B5EF4-FFF2-40B4-BE49-F238E27FC236}">
                <a16:creationId xmlns:a16="http://schemas.microsoft.com/office/drawing/2014/main" id="{067AAD7A-5DD3-8702-1CFC-0CA254B3CA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203125" t="-203125" r="-203125" b="-20312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53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214"/>
    </mc:Choice>
    <mc:Fallback xmlns="">
      <p:transition spd="slow" advTm="432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1E46A-88B7-F765-3BEC-942C8E8B3E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51581" y="578429"/>
            <a:ext cx="9452881" cy="2852928"/>
          </a:xfrm>
        </p:spPr>
        <p:txBody>
          <a:bodyPr>
            <a:normAutofit/>
          </a:bodyPr>
          <a:lstStyle/>
          <a:p>
            <a:r>
              <a:rPr lang="en-US" sz="1800" dirty="0">
                <a:ea typeface="+mj-lt"/>
                <a:cs typeface="+mj-lt"/>
                <a:hlinkClick r:id="rId2"/>
              </a:rPr>
              <a:t>https://youtu.be/zVc-K1kKkVk?si=vvtcJ9ibxEWUPkfV</a:t>
            </a:r>
            <a:endParaRPr lang="en-US" sz="1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7270F2-D50B-72F1-739D-7E25FBD87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2A2B-0435-4B80-B50D-F4577C0D6189}" type="datetime1">
              <a:rPr lang="en-US"/>
              <a:t>9/5/26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58887-806C-578B-5979-72EE53694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006A8-342C-0612-E5A0-E98ACE7EC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dirty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9DAAF7-4CD8-89FF-D79B-FF5A266E9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877888" y="4097812"/>
            <a:ext cx="2786799" cy="217386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53CE39C-1069-8BC9-A545-3119D40CAA1F}"/>
              </a:ext>
            </a:extLst>
          </p:cNvPr>
          <p:cNvSpPr txBox="1"/>
          <p:nvPr/>
        </p:nvSpPr>
        <p:spPr>
          <a:xfrm>
            <a:off x="301752" y="513805"/>
            <a:ext cx="81888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5400" b="1" dirty="0"/>
              <a:t>Let’s give the song a listen!</a:t>
            </a:r>
            <a:endParaRPr kumimoji="1" lang="ja-JP" alt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029727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CAA9A-AE5F-D578-B483-6F3EC29C7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ADC2B2-E529-1F0A-4176-79A3BBF18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752" y="575874"/>
            <a:ext cx="7638222" cy="685800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</a:pPr>
            <a:r>
              <a:rPr kumimoji="1" lang="en-US" altLang="ja-JP" sz="5400" b="1" spc="300" dirty="0"/>
              <a:t>Lyrics Explained</a:t>
            </a:r>
            <a:endParaRPr kumimoji="1" lang="ja-JP" altLang="en-US" sz="5400" b="1" spc="300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A25E6C-8488-77C8-79CA-98F82079D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D72-200D-4778-9539-9860F0B627BC}" type="datetime1">
              <a:rPr lang="en-US" altLang="ja-JP" smtClean="0"/>
              <a:t>9/5/26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0B1B53D-69E0-D90E-0CF6-6435CDD04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105257-F794-9980-5AEF-6CD73ED8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smtClean="0"/>
              <a:t>8</a:t>
            </a:fld>
            <a:endParaRPr 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117A9E4-0B2E-804E-6651-578FCE8B391E}"/>
              </a:ext>
            </a:extLst>
          </p:cNvPr>
          <p:cNvSpPr txBox="1"/>
          <p:nvPr/>
        </p:nvSpPr>
        <p:spPr>
          <a:xfrm>
            <a:off x="511464" y="1759017"/>
            <a:ext cx="9103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3600" b="1" spc="3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“ All I got is these broken clocks </a:t>
            </a:r>
            <a:r>
              <a:rPr kumimoji="1" lang="ja-JP" altLang="en-US" sz="3600" b="1" spc="3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endParaRPr kumimoji="1" lang="en-US" altLang="ja-JP" sz="3600" b="1" spc="3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FD500FF-C0D8-80F5-1BC3-3B25C5399B61}"/>
              </a:ext>
            </a:extLst>
          </p:cNvPr>
          <p:cNvSpPr txBox="1"/>
          <p:nvPr/>
        </p:nvSpPr>
        <p:spPr>
          <a:xfrm>
            <a:off x="1290715" y="2444817"/>
            <a:ext cx="11169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3600" b="1" spc="3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I </a:t>
            </a:r>
            <a:r>
              <a:rPr kumimoji="1" lang="en-US" altLang="ja-JP" sz="3600" b="1" spc="300" dirty="0" err="1">
                <a:solidFill>
                  <a:schemeClr val="accent3">
                    <a:lumMod val="40000"/>
                    <a:lumOff val="60000"/>
                  </a:schemeClr>
                </a:solidFill>
              </a:rPr>
              <a:t>ain’t</a:t>
            </a:r>
            <a:r>
              <a:rPr kumimoji="1" lang="en-US" altLang="ja-JP" sz="3600" b="1" spc="3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got no time,</a:t>
            </a:r>
            <a:r>
              <a:rPr kumimoji="1" lang="en-US" altLang="ja-JP" sz="2000" b="1" spc="3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ja-JP" sz="800" b="1" spc="3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r>
              <a:rPr kumimoji="1" lang="en-US" altLang="ja-JP" sz="3600" b="1" spc="3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just burning daylight  ”</a:t>
            </a:r>
            <a:r>
              <a:rPr kumimoji="1" lang="ja-JP" altLang="en-US" sz="3600" b="1" spc="3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 </a:t>
            </a:r>
            <a:endParaRPr kumimoji="1" lang="en-US" altLang="ja-JP" sz="3600" b="1" spc="3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EA92BF37-2E92-2D57-974F-A5C2C112A907}"/>
              </a:ext>
            </a:extLst>
          </p:cNvPr>
          <p:cNvSpPr txBox="1">
            <a:spLocks/>
          </p:cNvSpPr>
          <p:nvPr/>
        </p:nvSpPr>
        <p:spPr>
          <a:xfrm>
            <a:off x="302853" y="3588491"/>
            <a:ext cx="7638222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30000"/>
              </a:lnSpc>
              <a:spcBef>
                <a:spcPct val="0"/>
              </a:spcBef>
              <a:buNone/>
              <a:defRPr sz="3600" b="0" kern="1200" spc="1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200"/>
              </a:lnSpc>
            </a:pPr>
            <a:r>
              <a:rPr kumimoji="1" lang="en-US" altLang="ja-JP" sz="4400" b="1" spc="300" dirty="0"/>
              <a:t>Key Words</a:t>
            </a:r>
            <a:endParaRPr kumimoji="1" lang="ja-JP" altLang="en-US" sz="4400" b="1" spc="3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151276E-14E3-AF57-E677-259C4B1C1024}"/>
              </a:ext>
            </a:extLst>
          </p:cNvPr>
          <p:cNvSpPr txBox="1"/>
          <p:nvPr/>
        </p:nvSpPr>
        <p:spPr>
          <a:xfrm>
            <a:off x="998401" y="4274291"/>
            <a:ext cx="7878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/>
              <a:t>・</a:t>
            </a:r>
            <a:r>
              <a:rPr kumimoji="1" lang="en-US" altLang="ja-JP" sz="4000" b="1" dirty="0"/>
              <a:t>time</a:t>
            </a:r>
            <a:r>
              <a:rPr kumimoji="1" lang="ja-JP" altLang="en-US" sz="4000" b="1" dirty="0"/>
              <a:t>      　・</a:t>
            </a:r>
            <a:r>
              <a:rPr kumimoji="1" lang="en-US" altLang="ja-JP" sz="4000" b="1" dirty="0"/>
              <a:t>escape</a:t>
            </a:r>
          </a:p>
          <a:p>
            <a:r>
              <a:rPr kumimoji="1" lang="ja-JP" altLang="en-US" sz="4000" b="1" dirty="0"/>
              <a:t>・</a:t>
            </a:r>
            <a:r>
              <a:rPr kumimoji="1" lang="en-US" altLang="ja-JP" sz="4000" b="1" dirty="0"/>
              <a:t>the past</a:t>
            </a:r>
            <a:r>
              <a:rPr kumimoji="1" lang="ja-JP" altLang="en-US" sz="4000" b="1" dirty="0"/>
              <a:t>　・</a:t>
            </a:r>
            <a:r>
              <a:rPr kumimoji="1" lang="en-US" altLang="ja-JP" sz="4000" b="1" dirty="0"/>
              <a:t>finding my way</a:t>
            </a:r>
          </a:p>
        </p:txBody>
      </p:sp>
      <p:pic>
        <p:nvPicPr>
          <p:cNvPr id="35" name="オーディオ 34">
            <a:hlinkClick r:id="" action="ppaction://media"/>
            <a:extLst>
              <a:ext uri="{FF2B5EF4-FFF2-40B4-BE49-F238E27FC236}">
                <a16:creationId xmlns:a16="http://schemas.microsoft.com/office/drawing/2014/main" id="{2790E812-37B1-0A1B-B798-1C0CB930C9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9242923" y="3664567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773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164"/>
    </mc:Choice>
    <mc:Fallback xmlns="">
      <p:transition spd="slow" advTm="68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C8CBB-7218-0661-4801-0E1C2AC38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CC0F2C-258D-E17A-1746-A7A16E594F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752" y="575874"/>
            <a:ext cx="7638222" cy="685800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</a:pPr>
            <a:r>
              <a:rPr kumimoji="1" lang="en-US" altLang="ja-JP" sz="5400" b="1" spc="300" dirty="0"/>
              <a:t>Lyrics Explained</a:t>
            </a:r>
            <a:endParaRPr kumimoji="1" lang="ja-JP" altLang="en-US" sz="5400" b="1" spc="300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E25C97-6119-1632-2BF0-E4370BCD0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D72-200D-4778-9539-9860F0B627BC}" type="datetime1">
              <a:rPr lang="en-US" altLang="ja-JP" smtClean="0"/>
              <a:t>9/5/26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1F6198-47CB-D2E3-E8CD-126DA32F1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F3AEFB-0FF6-5BE8-DB3D-3BA0ED245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smtClean="0"/>
              <a:t>9</a:t>
            </a:fld>
            <a:endParaRPr 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32C11BA-9E07-D995-1A01-180048C5EC73}"/>
              </a:ext>
            </a:extLst>
          </p:cNvPr>
          <p:cNvSpPr txBox="1"/>
          <p:nvPr/>
        </p:nvSpPr>
        <p:spPr>
          <a:xfrm>
            <a:off x="1394745" y="1627434"/>
            <a:ext cx="102083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000" b="1" dirty="0"/>
              <a:t>“</a:t>
            </a:r>
            <a:r>
              <a:rPr kumimoji="1" lang="en-US" altLang="ja-JP" sz="4000" b="1" dirty="0">
                <a:solidFill>
                  <a:srgbClr val="FFFF00"/>
                </a:solidFill>
              </a:rPr>
              <a:t>Broken Clocks</a:t>
            </a:r>
            <a:r>
              <a:rPr kumimoji="1" lang="en-US" altLang="ja-JP" sz="4000" b="1" dirty="0"/>
              <a:t>” is </a:t>
            </a:r>
            <a:r>
              <a:rPr kumimoji="1" lang="en-US" altLang="ja-JP" sz="4000" b="1" u="sng" dirty="0"/>
              <a:t>not just about time </a:t>
            </a:r>
            <a:r>
              <a:rPr kumimoji="1" lang="en-US" altLang="ja-JP" sz="4000" b="1" dirty="0"/>
              <a:t>!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3F123F00-8579-9AF3-2929-C159B67AB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l="15431" t="9340" r="20515" b="2934"/>
          <a:stretch>
            <a:fillRect/>
          </a:stretch>
        </p:blipFill>
        <p:spPr>
          <a:xfrm>
            <a:off x="301752" y="2701080"/>
            <a:ext cx="3072809" cy="2806996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7C37FE5E-D7E8-B3D1-AA1D-B6255DA597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120863" y="2903317"/>
            <a:ext cx="3607391" cy="240252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F01B5CC-0694-7684-6E2A-A9D21CC8CE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474556" y="2895246"/>
            <a:ext cx="3498607" cy="233532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5D7F74C-7309-DFF0-1B7A-82880B45084D}"/>
              </a:ext>
            </a:extLst>
          </p:cNvPr>
          <p:cNvSpPr txBox="1"/>
          <p:nvPr/>
        </p:nvSpPr>
        <p:spPr>
          <a:xfrm>
            <a:off x="1036409" y="5508075"/>
            <a:ext cx="27113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6000" b="1" dirty="0"/>
              <a:t>time</a:t>
            </a:r>
            <a:endParaRPr kumimoji="1" lang="ja-JP" altLang="en-US" sz="6000" b="1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18736B1-1127-4B62-3540-64ADC0B0BCD6}"/>
              </a:ext>
            </a:extLst>
          </p:cNvPr>
          <p:cNvSpPr txBox="1"/>
          <p:nvPr/>
        </p:nvSpPr>
        <p:spPr>
          <a:xfrm>
            <a:off x="3773643" y="5508076"/>
            <a:ext cx="4838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400" b="1" spc="-150" dirty="0"/>
              <a:t>work /daily life</a:t>
            </a:r>
            <a:endParaRPr kumimoji="1" lang="ja-JP" altLang="en-US" sz="5400" b="1" spc="-15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08349EB-DF19-FA55-CC75-FBDE15D4E275}"/>
              </a:ext>
            </a:extLst>
          </p:cNvPr>
          <p:cNvSpPr txBox="1"/>
          <p:nvPr/>
        </p:nvSpPr>
        <p:spPr>
          <a:xfrm>
            <a:off x="8302413" y="5433213"/>
            <a:ext cx="4358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5400" b="1" dirty="0"/>
              <a:t>relationships</a:t>
            </a:r>
            <a:endParaRPr kumimoji="1" lang="ja-JP" altLang="en-US" sz="5400" b="1" dirty="0"/>
          </a:p>
        </p:txBody>
      </p:sp>
      <p:pic>
        <p:nvPicPr>
          <p:cNvPr id="34" name="オーディオ 33">
            <a:hlinkClick r:id="" action="ppaction://media"/>
            <a:extLst>
              <a:ext uri="{FF2B5EF4-FFF2-40B4-BE49-F238E27FC236}">
                <a16:creationId xmlns:a16="http://schemas.microsoft.com/office/drawing/2014/main" id="{473289EE-D277-E59A-D3CB-5459555063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rcRect l="-203125" t="-203125" r="-203125" b="-203125"/>
          <a:stretch>
            <a:fillRect/>
          </a:stretch>
        </p:blipFill>
        <p:spPr>
          <a:xfrm>
            <a:off x="9982635" y="277920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958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998"/>
    </mc:Choice>
    <mc:Fallback xmlns="">
      <p:transition spd="slow" advTm="42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EA95E-A6A5-A943-4F77-5B0F983F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ED0FA2-C7B7-1117-5461-6E4DA655BCC1}"/>
              </a:ext>
            </a:extLst>
          </p:cNvPr>
          <p:cNvSpPr txBox="1"/>
          <p:nvPr/>
        </p:nvSpPr>
        <p:spPr>
          <a:xfrm>
            <a:off x="1924346" y="4799923"/>
            <a:ext cx="11169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3600" b="1" spc="300" dirty="0" err="1"/>
              <a:t>ain’t</a:t>
            </a:r>
            <a:r>
              <a:rPr kumimoji="1" lang="en-US" altLang="ja-JP" sz="3600" b="1" spc="300" dirty="0"/>
              <a:t> got              just burning daylight  </a:t>
            </a:r>
            <a:r>
              <a:rPr kumimoji="1" lang="ja-JP" altLang="en-US" sz="3600" b="1" spc="300" dirty="0"/>
              <a:t> </a:t>
            </a:r>
            <a:endParaRPr kumimoji="1" lang="en-US" altLang="ja-JP" sz="3600" b="1" spc="30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BE8096C-C19F-F10F-5564-6663C249D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752" y="575874"/>
            <a:ext cx="7638222" cy="685800"/>
          </a:xfrm>
        </p:spPr>
        <p:txBody>
          <a:bodyPr>
            <a:normAutofit/>
          </a:bodyPr>
          <a:lstStyle/>
          <a:p>
            <a:pPr>
              <a:lnSpc>
                <a:spcPts val="3200"/>
              </a:lnSpc>
            </a:pPr>
            <a:r>
              <a:rPr kumimoji="1" lang="en-US" altLang="ja-JP" sz="5400" b="1" spc="300" dirty="0"/>
              <a:t>How to pronounce ?</a:t>
            </a:r>
            <a:endParaRPr kumimoji="1" lang="ja-JP" altLang="en-US" sz="5400" b="1" spc="300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FBBC53-81CD-3381-9D20-EB2A85737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53D72-200D-4778-9539-9860F0B627BC}" type="datetime1">
              <a:rPr lang="en-US" altLang="ja-JP" smtClean="0"/>
              <a:t>9/5/26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797EC8C-3F62-834A-0C1D-E7FB2B554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05E739-0DD2-375F-D38E-A9ECD5709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smtClean="0"/>
              <a:t>10</a:t>
            </a:fld>
            <a:endParaRPr 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0B0D44E-1766-8ECB-0A43-74A9FA8EB726}"/>
              </a:ext>
            </a:extLst>
          </p:cNvPr>
          <p:cNvSpPr txBox="1"/>
          <p:nvPr/>
        </p:nvSpPr>
        <p:spPr>
          <a:xfrm>
            <a:off x="511464" y="1759017"/>
            <a:ext cx="91035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600" b="1" spc="300" dirty="0"/>
              <a:t>① </a:t>
            </a:r>
            <a:r>
              <a:rPr kumimoji="1" lang="en-US" altLang="ja-JP" sz="3600" b="1" spc="300" dirty="0"/>
              <a:t>“ All I got is these broken clocks ”</a:t>
            </a:r>
            <a:r>
              <a:rPr kumimoji="1" lang="ja-JP" altLang="en-US" sz="3600" b="1" spc="300" dirty="0"/>
              <a:t> </a:t>
            </a:r>
            <a:endParaRPr kumimoji="1" lang="en-US" altLang="ja-JP" sz="3600" b="1" spc="3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85752A1-E3BC-832C-D933-6BEA10E3EF76}"/>
              </a:ext>
            </a:extLst>
          </p:cNvPr>
          <p:cNvSpPr txBox="1"/>
          <p:nvPr/>
        </p:nvSpPr>
        <p:spPr>
          <a:xfrm>
            <a:off x="511464" y="3937905"/>
            <a:ext cx="111690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600" b="1" spc="300" dirty="0"/>
              <a:t>② </a:t>
            </a:r>
            <a:r>
              <a:rPr kumimoji="1" lang="en-US" altLang="ja-JP" sz="3600" b="1" spc="300" dirty="0"/>
              <a:t>“ I </a:t>
            </a:r>
            <a:r>
              <a:rPr kumimoji="1" lang="en-US" altLang="ja-JP" sz="3600" b="1" spc="300" dirty="0" err="1"/>
              <a:t>ain’t</a:t>
            </a:r>
            <a:r>
              <a:rPr kumimoji="1" lang="en-US" altLang="ja-JP" sz="3600" b="1" spc="300" dirty="0"/>
              <a:t> got no time,</a:t>
            </a:r>
            <a:r>
              <a:rPr kumimoji="1" lang="en-US" altLang="ja-JP" sz="2000" b="1" spc="300" dirty="0"/>
              <a:t> </a:t>
            </a:r>
            <a:r>
              <a:rPr kumimoji="1" lang="en-US" altLang="ja-JP" sz="800" b="1" spc="300" dirty="0"/>
              <a:t> </a:t>
            </a:r>
            <a:r>
              <a:rPr kumimoji="1" lang="en-US" altLang="ja-JP" sz="3600" b="1" spc="300" dirty="0"/>
              <a:t>just burning daylight  ”</a:t>
            </a:r>
            <a:r>
              <a:rPr kumimoji="1" lang="ja-JP" altLang="en-US" sz="3600" b="1" spc="300" dirty="0"/>
              <a:t> </a:t>
            </a:r>
            <a:endParaRPr kumimoji="1" lang="en-US" altLang="ja-JP" sz="3600" b="1" spc="300" dirty="0"/>
          </a:p>
        </p:txBody>
      </p:sp>
      <p:sp>
        <p:nvSpPr>
          <p:cNvPr id="13" name="円弧 12">
            <a:extLst>
              <a:ext uri="{FF2B5EF4-FFF2-40B4-BE49-F238E27FC236}">
                <a16:creationId xmlns:a16="http://schemas.microsoft.com/office/drawing/2014/main" id="{62372A1E-43B7-57DD-F5DA-9B0FB548C719}"/>
              </a:ext>
            </a:extLst>
          </p:cNvPr>
          <p:cNvSpPr/>
          <p:nvPr/>
        </p:nvSpPr>
        <p:spPr>
          <a:xfrm rot="8533563">
            <a:off x="3151414" y="1498284"/>
            <a:ext cx="914400" cy="914400"/>
          </a:xfrm>
          <a:prstGeom prst="arc">
            <a:avLst>
              <a:gd name="adj1" fmla="val 16200000"/>
              <a:gd name="adj2" fmla="val 20935916"/>
            </a:avLst>
          </a:prstGeom>
          <a:ln w="38100">
            <a:solidFill>
              <a:srgbClr val="FFFF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7D527283-C061-3578-6987-ED4C0EE865C9}"/>
              </a:ext>
            </a:extLst>
          </p:cNvPr>
          <p:cNvCxnSpPr>
            <a:cxnSpLocks/>
          </p:cNvCxnSpPr>
          <p:nvPr/>
        </p:nvCxnSpPr>
        <p:spPr>
          <a:xfrm flipH="1">
            <a:off x="2822527" y="4963885"/>
            <a:ext cx="158656" cy="31840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8FCA03AB-9443-20CE-9F46-5C6C5650D0E3}"/>
              </a:ext>
            </a:extLst>
          </p:cNvPr>
          <p:cNvCxnSpPr>
            <a:cxnSpLocks/>
          </p:cNvCxnSpPr>
          <p:nvPr/>
        </p:nvCxnSpPr>
        <p:spPr>
          <a:xfrm flipH="1">
            <a:off x="3720708" y="4963885"/>
            <a:ext cx="158656" cy="31840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8FCA03AB-9443-20CE-9F46-5C6C5650D0E3}"/>
              </a:ext>
            </a:extLst>
          </p:cNvPr>
          <p:cNvCxnSpPr>
            <a:cxnSpLocks/>
          </p:cNvCxnSpPr>
          <p:nvPr/>
        </p:nvCxnSpPr>
        <p:spPr>
          <a:xfrm flipH="1">
            <a:off x="6795923" y="4963885"/>
            <a:ext cx="158656" cy="31840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F43D8033-A0BA-AE76-E49E-C5209CE8F6FB}"/>
              </a:ext>
            </a:extLst>
          </p:cNvPr>
          <p:cNvCxnSpPr>
            <a:cxnSpLocks/>
          </p:cNvCxnSpPr>
          <p:nvPr/>
        </p:nvCxnSpPr>
        <p:spPr>
          <a:xfrm flipH="1">
            <a:off x="8641050" y="5012871"/>
            <a:ext cx="158656" cy="31840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662A1962-B333-B286-76C6-31E474991FED}"/>
              </a:ext>
            </a:extLst>
          </p:cNvPr>
          <p:cNvCxnSpPr>
            <a:cxnSpLocks/>
          </p:cNvCxnSpPr>
          <p:nvPr/>
        </p:nvCxnSpPr>
        <p:spPr>
          <a:xfrm flipH="1">
            <a:off x="10652756" y="4972049"/>
            <a:ext cx="158656" cy="31840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7" name="オーディオ 36">
            <a:hlinkClick r:id="" action="ppaction://media"/>
            <a:extLst>
              <a:ext uri="{FF2B5EF4-FFF2-40B4-BE49-F238E27FC236}">
                <a16:creationId xmlns:a16="http://schemas.microsoft.com/office/drawing/2014/main" id="{8D241590-3BC3-8B90-E5CD-286F58F9F5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3125" t="-203125" r="-203125" b="-203125"/>
          <a:stretch>
            <a:fillRect/>
          </a:stretch>
        </p:blipFill>
        <p:spPr>
          <a:xfrm>
            <a:off x="9983747" y="85527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52164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64"/>
    </mc:Choice>
    <mc:Fallback xmlns="">
      <p:transition spd="slow" advTm="451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9CEC357-DB1B-490F-E171-9F4C330A1E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8873" y="965780"/>
            <a:ext cx="8832669" cy="2852928"/>
          </a:xfrm>
        </p:spPr>
        <p:txBody>
          <a:bodyPr/>
          <a:lstStyle/>
          <a:p>
            <a:r>
              <a:rPr kumimoji="1" lang="en-US" altLang="ja-JP" dirty="0"/>
              <a:t>Thank you for listening!</a:t>
            </a:r>
            <a:endParaRPr kumimoji="1" lang="ja-JP" altLang="en-US" dirty="0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E0BEB7-A125-C396-2758-A237764A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5D83E-9C95-418B-B300-831BCF761C2C}" type="datetime1">
              <a:rPr lang="en-US" altLang="ja-JP" smtClean="0"/>
              <a:t>9/5/26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3E2D1EB-746A-DBD1-07C7-A49B6686B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7FAE8D-2911-8916-2CD6-C7044BA68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DE724-0293-4953-AE9D-4D814FA589B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406378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Dark gradient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Dark gradient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6C0E157E-BBF9-45FB-91B2-9EEA263F6260}" vid="{4AA688F4-4384-4824-9BC0-914EFB7BEE90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6C00A28FE4BCF45BE6CB4D46C66C818" ma:contentTypeVersion="5" ma:contentTypeDescription="新しいドキュメントを作成します。" ma:contentTypeScope="" ma:versionID="8bf1cbc2dd7b3a1600bd174e8bfba0fe">
  <xsd:schema xmlns:xsd="http://www.w3.org/2001/XMLSchema" xmlns:xs="http://www.w3.org/2001/XMLSchema" xmlns:p="http://schemas.microsoft.com/office/2006/metadata/properties" xmlns:ns3="ccfcede1-4ee8-4a53-a31f-0c35fbd38121" targetNamespace="http://schemas.microsoft.com/office/2006/metadata/properties" ma:root="true" ma:fieldsID="981130e38d04b70b99b33acf34a1730c" ns3:_="">
    <xsd:import namespace="ccfcede1-4ee8-4a53-a31f-0c35fbd38121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cede1-4ee8-4a53-a31f-0c35fbd38121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fcede1-4ee8-4a53-a31f-0c35fbd38121" xsi:nil="true"/>
  </documentManagement>
</p:properties>
</file>

<file path=customXml/itemProps1.xml><?xml version="1.0" encoding="utf-8"?>
<ds:datastoreItem xmlns:ds="http://schemas.openxmlformats.org/officeDocument/2006/customXml" ds:itemID="{64B270AB-C138-415C-897E-3C24487DECF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179EDD-FAC3-41E7-B7A9-BA1444EA8319}">
  <ds:schemaRefs>
    <ds:schemaRef ds:uri="ccfcede1-4ee8-4a53-a31f-0c35fbd381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C4C00F4-06E9-43E3-AD97-88A857CEFA82}">
  <ds:schemaRefs>
    <ds:schemaRef ds:uri="ccfcede1-4ee8-4a53-a31f-0c35fbd38121"/>
    <ds:schemaRef ds:uri="http://www.w3.org/XML/1998/namespace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{2D5D6028-2A3C-4BCA-B820-8EE46A9E1815}TFe742eee6-54b3-45e8-a03d-f3d997f9b6cae8410317_win32-94c613d962ba</Template>
  <TotalTime>0</TotalTime>
  <Words>300</Words>
  <Application>Microsoft Macintosh PowerPoint</Application>
  <PresentationFormat>Widescreen</PresentationFormat>
  <Paragraphs>76</Paragraphs>
  <Slides>11</Slides>
  <Notes>2</Notes>
  <HiddenSlides>0</HiddenSlides>
  <MMClips>9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-webkit-standard</vt:lpstr>
      <vt:lpstr>Meiryo UI</vt:lpstr>
      <vt:lpstr>Arial</vt:lpstr>
      <vt:lpstr>Arial Nova Light</vt:lpstr>
      <vt:lpstr>Dark gradient</vt:lpstr>
      <vt:lpstr>"Broken Clocks" / SZA</vt:lpstr>
      <vt:lpstr>Who is SZA ?</vt:lpstr>
      <vt:lpstr>Profile  Born: 1989  Nationality: American  Occupation: Singer and Songwriter  Genre: R&amp;B, Soul, and Pop   Awards &amp; Achievements Grammy Awards: Multiple wins  Academy Award Nominee: Best Original Song  Brit Awards: International Artist nominations and recognition  Known for: Kill Bill, Snooze, and Good Days </vt:lpstr>
      <vt:lpstr>PowerPoint Presentation</vt:lpstr>
      <vt:lpstr>PowerPoint Presentation</vt:lpstr>
      <vt:lpstr>Why is this song R&amp;B ?</vt:lpstr>
      <vt:lpstr>https://youtu.be/zVc-K1kKkVk?si=vvtcJ9ibxEWUPkfV</vt:lpstr>
      <vt:lpstr>Lyrics Explained</vt:lpstr>
      <vt:lpstr>Lyrics Explained</vt:lpstr>
      <vt:lpstr>How to pronounce ?</vt:lpstr>
      <vt:lpstr>Thank you for listening!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KAWAMOTOSHU</dc:creator>
  <cp:lastModifiedBy>Jason Pipe</cp:lastModifiedBy>
  <cp:revision>3</cp:revision>
  <dcterms:created xsi:type="dcterms:W3CDTF">2026-08-28T06:24:46Z</dcterms:created>
  <dcterms:modified xsi:type="dcterms:W3CDTF">2026-09-05T02:23:57Z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0x01010066C00A28FE4BCF45BE6CB4D46C66C818</vt:lpwstr>
  </property>
  <property fmtid="{D5CDD505-2E9C-101B-9397-08002B2CF9AE}" pid="3" name="MSIP_Label_e0cefc7c-1990-4b05-bb2b-d459d68fce94_Enabled">
    <vt:lpwstr>true</vt:lpwstr>
  </property>
  <property fmtid="{D5CDD505-2E9C-101B-9397-08002B2CF9AE}" pid="4" name="MSIP_Label_e0cefc7c-1990-4b05-bb2b-d459d68fce94_SetDate">
    <vt:lpwstr>2026-09-05T02:23:57Z</vt:lpwstr>
  </property>
  <property fmtid="{D5CDD505-2E9C-101B-9397-08002B2CF9AE}" pid="5" name="MSIP_Label_e0cefc7c-1990-4b05-bb2b-d459d68fce94_Method">
    <vt:lpwstr>Standard</vt:lpwstr>
  </property>
  <property fmtid="{D5CDD505-2E9C-101B-9397-08002B2CF9AE}" pid="6" name="MSIP_Label_e0cefc7c-1990-4b05-bb2b-d459d68fce94_Name">
    <vt:lpwstr>defa4170-0d19-0005-0004-bc88714345d2</vt:lpwstr>
  </property>
  <property fmtid="{D5CDD505-2E9C-101B-9397-08002B2CF9AE}" pid="7" name="MSIP_Label_e0cefc7c-1990-4b05-bb2b-d459d68fce94_SiteId">
    <vt:lpwstr>50f799f6-f15c-437d-b72b-3eabc2dd1860</vt:lpwstr>
  </property>
  <property fmtid="{D5CDD505-2E9C-101B-9397-08002B2CF9AE}" pid="8" name="MSIP_Label_e0cefc7c-1990-4b05-bb2b-d459d68fce94_ActionId">
    <vt:lpwstr>ac4673d5-51cd-4908-855f-2b8c5cf60dc6</vt:lpwstr>
  </property>
  <property fmtid="{D5CDD505-2E9C-101B-9397-08002B2CF9AE}" pid="9" name="MSIP_Label_e0cefc7c-1990-4b05-bb2b-d459d68fce94_ContentBits">
    <vt:lpwstr>0</vt:lpwstr>
  </property>
  <property fmtid="{D5CDD505-2E9C-101B-9397-08002B2CF9AE}" pid="10" name="MSIP_Label_e0cefc7c-1990-4b05-bb2b-d459d68fce94_Tag">
    <vt:lpwstr>50, 3, 0, 1</vt:lpwstr>
  </property>
</Properties>
</file>